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6" r:id="rId2"/>
    <p:sldId id="282" r:id="rId3"/>
    <p:sldId id="283" r:id="rId4"/>
    <p:sldId id="279" r:id="rId5"/>
    <p:sldId id="262" r:id="rId6"/>
    <p:sldId id="268" r:id="rId7"/>
    <p:sldId id="257" r:id="rId8"/>
    <p:sldId id="258" r:id="rId9"/>
    <p:sldId id="267" r:id="rId10"/>
    <p:sldId id="259" r:id="rId11"/>
    <p:sldId id="260" r:id="rId12"/>
    <p:sldId id="273" r:id="rId13"/>
    <p:sldId id="280" r:id="rId14"/>
    <p:sldId id="263" r:id="rId15"/>
    <p:sldId id="264" r:id="rId16"/>
    <p:sldId id="265" r:id="rId17"/>
    <p:sldId id="270" r:id="rId18"/>
    <p:sldId id="266" r:id="rId19"/>
    <p:sldId id="269" r:id="rId20"/>
    <p:sldId id="271" r:id="rId21"/>
    <p:sldId id="272" r:id="rId22"/>
    <p:sldId id="281" r:id="rId23"/>
    <p:sldId id="274" r:id="rId24"/>
    <p:sldId id="275" r:id="rId25"/>
    <p:sldId id="276" r:id="rId26"/>
    <p:sldId id="277" r:id="rId27"/>
    <p:sldId id="278" r:id="rId28"/>
    <p:sldId id="284" r:id="rId29"/>
  </p:sldIdLst>
  <p:sldSz cx="9144000" cy="6858000" type="screen4x3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68B33-1A3C-4CF8-9DCC-091ECCE26210}" type="datetimeFigureOut">
              <a:rPr lang="ko-KR" altLang="en-US" smtClean="0"/>
              <a:t>2009-03-12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6A7CE-1006-48D2-B90E-F63B155D36A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D3D841-F444-445F-8806-04C378C379E4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98F26-4FD1-4CA4-B977-B7CEAFCEC6F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이등변 삼각형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ko-KR" alt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ko-KR" altLang="en-GB" noProof="0" dirty="0" smtClean="0"/>
              <a:t>마스터</a:t>
            </a:r>
            <a:r>
              <a:rPr lang="ko-KR" altLang="en-US" dirty="0" smtClean="0"/>
              <a:t>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GB" altLang="ko-KR" noProof="0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각 삼각형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이등변 삼각형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11" name="직선 연결선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dirty="0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각 삼각형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B29BF8E-2CCB-4487-B47A-BB362D3D7DA5}" type="datetimeFigureOut">
              <a:rPr lang="ko-KR" altLang="en-US" smtClean="0"/>
              <a:pPr/>
              <a:t>2009-03-12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75B82CF-E2E8-42FC-9A39-581576303F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1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1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1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1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영국의 의료개혁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류재인</a:t>
            </a:r>
            <a:endParaRPr lang="en-US" altLang="ko-KR" dirty="0" smtClean="0"/>
          </a:p>
          <a:p>
            <a:r>
              <a:rPr lang="ko-KR" altLang="en-US" dirty="0" smtClean="0"/>
              <a:t>건강사회를 위한 </a:t>
            </a:r>
            <a:r>
              <a:rPr lang="ko-KR" altLang="en-GB" dirty="0" err="1" smtClean="0"/>
              <a:t>치과의사회</a:t>
            </a:r>
            <a:endParaRPr lang="en-GB" altLang="ko-KR" dirty="0" smtClean="0"/>
          </a:p>
          <a:p>
            <a:r>
              <a:rPr lang="ko-KR" altLang="en-US" dirty="0" smtClean="0"/>
              <a:t>구강보건정책연구회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NHS diagram</a:t>
            </a:r>
            <a:endParaRPr lang="ko-KR" altLang="en-US" dirty="0"/>
          </a:p>
        </p:txBody>
      </p:sp>
      <p:pic>
        <p:nvPicPr>
          <p:cNvPr id="4" name="내용 개체 틀 3" descr="NHSDiagram_v2-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1785927"/>
            <a:ext cx="5620226" cy="460911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Review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Health reform in England: update and commissioning framework</a:t>
            </a:r>
          </a:p>
          <a:p>
            <a:r>
              <a:rPr lang="en-US" altLang="ko-KR" dirty="0" smtClean="0"/>
              <a:t>The NHS in England: the operating framework for 2007/08</a:t>
            </a:r>
          </a:p>
          <a:p>
            <a:r>
              <a:rPr lang="en-US" altLang="ko-KR" dirty="0" smtClean="0"/>
              <a:t>Our health, our care, our say: a new direction for community services</a:t>
            </a:r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Health reform in England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:update and </a:t>
            </a:r>
            <a:r>
              <a:rPr lang="en-US" altLang="ko-KR" dirty="0" err="1" smtClean="0"/>
              <a:t>commissiong</a:t>
            </a:r>
            <a:r>
              <a:rPr lang="en-US" altLang="ko-KR" dirty="0" smtClean="0"/>
              <a:t> framework</a:t>
            </a: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Contents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8358" indent="-514350">
              <a:buFont typeface="+mj-lt"/>
              <a:buAutoNum type="arabicPeriod"/>
            </a:pPr>
            <a:r>
              <a:rPr lang="en-US" altLang="ko-KR" dirty="0" smtClean="0"/>
              <a:t>The reform </a:t>
            </a:r>
            <a:r>
              <a:rPr lang="en-US" altLang="ko-KR" dirty="0" err="1" smtClean="0"/>
              <a:t>programme</a:t>
            </a:r>
            <a:endParaRPr lang="en-US" altLang="ko-KR" dirty="0" smtClean="0"/>
          </a:p>
          <a:p>
            <a:pPr marL="578358" indent="-514350">
              <a:buFont typeface="+mj-lt"/>
              <a:buAutoNum type="arabicPeriod"/>
            </a:pPr>
            <a:r>
              <a:rPr lang="en-US" altLang="ko-KR" dirty="0" smtClean="0"/>
              <a:t>The right reforms for the right services</a:t>
            </a:r>
          </a:p>
          <a:p>
            <a:pPr marL="578358" indent="-514350">
              <a:buFont typeface="+mj-lt"/>
              <a:buAutoNum type="arabicPeriod"/>
            </a:pPr>
            <a:r>
              <a:rPr lang="en-US" altLang="ko-KR" dirty="0" smtClean="0"/>
              <a:t>Choice and commissioning</a:t>
            </a:r>
          </a:p>
          <a:p>
            <a:pPr marL="578358" indent="-514350">
              <a:buFont typeface="+mj-lt"/>
              <a:buAutoNum type="arabicPeriod"/>
            </a:pPr>
            <a:r>
              <a:rPr lang="en-US" altLang="ko-KR" dirty="0" smtClean="0"/>
              <a:t>Provider reform</a:t>
            </a:r>
          </a:p>
          <a:p>
            <a:pPr marL="578358" indent="-514350">
              <a:buFont typeface="+mj-lt"/>
              <a:buAutoNum type="arabicPeriod"/>
            </a:pPr>
            <a:r>
              <a:rPr lang="en-US" altLang="ko-KR" dirty="0" smtClean="0"/>
              <a:t>System management and regulation</a:t>
            </a:r>
          </a:p>
          <a:p>
            <a:pPr marL="578358" indent="-514350">
              <a:buFont typeface="+mj-lt"/>
              <a:buAutoNum type="arabicPeriod"/>
            </a:pPr>
            <a:r>
              <a:rPr lang="en-US" altLang="ko-KR" dirty="0" smtClean="0"/>
              <a:t>Incentives, the tariff and information</a:t>
            </a:r>
            <a:endParaRPr lang="ko-KR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The reform </a:t>
            </a:r>
            <a:r>
              <a:rPr lang="en-US" altLang="ko-KR" dirty="0" err="1" smtClean="0"/>
              <a:t>programme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Introduction</a:t>
            </a:r>
          </a:p>
          <a:p>
            <a:r>
              <a:rPr lang="en-US" altLang="ko-KR" dirty="0" smtClean="0"/>
              <a:t>Why reform?</a:t>
            </a:r>
          </a:p>
          <a:p>
            <a:r>
              <a:rPr lang="en-US" altLang="ko-KR" dirty="0" smtClean="0"/>
              <a:t>Health reform driven locally</a:t>
            </a:r>
          </a:p>
          <a:p>
            <a:r>
              <a:rPr lang="en-US" altLang="ko-KR" dirty="0" smtClean="0"/>
              <a:t>Benefits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Why reform?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The challenge of the future</a:t>
            </a:r>
          </a:p>
          <a:p>
            <a:pPr lvl="1"/>
            <a:r>
              <a:rPr lang="en-US" altLang="ko-KR" dirty="0" smtClean="0"/>
              <a:t>Rising expectation</a:t>
            </a:r>
          </a:p>
          <a:p>
            <a:pPr lvl="1"/>
            <a:r>
              <a:rPr lang="en-US" altLang="ko-KR" dirty="0" smtClean="0"/>
              <a:t>The demographic challenge</a:t>
            </a:r>
          </a:p>
          <a:p>
            <a:pPr lvl="1"/>
            <a:r>
              <a:rPr lang="en-US" altLang="ko-KR" dirty="0" smtClean="0"/>
              <a:t>The revolution in medical technology</a:t>
            </a:r>
          </a:p>
          <a:p>
            <a:pPr lvl="1"/>
            <a:r>
              <a:rPr lang="en-US" altLang="ko-KR" dirty="0" smtClean="0"/>
              <a:t>Continuing variations in the safety and quality of care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Why reform?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Clear vision of goal</a:t>
            </a:r>
          </a:p>
          <a:p>
            <a:pPr lvl="1"/>
            <a:r>
              <a:rPr lang="en-US" altLang="ko-KR" dirty="0" smtClean="0"/>
              <a:t>To develop a patient-led NHS that uses available resources as effectively and fairly as possible to promote health</a:t>
            </a:r>
          </a:p>
          <a:p>
            <a:pPr lvl="1"/>
            <a:r>
              <a:rPr lang="en-US" altLang="ko-KR" dirty="0" smtClean="0"/>
              <a:t>To reduce health inequalities</a:t>
            </a:r>
          </a:p>
          <a:p>
            <a:pPr lvl="1"/>
            <a:r>
              <a:rPr lang="en-US" altLang="ko-KR" dirty="0" smtClean="0"/>
              <a:t>To deliver the best and safest possible healthcare</a:t>
            </a:r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Health reform driven locally</a:t>
            </a:r>
            <a:endParaRPr lang="ko-KR" altLang="en-US" dirty="0"/>
          </a:p>
        </p:txBody>
      </p:sp>
      <p:pic>
        <p:nvPicPr>
          <p:cNvPr id="4" name="내용 개체 틀 3" descr="the organising framework for the health refor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1643050"/>
            <a:ext cx="5572164" cy="4484339"/>
          </a:xfrm>
          <a:noFill/>
        </p:spPr>
      </p:pic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143108" y="6357958"/>
            <a:ext cx="5000660" cy="285752"/>
          </a:xfrm>
        </p:spPr>
        <p:txBody>
          <a:bodyPr/>
          <a:lstStyle/>
          <a:p>
            <a:pPr algn="ctr"/>
            <a:r>
              <a:rPr lang="en-US" altLang="ko-KR" sz="1600" noProof="0" dirty="0" smtClean="0"/>
              <a:t>The </a:t>
            </a:r>
            <a:r>
              <a:rPr lang="en-US" altLang="ko-KR" sz="1600" noProof="0" dirty="0" err="1" smtClean="0"/>
              <a:t>organising</a:t>
            </a:r>
            <a:r>
              <a:rPr lang="en-US" altLang="ko-KR" sz="1600" noProof="0" dirty="0" smtClean="0"/>
              <a:t> framework for the health reforms</a:t>
            </a:r>
            <a:endParaRPr lang="en-GB" altLang="ko-KR" sz="1600" noProof="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The benefits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/>
              <a:t>For the public and for patients</a:t>
            </a:r>
            <a:endParaRPr lang="en-GB" altLang="ko-KR" dirty="0" smtClean="0"/>
          </a:p>
          <a:p>
            <a:pPr lvl="1"/>
            <a:r>
              <a:rPr lang="en-GB" altLang="ko-KR" dirty="0" smtClean="0"/>
              <a:t>Much better information</a:t>
            </a:r>
          </a:p>
          <a:p>
            <a:pPr lvl="1"/>
            <a:r>
              <a:rPr lang="en-GB" altLang="ko-KR" dirty="0" smtClean="0"/>
              <a:t>More choice</a:t>
            </a:r>
          </a:p>
          <a:p>
            <a:pPr lvl="1"/>
            <a:r>
              <a:rPr lang="en-GB" altLang="ko-KR" dirty="0" smtClean="0"/>
              <a:t>A more personalised service</a:t>
            </a:r>
          </a:p>
          <a:p>
            <a:pPr lvl="1"/>
            <a:r>
              <a:rPr lang="en-GB" altLang="ko-KR" dirty="0" smtClean="0"/>
              <a:t>Faster, more convenient and more local care</a:t>
            </a:r>
          </a:p>
          <a:p>
            <a:pPr lvl="1"/>
            <a:r>
              <a:rPr lang="en-GB" altLang="ko-KR" dirty="0" smtClean="0"/>
              <a:t>Integrated and ‘joined up’ care</a:t>
            </a:r>
          </a:p>
          <a:p>
            <a:pPr lvl="1"/>
            <a:r>
              <a:rPr lang="en-GB" altLang="ko-KR" dirty="0" smtClean="0"/>
              <a:t>More sensitive provision</a:t>
            </a:r>
          </a:p>
          <a:p>
            <a:pPr lvl="1"/>
            <a:r>
              <a:rPr lang="en-GB" altLang="ko-KR" dirty="0" smtClean="0"/>
              <a:t>Local consultation and NHS foundation membership</a:t>
            </a:r>
          </a:p>
          <a:p>
            <a:pPr lvl="1"/>
            <a:r>
              <a:rPr lang="en-GB" altLang="ko-KR" dirty="0" smtClean="0"/>
              <a:t>Guaranteed core standards of safety and quality</a:t>
            </a:r>
            <a:endParaRPr lang="en-GB" altLang="ko-K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The benefits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For staff</a:t>
            </a:r>
          </a:p>
          <a:p>
            <a:pPr lvl="1"/>
            <a:r>
              <a:rPr lang="en-US" altLang="ko-KR" dirty="0" smtClean="0"/>
              <a:t>More freedom from Whitehall</a:t>
            </a:r>
          </a:p>
          <a:p>
            <a:pPr lvl="1"/>
            <a:r>
              <a:rPr lang="en-US" altLang="ko-KR" dirty="0" smtClean="0"/>
              <a:t>New roles and responsibilities</a:t>
            </a:r>
          </a:p>
          <a:p>
            <a:pPr lvl="1"/>
            <a:r>
              <a:rPr lang="en-US" altLang="ko-KR" dirty="0" smtClean="0"/>
              <a:t>Quality of patient care</a:t>
            </a:r>
          </a:p>
          <a:p>
            <a:pPr lvl="1"/>
            <a:r>
              <a:rPr lang="en-US" altLang="ko-KR" dirty="0" smtClean="0"/>
              <a:t>Work collaboratively</a:t>
            </a:r>
          </a:p>
          <a:p>
            <a:pPr lvl="1"/>
            <a:r>
              <a:rPr lang="en-US" altLang="ko-KR" dirty="0" smtClean="0"/>
              <a:t>Clinical leadership and engagement</a:t>
            </a:r>
          </a:p>
          <a:p>
            <a:r>
              <a:rPr lang="en-US" altLang="ko-KR" dirty="0" smtClean="0"/>
              <a:t>For taxpayers</a:t>
            </a:r>
          </a:p>
          <a:p>
            <a:pPr lvl="1"/>
            <a:r>
              <a:rPr lang="en-US" altLang="ko-KR" dirty="0" smtClean="0"/>
              <a:t>Modern NHS</a:t>
            </a:r>
          </a:p>
          <a:p>
            <a:pPr lvl="1"/>
            <a:r>
              <a:rPr lang="en-US" altLang="ko-KR" dirty="0" smtClean="0"/>
              <a:t>more productive and efficient NHS</a:t>
            </a:r>
          </a:p>
          <a:p>
            <a:pPr lvl="1"/>
            <a:r>
              <a:rPr lang="en-US" altLang="ko-KR" dirty="0" smtClean="0"/>
              <a:t>Strong and effective NHS</a:t>
            </a:r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The right reforms for the right services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Patient-driven</a:t>
            </a:r>
          </a:p>
          <a:p>
            <a:pPr lvl="1"/>
            <a:r>
              <a:rPr lang="en-US" altLang="ko-KR" dirty="0" smtClean="0"/>
              <a:t>Choice, voice and competition</a:t>
            </a:r>
          </a:p>
          <a:p>
            <a:r>
              <a:rPr lang="en-US" altLang="ko-KR" dirty="0" smtClean="0"/>
              <a:t>Commissioner-driven</a:t>
            </a:r>
          </a:p>
          <a:p>
            <a:pPr lvl="1"/>
            <a:r>
              <a:rPr lang="en-US" altLang="ko-KR" dirty="0" smtClean="0"/>
              <a:t>Contracting, contestability and service redesign</a:t>
            </a:r>
          </a:p>
          <a:p>
            <a:r>
              <a:rPr lang="en-US" altLang="ko-KR" dirty="0" smtClean="0"/>
              <a:t>Nationally-driven</a:t>
            </a:r>
          </a:p>
          <a:p>
            <a:pPr lvl="1"/>
            <a:r>
              <a:rPr lang="en-US" altLang="ko-KR" dirty="0" smtClean="0"/>
              <a:t>Standards, targets, agencies and regulatory approaches</a:t>
            </a:r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The NHS in England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: the operating framework for 2007/08</a:t>
            </a:r>
            <a:endParaRPr lang="ko-KR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Contents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Patient choice and voice</a:t>
            </a:r>
          </a:p>
          <a:p>
            <a:pPr lvl="1"/>
            <a:r>
              <a:rPr lang="en-US" altLang="ko-KR" dirty="0" smtClean="0"/>
              <a:t>Patient choice</a:t>
            </a:r>
          </a:p>
          <a:p>
            <a:pPr lvl="1"/>
            <a:r>
              <a:rPr lang="en-US" altLang="ko-KR" dirty="0" smtClean="0"/>
              <a:t>Patient and public engagement</a:t>
            </a:r>
          </a:p>
          <a:p>
            <a:pPr lvl="1"/>
            <a:r>
              <a:rPr lang="en-US" altLang="ko-KR" dirty="0" smtClean="0"/>
              <a:t>Service reviews</a:t>
            </a:r>
          </a:p>
          <a:p>
            <a:pPr lvl="1"/>
            <a:r>
              <a:rPr lang="en-US" altLang="ko-KR" dirty="0" smtClean="0"/>
              <a:t>Care closer to home</a:t>
            </a:r>
          </a:p>
          <a:p>
            <a:r>
              <a:rPr lang="en-US" altLang="ko-KR" dirty="0" smtClean="0"/>
              <a:t>Commissioning</a:t>
            </a:r>
          </a:p>
          <a:p>
            <a:pPr lvl="1"/>
            <a:r>
              <a:rPr lang="en-US" altLang="ko-KR" dirty="0" smtClean="0"/>
              <a:t>Practice based </a:t>
            </a:r>
            <a:r>
              <a:rPr lang="en-US" altLang="ko-KR" dirty="0" err="1" smtClean="0"/>
              <a:t>commissiong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National NHS contracts</a:t>
            </a:r>
          </a:p>
          <a:p>
            <a:pPr lvl="1"/>
            <a:r>
              <a:rPr lang="en-US" altLang="ko-KR" dirty="0" smtClean="0"/>
              <a:t>Commissioning primary medical services</a:t>
            </a:r>
          </a:p>
          <a:p>
            <a:pPr lvl="1"/>
            <a:r>
              <a:rPr lang="en-US" altLang="ko-KR" dirty="0" smtClean="0"/>
              <a:t>Commissioning arrangements for </a:t>
            </a:r>
            <a:r>
              <a:rPr lang="en-US" altLang="ko-KR" dirty="0" err="1" smtClean="0"/>
              <a:t>specialised</a:t>
            </a:r>
            <a:r>
              <a:rPr lang="en-US" altLang="ko-KR" dirty="0" smtClean="0"/>
              <a:t> services</a:t>
            </a:r>
          </a:p>
          <a:p>
            <a:pPr lvl="1"/>
            <a:r>
              <a:rPr lang="en-US" altLang="ko-KR" dirty="0" err="1" smtClean="0"/>
              <a:t>Commissioining</a:t>
            </a:r>
            <a:r>
              <a:rPr lang="en-US" altLang="ko-KR" dirty="0" smtClean="0"/>
              <a:t> services for military personnel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Contents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Strengthening PCTs</a:t>
            </a:r>
          </a:p>
          <a:p>
            <a:pPr lvl="1"/>
            <a:r>
              <a:rPr lang="en-US" altLang="ko-KR" dirty="0" smtClean="0"/>
              <a:t>Strengthening providers</a:t>
            </a:r>
          </a:p>
          <a:p>
            <a:pPr lvl="1"/>
            <a:r>
              <a:rPr lang="en-US" altLang="ko-KR" dirty="0" smtClean="0"/>
              <a:t>Plurality of provision</a:t>
            </a:r>
          </a:p>
          <a:p>
            <a:r>
              <a:rPr lang="en-US" altLang="ko-KR" dirty="0" smtClean="0"/>
              <a:t>Payment by results</a:t>
            </a:r>
          </a:p>
          <a:p>
            <a:pPr lvl="1"/>
            <a:r>
              <a:rPr lang="en-US" altLang="ko-KR" dirty="0" smtClean="0"/>
              <a:t>Scope</a:t>
            </a:r>
          </a:p>
          <a:p>
            <a:pPr lvl="1"/>
            <a:r>
              <a:rPr lang="en-US" altLang="ko-KR" dirty="0" smtClean="0"/>
              <a:t>Assurance</a:t>
            </a:r>
          </a:p>
          <a:p>
            <a:pPr lvl="1"/>
            <a:r>
              <a:rPr lang="en-US" altLang="ko-KR" dirty="0" smtClean="0"/>
              <a:t>SHA flexibilities</a:t>
            </a:r>
          </a:p>
          <a:p>
            <a:r>
              <a:rPr lang="en-US" altLang="ko-KR" dirty="0" smtClean="0"/>
              <a:t>Information management and technology</a:t>
            </a:r>
            <a:endParaRPr lang="ko-KR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Patient choice and voice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Patient choice</a:t>
            </a:r>
          </a:p>
          <a:p>
            <a:pPr lvl="1"/>
            <a:r>
              <a:rPr lang="en-US" altLang="ko-KR" dirty="0" smtClean="0"/>
              <a:t>All patients needing planned elective care will be able to choose to be treated by any provider that meets NHS clinical and financial standards</a:t>
            </a:r>
          </a:p>
          <a:p>
            <a:r>
              <a:rPr lang="en-US" altLang="ko-KR" dirty="0" smtClean="0"/>
              <a:t>Patient and public engagement</a:t>
            </a:r>
          </a:p>
          <a:p>
            <a:r>
              <a:rPr lang="en-US" altLang="ko-KR" dirty="0" smtClean="0"/>
              <a:t>Service reviews</a:t>
            </a:r>
          </a:p>
          <a:p>
            <a:pPr lvl="1"/>
            <a:r>
              <a:rPr lang="en-US" altLang="ko-KR" dirty="0" smtClean="0"/>
              <a:t>PCTs should undertake regular systematic reviews of the services they commission (including those they directly provide)</a:t>
            </a:r>
          </a:p>
          <a:p>
            <a:r>
              <a:rPr lang="en-US" altLang="ko-KR" dirty="0" smtClean="0"/>
              <a:t>Care closer to home</a:t>
            </a:r>
          </a:p>
          <a:p>
            <a:pPr lvl="1"/>
            <a:r>
              <a:rPr lang="en-US" altLang="ko-KR" dirty="0" smtClean="0"/>
              <a:t>The shift of care into community settings and the other priorities set out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Commissioning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Joint commissioning between healthcare and social care and better integration between healthcare, social care and other local government services will bring benefits for patients and service users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Commissioning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/>
              <a:t>Practice based commissioning</a:t>
            </a:r>
          </a:p>
          <a:p>
            <a:pPr lvl="1"/>
            <a:r>
              <a:rPr lang="en-US" altLang="ko-KR" dirty="0" smtClean="0"/>
              <a:t>GPs and primary care clinicians at the heart of decision-making, giving them the tools to innovate and influence local service development for the benefit of patients</a:t>
            </a:r>
          </a:p>
          <a:p>
            <a:r>
              <a:rPr lang="en-US" altLang="ko-KR" dirty="0" smtClean="0"/>
              <a:t>National NHS contracts</a:t>
            </a:r>
          </a:p>
          <a:p>
            <a:pPr lvl="1"/>
            <a:r>
              <a:rPr lang="en-US" altLang="ko-KR" dirty="0" smtClean="0"/>
              <a:t>Patient booking and choice</a:t>
            </a:r>
          </a:p>
          <a:p>
            <a:pPr lvl="1"/>
            <a:r>
              <a:rPr lang="en-US" altLang="ko-KR" dirty="0" smtClean="0"/>
              <a:t>National and locally–agreed quality standards</a:t>
            </a:r>
          </a:p>
          <a:p>
            <a:pPr lvl="1"/>
            <a:r>
              <a:rPr lang="en-US" altLang="ko-KR" dirty="0" smtClean="0"/>
              <a:t>The activity plan and plan to deliver the 18 week target and manage demand</a:t>
            </a:r>
          </a:p>
          <a:p>
            <a:pPr lvl="1"/>
            <a:r>
              <a:rPr lang="en-US" altLang="ko-KR" dirty="0" smtClean="0"/>
              <a:t>Information requirements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Commissioning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Commissioning primary medical services</a:t>
            </a:r>
          </a:p>
          <a:p>
            <a:pPr lvl="1"/>
            <a:r>
              <a:rPr lang="en-US" altLang="ko-KR" dirty="0" smtClean="0"/>
              <a:t>The shift of services from secondary care to primary care, including planned investment to improve the premises from which primary medical services are provided</a:t>
            </a:r>
          </a:p>
          <a:p>
            <a:r>
              <a:rPr lang="en-US" altLang="ko-KR" dirty="0" smtClean="0"/>
              <a:t>Commissioning arrangements for </a:t>
            </a:r>
            <a:r>
              <a:rPr lang="en-US" altLang="ko-KR" dirty="0" err="1" smtClean="0"/>
              <a:t>specialised</a:t>
            </a:r>
            <a:r>
              <a:rPr lang="en-US" altLang="ko-KR" dirty="0" smtClean="0"/>
              <a:t> services</a:t>
            </a:r>
          </a:p>
          <a:p>
            <a:r>
              <a:rPr lang="en-US" altLang="ko-KR" dirty="0" err="1" smtClean="0"/>
              <a:t>Commissioining</a:t>
            </a:r>
            <a:r>
              <a:rPr lang="en-US" altLang="ko-KR" dirty="0" smtClean="0"/>
              <a:t> services for military personnel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Strengthening PCTs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The first stage</a:t>
            </a:r>
          </a:p>
          <a:p>
            <a:pPr lvl="1"/>
            <a:r>
              <a:rPr lang="en-US" altLang="ko-KR" dirty="0" smtClean="0"/>
              <a:t>strengthening the commissioning function of PCTs</a:t>
            </a:r>
          </a:p>
          <a:p>
            <a:r>
              <a:rPr lang="en-US" altLang="ko-KR" dirty="0" smtClean="0"/>
              <a:t>The next stage</a:t>
            </a:r>
          </a:p>
          <a:p>
            <a:pPr lvl="1"/>
            <a:r>
              <a:rPr lang="en-US" altLang="ko-KR" dirty="0" smtClean="0"/>
              <a:t>Ensuring that PCTs are fit for purpose and have the opportunity to develop the right capabilities to carry out their roles in a system of choice, PBC, and commissioning in partnership from a plurality of providers</a:t>
            </a:r>
            <a:endParaRPr lang="ko-KR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Strengthening providers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Strengthening NHS providers</a:t>
            </a:r>
          </a:p>
          <a:p>
            <a:pPr lvl="1"/>
            <a:r>
              <a:rPr lang="en-US" altLang="ko-KR" dirty="0" smtClean="0"/>
              <a:t>FT </a:t>
            </a:r>
            <a:r>
              <a:rPr lang="en-US" altLang="ko-KR" dirty="0" err="1" smtClean="0"/>
              <a:t>programme</a:t>
            </a:r>
            <a:r>
              <a:rPr lang="en-US" altLang="ko-KR" dirty="0" smtClean="0"/>
              <a:t> through the Whole Health Community Diagnostic giving more providers devolved decision-making responsibilities and enabling them to become more responsive to the needs of the local population</a:t>
            </a:r>
          </a:p>
          <a:p>
            <a:r>
              <a:rPr lang="en-US" altLang="ko-KR" dirty="0" smtClean="0"/>
              <a:t>Plurality of provision</a:t>
            </a:r>
          </a:p>
          <a:p>
            <a:pPr lvl="1"/>
            <a:r>
              <a:rPr lang="en-US" altLang="ko-KR" dirty="0" smtClean="0"/>
              <a:t>To extend patient choice, increase quality and foster innovation</a:t>
            </a:r>
            <a:endParaRPr lang="ko-KR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>
          <a:xfrm>
            <a:off x="428596" y="776288"/>
            <a:ext cx="8429684" cy="1470025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Our health, our care, our say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428596" y="2250280"/>
            <a:ext cx="8286808" cy="1752600"/>
          </a:xfrm>
        </p:spPr>
        <p:txBody>
          <a:bodyPr/>
          <a:lstStyle/>
          <a:p>
            <a:r>
              <a:rPr lang="en-US" altLang="ko-KR" dirty="0" smtClean="0"/>
              <a:t>:a new direction for community services</a:t>
            </a:r>
            <a:endParaRPr lang="ko-KR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Contents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Reforming health and social care</a:t>
            </a:r>
          </a:p>
          <a:p>
            <a:r>
              <a:rPr lang="en-US" altLang="ko-KR" dirty="0" smtClean="0"/>
              <a:t>The context of the white paper</a:t>
            </a:r>
          </a:p>
          <a:p>
            <a:r>
              <a:rPr lang="en-US" altLang="ko-KR" dirty="0" smtClean="0"/>
              <a:t>What the White paper will achieve</a:t>
            </a:r>
          </a:p>
          <a:p>
            <a:r>
              <a:rPr lang="en-US" altLang="ko-KR" dirty="0" smtClean="0"/>
              <a:t>The White paper is aiming to achieve four main goals</a:t>
            </a:r>
          </a:p>
          <a:p>
            <a:r>
              <a:rPr lang="en-US" altLang="ko-KR" dirty="0" smtClean="0"/>
              <a:t>How are we going to achieve these improvements</a:t>
            </a:r>
          </a:p>
          <a:p>
            <a:r>
              <a:rPr lang="en-US" altLang="ko-KR" dirty="0" smtClean="0"/>
              <a:t>Conclusions</a:t>
            </a:r>
            <a:endParaRPr lang="ko-KR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Reforming health and social care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The reform principles</a:t>
            </a:r>
          </a:p>
          <a:p>
            <a:pPr lvl="1"/>
            <a:r>
              <a:rPr lang="en-US" altLang="ko-KR" dirty="0" smtClean="0"/>
              <a:t>Patient choice</a:t>
            </a:r>
          </a:p>
          <a:p>
            <a:pPr lvl="1"/>
            <a:r>
              <a:rPr lang="en-US" altLang="ko-KR" dirty="0" smtClean="0"/>
              <a:t>Resources following those choices</a:t>
            </a:r>
          </a:p>
          <a:p>
            <a:pPr lvl="1"/>
            <a:r>
              <a:rPr lang="en-US" altLang="ko-KR" dirty="0" smtClean="0"/>
              <a:t>greater autonomy where it matters for local professionals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The White paper is aiming to achieve four main goals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Better prevention services with earlier intervention</a:t>
            </a:r>
          </a:p>
          <a:p>
            <a:r>
              <a:rPr lang="en-US" altLang="ko-KR" dirty="0" smtClean="0"/>
              <a:t>More choice and a louder voice</a:t>
            </a:r>
          </a:p>
          <a:p>
            <a:r>
              <a:rPr lang="en-US" altLang="ko-KR" dirty="0" smtClean="0"/>
              <a:t>More on tackling inequalities and improving access to community services</a:t>
            </a:r>
          </a:p>
          <a:p>
            <a:r>
              <a:rPr lang="en-US" altLang="ko-KR" dirty="0" smtClean="0"/>
              <a:t>More support for people with long-term needs </a:t>
            </a:r>
            <a:endParaRPr lang="ko-KR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How are we going to achieve these improvements?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Practice based commissioning</a:t>
            </a:r>
          </a:p>
          <a:p>
            <a:r>
              <a:rPr lang="en-US" altLang="ko-KR" dirty="0" smtClean="0"/>
              <a:t>Shifting resources into prevention</a:t>
            </a:r>
          </a:p>
          <a:p>
            <a:r>
              <a:rPr lang="en-US" altLang="ko-KR" dirty="0" smtClean="0"/>
              <a:t>More care undertaken outside hospitals and in the home</a:t>
            </a:r>
          </a:p>
          <a:p>
            <a:r>
              <a:rPr lang="en-US" altLang="ko-KR" dirty="0" smtClean="0"/>
              <a:t>Better joining up of services at the local level</a:t>
            </a:r>
          </a:p>
          <a:p>
            <a:r>
              <a:rPr lang="en-US" altLang="ko-KR" dirty="0" smtClean="0"/>
              <a:t>Encouraging innovation</a:t>
            </a:r>
          </a:p>
          <a:p>
            <a:r>
              <a:rPr lang="en-US" altLang="ko-KR" dirty="0" smtClean="0"/>
              <a:t>Allowing different providers to compete for services</a:t>
            </a:r>
            <a:endParaRPr lang="ko-KR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Our strategy</a:t>
            </a:r>
          </a:p>
          <a:p>
            <a:pPr lvl="1"/>
            <a:r>
              <a:rPr lang="en-US" altLang="ko-KR" dirty="0" smtClean="0"/>
              <a:t>To put people more in control</a:t>
            </a:r>
          </a:p>
          <a:p>
            <a:pPr lvl="1"/>
            <a:r>
              <a:rPr lang="en-US" altLang="ko-KR" dirty="0" smtClean="0"/>
              <a:t>To make services more responsive</a:t>
            </a:r>
          </a:p>
          <a:p>
            <a:pPr lvl="1"/>
            <a:r>
              <a:rPr lang="en-US" altLang="ko-KR" dirty="0" smtClean="0"/>
              <a:t>To focus on those with complex needs</a:t>
            </a:r>
          </a:p>
          <a:p>
            <a:pPr lvl="1"/>
            <a:r>
              <a:rPr lang="en-US" altLang="ko-KR" dirty="0" smtClean="0"/>
              <a:t>To shift care closer to home</a:t>
            </a:r>
            <a:endParaRPr lang="ko-KR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류재인</a:t>
            </a:r>
            <a:endParaRPr lang="en-US" altLang="ko-KR" dirty="0" smtClean="0"/>
          </a:p>
          <a:p>
            <a:r>
              <a:rPr lang="en-US" altLang="ko-KR" dirty="0" smtClean="0"/>
              <a:t>jaeinryu@kihasa.re.kr</a:t>
            </a:r>
            <a:endParaRPr lang="ko-KR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열정">
  <a:themeElements>
    <a:clrScheme name="열정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열정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열정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152</TotalTime>
  <Words>832</Words>
  <Application>Microsoft Office PowerPoint</Application>
  <PresentationFormat>화면 슬라이드 쇼(4:3)</PresentationFormat>
  <Paragraphs>155</Paragraphs>
  <Slides>28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열정</vt:lpstr>
      <vt:lpstr>영국의 의료개혁</vt:lpstr>
      <vt:lpstr>NHS diagram</vt:lpstr>
      <vt:lpstr>Review</vt:lpstr>
      <vt:lpstr>Health reform in England</vt:lpstr>
      <vt:lpstr>Contents</vt:lpstr>
      <vt:lpstr>1. The reform programme</vt:lpstr>
      <vt:lpstr>Why reform?</vt:lpstr>
      <vt:lpstr>Why reform?</vt:lpstr>
      <vt:lpstr>Health reform driven locally</vt:lpstr>
      <vt:lpstr>The benefits</vt:lpstr>
      <vt:lpstr>The benefits</vt:lpstr>
      <vt:lpstr>2. The right reforms for the right services</vt:lpstr>
      <vt:lpstr>The NHS in England</vt:lpstr>
      <vt:lpstr>Contents</vt:lpstr>
      <vt:lpstr>Contents</vt:lpstr>
      <vt:lpstr>Patient choice and voice</vt:lpstr>
      <vt:lpstr>Commissioning</vt:lpstr>
      <vt:lpstr>Commissioning</vt:lpstr>
      <vt:lpstr>Commissioning</vt:lpstr>
      <vt:lpstr>Strengthening PCTs</vt:lpstr>
      <vt:lpstr>Strengthening providers</vt:lpstr>
      <vt:lpstr>Our health, our care, our say</vt:lpstr>
      <vt:lpstr>Contents</vt:lpstr>
      <vt:lpstr>Reforming health and social care</vt:lpstr>
      <vt:lpstr>The White paper is aiming to achieve four main goals</vt:lpstr>
      <vt:lpstr>How are we going to achieve these improvements?</vt:lpstr>
      <vt:lpstr>Conclusions</vt:lpstr>
      <vt:lpstr>감사합니다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영국의 의료개혁</dc:title>
  <dc:creator>SEC</dc:creator>
  <cp:lastModifiedBy>SEC</cp:lastModifiedBy>
  <cp:revision>24</cp:revision>
  <dcterms:created xsi:type="dcterms:W3CDTF">2009-03-10T05:49:00Z</dcterms:created>
  <dcterms:modified xsi:type="dcterms:W3CDTF">2009-03-12T08:22:17Z</dcterms:modified>
</cp:coreProperties>
</file>