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9" r:id="rId12"/>
    <p:sldId id="302" r:id="rId13"/>
    <p:sldId id="270" r:id="rId14"/>
    <p:sldId id="271" r:id="rId15"/>
    <p:sldId id="272" r:id="rId16"/>
    <p:sldId id="273" r:id="rId17"/>
    <p:sldId id="274" r:id="rId18"/>
    <p:sldId id="305" r:id="rId19"/>
    <p:sldId id="303" r:id="rId20"/>
    <p:sldId id="304" r:id="rId21"/>
    <p:sldId id="276" r:id="rId22"/>
    <p:sldId id="277" r:id="rId23"/>
    <p:sldId id="299" r:id="rId24"/>
    <p:sldId id="300" r:id="rId25"/>
    <p:sldId id="301" r:id="rId26"/>
    <p:sldId id="278" r:id="rId27"/>
    <p:sldId id="279" r:id="rId28"/>
    <p:sldId id="280" r:id="rId29"/>
    <p:sldId id="281" r:id="rId30"/>
    <p:sldId id="282" r:id="rId31"/>
    <p:sldId id="283" r:id="rId32"/>
    <p:sldId id="284" r:id="rId33"/>
    <p:sldId id="285" r:id="rId34"/>
    <p:sldId id="286" r:id="rId35"/>
    <p:sldId id="287" r:id="rId36"/>
    <p:sldId id="288" r:id="rId37"/>
    <p:sldId id="289" r:id="rId38"/>
    <p:sldId id="290" r:id="rId39"/>
    <p:sldId id="298" r:id="rId40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905" autoAdjust="0"/>
    <p:restoredTop sz="94660"/>
  </p:normalViewPr>
  <p:slideViewPr>
    <p:cSldViewPr>
      <p:cViewPr varScale="1">
        <p:scale>
          <a:sx n="48" d="100"/>
          <a:sy n="48" d="100"/>
        </p:scale>
        <p:origin x="-672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직사각형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직사각형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직사각형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직사각형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직사각형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부제목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ko-KR" altLang="en-US" smtClean="0"/>
              <a:t>마스터 부제목 스타일 편집</a:t>
            </a:r>
            <a:endParaRPr kumimoji="0" lang="en-US"/>
          </a:p>
        </p:txBody>
      </p:sp>
      <p:sp>
        <p:nvSpPr>
          <p:cNvPr id="28" name="날짜 개체 틀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5350B-83F4-4F94-9BAA-EC10526CD68A}" type="datetimeFigureOut">
              <a:rPr lang="ko-KR" altLang="en-US" smtClean="0"/>
              <a:pPr/>
              <a:t>2010-10-01</a:t>
            </a:fld>
            <a:endParaRPr lang="ko-KR" altLang="en-US"/>
          </a:p>
        </p:txBody>
      </p:sp>
      <p:sp>
        <p:nvSpPr>
          <p:cNvPr id="17" name="바닥글 개체 틀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직선 연결선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직사각형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타원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타원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슬라이드 번호 개체 틀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113E3041-1730-4303-A5EE-4DAFB7B2EFE0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8" name="제목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5350B-83F4-4F94-9BAA-EC10526CD68A}" type="datetimeFigureOut">
              <a:rPr lang="ko-KR" altLang="en-US" smtClean="0"/>
              <a:pPr/>
              <a:t>2010-10-01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113E3041-1730-4303-A5EE-4DAFB7B2EFE0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8" name="내용 개체 틀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구역 머리글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직사각형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직사각형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직사각형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직사각형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직사각형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직사각형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13" name="직사각형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직사각형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5350B-83F4-4F94-9BAA-EC10526CD68A}" type="datetimeFigureOut">
              <a:rPr lang="ko-KR" altLang="en-US" smtClean="0"/>
              <a:pPr/>
              <a:t>2010-10-01</a:t>
            </a:fld>
            <a:endParaRPr lang="ko-KR" altLang="en-US"/>
          </a:p>
        </p:txBody>
      </p:sp>
      <p:sp>
        <p:nvSpPr>
          <p:cNvPr id="8" name="직선 연결선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타원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타원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113E3041-1730-4303-A5EE-4DAFB7B2EFE0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4A65350B-83F4-4F94-9BAA-EC10526CD68A}" type="datetimeFigureOut">
              <a:rPr lang="ko-KR" altLang="en-US" smtClean="0"/>
              <a:pPr/>
              <a:t>2010-10-01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3E3041-1730-4303-A5EE-4DAFB7B2EFE0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8" name="직선 연결선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내용 개체 틀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12" name="내용 개체 틀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비교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선 연결선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직사각형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직사각형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직사각형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직사각형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직사각형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직사각형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5350B-83F4-4F94-9BAA-EC10526CD68A}" type="datetimeFigureOut">
              <a:rPr lang="ko-KR" altLang="en-US" smtClean="0"/>
              <a:pPr/>
              <a:t>2010-10-01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15" name="직선 연결선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직사각형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내용 개체 틀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26" name="내용 개체 틀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25" name="타원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타원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113E3041-1730-4303-A5EE-4DAFB7B2EFE0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23" name="제목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5350B-83F4-4F94-9BAA-EC10526CD68A}" type="datetimeFigureOut">
              <a:rPr lang="ko-KR" altLang="en-US" smtClean="0"/>
              <a:pPr/>
              <a:t>2010-10-01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113E3041-1730-4303-A5EE-4DAFB7B2EFE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직사각형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직사각형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직사각형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직사각형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직사각형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5350B-83F4-4F94-9BAA-EC10526CD68A}" type="datetimeFigureOut">
              <a:rPr lang="ko-KR" altLang="en-US" smtClean="0"/>
              <a:pPr/>
              <a:t>2010-10-01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113E3041-1730-4303-A5EE-4DAFB7B2EFE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캡션 있는 콘텐츠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직사각형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직사각형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직사각형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직사각형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직사각형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직사각형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8" name="직사각형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직선 연결선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내용 개체 틀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10" name="타원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타원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113E3041-1730-4303-A5EE-4DAFB7B2EFE0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21" name="직사각형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5350B-83F4-4F94-9BAA-EC10526CD68A}" type="datetimeFigureOut">
              <a:rPr lang="ko-KR" altLang="en-US" smtClean="0"/>
              <a:pPr/>
              <a:t>2010-10-01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ko-KR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직선 연결선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직사각형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직사각형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직사각형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직사각형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직사각형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직사각형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직사각형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타원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타원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113E3041-1730-4303-A5EE-4DAFB7B2EFE0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ko-KR" altLang="en-US" smtClean="0"/>
              <a:t>그림을 추가하려면 아이콘을 클릭하십시오</a:t>
            </a:r>
            <a:endParaRPr kumimoji="0" lang="en-US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22" name="직사각형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4A65350B-83F4-4F94-9BAA-EC10526CD68A}" type="datetimeFigureOut">
              <a:rPr lang="ko-KR" altLang="en-US" smtClean="0"/>
              <a:pPr/>
              <a:t>2010-10-01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5350B-83F4-4F94-9BAA-EC10526CD68A}" type="datetimeFigureOut">
              <a:rPr lang="ko-KR" altLang="en-US" smtClean="0"/>
              <a:pPr/>
              <a:t>2010-10-01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3E3041-1730-4303-A5EE-4DAFB7B2EFE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세로 제목 및 텍스트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직사각형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직사각형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직사각형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직사각형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직사각형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직선 연결선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타원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타원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113E3041-1730-4303-A5EE-4DAFB7B2EFE0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5350B-83F4-4F94-9BAA-EC10526CD68A}" type="datetimeFigureOut">
              <a:rPr lang="ko-KR" altLang="en-US" smtClean="0"/>
              <a:pPr/>
              <a:t>2010-10-01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직사각형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직사각형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직사각형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직사각형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직사각형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날짜 개체 틀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4A65350B-83F4-4F94-9BAA-EC10526CD68A}" type="datetimeFigureOut">
              <a:rPr lang="ko-KR" altLang="en-US" smtClean="0"/>
              <a:pPr/>
              <a:t>2010-10-01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8" name="직사각형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직선 연결선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타원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타원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슬라이드 번호 개체 틀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113E3041-1730-4303-A5EE-4DAFB7B2EFE0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22" name="제목 개체 틀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13" name="텍스트 개체 틀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kumimoji="0" lang="ko-KR" altLang="en-US" smtClean="0"/>
              <a:t>둘째 수준</a:t>
            </a:r>
          </a:p>
          <a:p>
            <a:pPr lvl="2" eaLnBrk="1" latinLnBrk="0" hangingPunct="1"/>
            <a:r>
              <a:rPr kumimoji="0" lang="ko-KR" altLang="en-US" smtClean="0"/>
              <a:t>셋째 수준</a:t>
            </a:r>
          </a:p>
          <a:p>
            <a:pPr lvl="3" eaLnBrk="1" latinLnBrk="0" hangingPunct="1"/>
            <a:r>
              <a:rPr kumimoji="0" lang="ko-KR" altLang="en-US" smtClean="0"/>
              <a:t>넷째 수준</a:t>
            </a:r>
          </a:p>
          <a:p>
            <a:pPr lvl="4" eaLnBrk="1" latinLnBrk="0" hangingPunct="1"/>
            <a:r>
              <a:rPr kumimoji="0" lang="ko-KR" altLang="en-US" smtClean="0"/>
              <a:t>다섯째 수준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1" latinLnBrk="1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1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1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1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1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1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1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1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1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1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://100.naver.com/100.nhn?docid=76489" TargetMode="External"/><Relationship Id="rId3" Type="http://schemas.openxmlformats.org/officeDocument/2006/relationships/hyperlink" Target="http://100.naver.com/100.nhn?docid=241169" TargetMode="External"/><Relationship Id="rId7" Type="http://schemas.openxmlformats.org/officeDocument/2006/relationships/hyperlink" Target="http://100.naver.com/100.nhn?docid=113571" TargetMode="External"/><Relationship Id="rId2" Type="http://schemas.openxmlformats.org/officeDocument/2006/relationships/hyperlink" Target="http://100.naver.com/100.nhn?docid=137377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100.naver.com/100.nhn?docid=148239" TargetMode="External"/><Relationship Id="rId5" Type="http://schemas.openxmlformats.org/officeDocument/2006/relationships/hyperlink" Target="http://100.naver.com/100.nhn?docid=18147" TargetMode="External"/><Relationship Id="rId4" Type="http://schemas.openxmlformats.org/officeDocument/2006/relationships/hyperlink" Target="http://100.naver.com/100.nhn?docid=22546" TargetMode="Externa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hyperlink" Target="http://terms.naver.com/search.naver?mode=all&amp;query=%BC%BC%B0%E8%C0%BA%C7%E0" TargetMode="External"/><Relationship Id="rId3" Type="http://schemas.openxmlformats.org/officeDocument/2006/relationships/hyperlink" Target="http://terms.naver.com/search.naver?mode=all&amp;query=%C1%F6%C0%FB%BC%D2%C0%AF%B1%C7" TargetMode="External"/><Relationship Id="rId7" Type="http://schemas.openxmlformats.org/officeDocument/2006/relationships/hyperlink" Target="http://100.naver.com/100.nhn?docid=23024" TargetMode="External"/><Relationship Id="rId2" Type="http://schemas.openxmlformats.org/officeDocument/2006/relationships/hyperlink" Target="http://100.naver.com/100.nhn?docid=22546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100.naver.com/100.nhn?docid=64853" TargetMode="External"/><Relationship Id="rId5" Type="http://schemas.openxmlformats.org/officeDocument/2006/relationships/hyperlink" Target="http://100.naver.com/100.nhn?docid=76770" TargetMode="External"/><Relationship Id="rId4" Type="http://schemas.openxmlformats.org/officeDocument/2006/relationships/hyperlink" Target="http://100.naver.com/100.nhn?docid=64865" TargetMode="Externa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altLang="ko-KR" dirty="0" smtClean="0">
                <a:solidFill>
                  <a:schemeClr val="tx1"/>
                </a:solidFill>
              </a:rPr>
              <a:t>2010. 10. 01.</a:t>
            </a:r>
          </a:p>
          <a:p>
            <a:endParaRPr lang="en-US" altLang="ko-KR" dirty="0" smtClean="0">
              <a:solidFill>
                <a:schemeClr val="tx1"/>
              </a:solidFill>
            </a:endParaRPr>
          </a:p>
          <a:p>
            <a:r>
              <a:rPr lang="ko-KR" altLang="en-US" sz="2800" dirty="0" smtClean="0">
                <a:solidFill>
                  <a:schemeClr val="tx1"/>
                </a:solidFill>
              </a:rPr>
              <a:t>건강과 대안</a:t>
            </a:r>
            <a:endParaRPr lang="en-US" altLang="ko-KR" sz="2800" dirty="0" smtClean="0">
              <a:solidFill>
                <a:schemeClr val="tx1"/>
              </a:solidFill>
            </a:endParaRPr>
          </a:p>
          <a:p>
            <a:r>
              <a:rPr lang="ko-KR" altLang="en-US" sz="2800" dirty="0" smtClean="0">
                <a:solidFill>
                  <a:schemeClr val="tx1"/>
                </a:solidFill>
              </a:rPr>
              <a:t>의약품 </a:t>
            </a:r>
            <a:r>
              <a:rPr lang="ko-KR" altLang="en-US" sz="2800" dirty="0" err="1" smtClean="0">
                <a:solidFill>
                  <a:schemeClr val="tx1"/>
                </a:solidFill>
              </a:rPr>
              <a:t>접근권</a:t>
            </a:r>
            <a:r>
              <a:rPr lang="ko-KR" altLang="en-US" sz="2800" dirty="0" smtClean="0">
                <a:solidFill>
                  <a:schemeClr val="tx1"/>
                </a:solidFill>
              </a:rPr>
              <a:t> 모임</a:t>
            </a:r>
            <a:endParaRPr lang="ko-KR" altLang="en-US" sz="2800" dirty="0">
              <a:solidFill>
                <a:schemeClr val="tx1"/>
              </a:solidFill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 smtClean="0"/>
              <a:t>특허의 역사와 </a:t>
            </a:r>
            <a:r>
              <a:rPr lang="ko-KR" altLang="en-US" dirty="0" err="1" smtClean="0"/>
              <a:t>신자유주의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특허</a:t>
            </a:r>
            <a:r>
              <a:rPr lang="en-US" altLang="ko-KR" dirty="0" smtClean="0"/>
              <a:t>?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457200" y="2492896"/>
            <a:ext cx="8229600" cy="3633267"/>
          </a:xfrm>
        </p:spPr>
        <p:txBody>
          <a:bodyPr/>
          <a:lstStyle/>
          <a:p>
            <a:r>
              <a:rPr lang="ko-KR" altLang="en-US" dirty="0" smtClean="0"/>
              <a:t>오늘날 당연시 되는 권리인 </a:t>
            </a:r>
            <a:r>
              <a:rPr lang="en-US" altLang="ko-KR" dirty="0" smtClean="0"/>
              <a:t>‘</a:t>
            </a:r>
            <a:r>
              <a:rPr lang="ko-KR" altLang="en-US" dirty="0" smtClean="0"/>
              <a:t>특허권</a:t>
            </a:r>
            <a:r>
              <a:rPr lang="en-US" altLang="ko-KR" dirty="0" smtClean="0"/>
              <a:t>’, </a:t>
            </a:r>
            <a:r>
              <a:rPr lang="ko-KR" altLang="en-US" dirty="0" smtClean="0"/>
              <a:t>그러나 특허의 역사는 그리 길지 않습니다</a:t>
            </a:r>
            <a:r>
              <a:rPr lang="en-US" altLang="ko-KR" dirty="0" smtClean="0"/>
              <a:t>. </a:t>
            </a:r>
          </a:p>
          <a:p>
            <a:endParaRPr lang="en-US" altLang="ko-KR" dirty="0" smtClean="0"/>
          </a:p>
          <a:p>
            <a:r>
              <a:rPr lang="ko-KR" altLang="en-US" dirty="0" smtClean="0"/>
              <a:t>특허권의 역사에 관하여 알아봅시다</a:t>
            </a:r>
            <a:r>
              <a:rPr lang="en-US" altLang="ko-KR" dirty="0" smtClean="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미국 지재권 역사 </a:t>
            </a:r>
            <a:r>
              <a:rPr lang="en-US" altLang="ko-KR" dirty="0" smtClean="0"/>
              <a:t>1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ko-KR" altLang="en-US" dirty="0" smtClean="0"/>
              <a:t>미국 헌법 </a:t>
            </a:r>
            <a:r>
              <a:rPr lang="en-US" altLang="ko-KR" dirty="0" smtClean="0"/>
              <a:t>1</a:t>
            </a:r>
            <a:r>
              <a:rPr lang="ko-KR" altLang="en-US" dirty="0" smtClean="0"/>
              <a:t>조 </a:t>
            </a:r>
            <a:r>
              <a:rPr lang="en-US" altLang="ko-KR" dirty="0" smtClean="0"/>
              <a:t>8</a:t>
            </a:r>
            <a:r>
              <a:rPr lang="ko-KR" altLang="en-US" dirty="0" smtClean="0"/>
              <a:t>항</a:t>
            </a:r>
            <a:endParaRPr lang="en-US" altLang="ko-KR" dirty="0" smtClean="0"/>
          </a:p>
          <a:p>
            <a:pPr>
              <a:buNone/>
            </a:pPr>
            <a:r>
              <a:rPr lang="ko-KR" altLang="en-US" dirty="0" smtClean="0"/>
              <a:t>    저자나 발명가에게 그들의 저작물이나 발견에 대한 한시적인 독점권을 보장함으로써 학문과 유용한 기술의 진보를 촉진할 권한 부여</a:t>
            </a:r>
            <a:endParaRPr lang="en-US" altLang="ko-KR" dirty="0" smtClean="0"/>
          </a:p>
          <a:p>
            <a:pPr>
              <a:buNone/>
            </a:pPr>
            <a:endParaRPr lang="en-US" altLang="ko-KR" dirty="0" smtClean="0"/>
          </a:p>
          <a:p>
            <a:r>
              <a:rPr lang="en-US" altLang="ko-KR" dirty="0" smtClean="0"/>
              <a:t>'</a:t>
            </a:r>
            <a:r>
              <a:rPr lang="ko-KR" altLang="en-US" dirty="0" smtClean="0"/>
              <a:t>재산권</a:t>
            </a:r>
            <a:r>
              <a:rPr lang="en-US" altLang="ko-KR" dirty="0" smtClean="0"/>
              <a:t>'</a:t>
            </a:r>
            <a:r>
              <a:rPr lang="ko-KR" altLang="en-US" dirty="0" smtClean="0"/>
              <a:t>이 인정되어야 사람들이 노동할 동기가 생기고 산업이 번성한다는 공리주의 및 로크주의 개념에 기반</a:t>
            </a:r>
          </a:p>
          <a:p>
            <a:pPr>
              <a:buNone/>
            </a:pPr>
            <a:endParaRPr lang="en-US" altLang="ko-KR" dirty="0" smtClean="0"/>
          </a:p>
          <a:p>
            <a:pPr>
              <a:buNone/>
            </a:pPr>
            <a:endParaRPr lang="en-US" altLang="ko-KR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미국 지재권 역사 </a:t>
            </a:r>
            <a:r>
              <a:rPr lang="en-US" altLang="ko-KR" dirty="0" smtClean="0"/>
              <a:t>2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미국은 </a:t>
            </a:r>
            <a:r>
              <a:rPr lang="en-US" altLang="ko-KR" dirty="0" smtClean="0"/>
              <a:t>1790</a:t>
            </a:r>
            <a:r>
              <a:rPr lang="ko-KR" altLang="en-US" dirty="0" smtClean="0"/>
              <a:t>년에 저작권법을 </a:t>
            </a:r>
            <a:r>
              <a:rPr lang="ko-KR" altLang="en-US" dirty="0" err="1" smtClean="0"/>
              <a:t>만듬</a:t>
            </a:r>
            <a:r>
              <a:rPr lang="en-US" altLang="ko-KR" dirty="0" smtClean="0"/>
              <a:t>. </a:t>
            </a:r>
            <a:r>
              <a:rPr lang="ko-KR" altLang="en-US" dirty="0" smtClean="0"/>
              <a:t>처음 이 법은 </a:t>
            </a:r>
            <a:r>
              <a:rPr lang="en-US" altLang="ko-KR" dirty="0" smtClean="0"/>
              <a:t>'</a:t>
            </a:r>
            <a:r>
              <a:rPr lang="ko-KR" altLang="en-US" dirty="0" smtClean="0"/>
              <a:t>미국 시민과 거주자</a:t>
            </a:r>
            <a:r>
              <a:rPr lang="en-US" altLang="ko-KR" dirty="0" smtClean="0"/>
              <a:t>'</a:t>
            </a:r>
            <a:r>
              <a:rPr lang="ko-KR" altLang="en-US" dirty="0" smtClean="0"/>
              <a:t>에게 </a:t>
            </a:r>
            <a:r>
              <a:rPr lang="en-US" altLang="ko-KR" dirty="0" smtClean="0"/>
              <a:t>14</a:t>
            </a:r>
            <a:r>
              <a:rPr lang="ko-KR" altLang="en-US" dirty="0" smtClean="0"/>
              <a:t>년 동안의 저작권 인정</a:t>
            </a:r>
            <a:endParaRPr lang="en-US" altLang="ko-KR" dirty="0" smtClean="0"/>
          </a:p>
          <a:p>
            <a:endParaRPr lang="en-US" altLang="ko-KR" dirty="0" smtClean="0"/>
          </a:p>
          <a:p>
            <a:r>
              <a:rPr lang="en-US" altLang="ko-KR" dirty="0" smtClean="0"/>
              <a:t>1830</a:t>
            </a:r>
            <a:r>
              <a:rPr lang="ko-KR" altLang="en-US" dirty="0" smtClean="0"/>
              <a:t>년대 미국 경제가 침체기에 빠지자 당시 미국의 출판 산업은</a:t>
            </a:r>
            <a:r>
              <a:rPr lang="en-US" altLang="ko-KR" dirty="0" smtClean="0"/>
              <a:t> </a:t>
            </a:r>
            <a:r>
              <a:rPr lang="ko-KR" altLang="en-US" dirty="0" smtClean="0"/>
              <a:t>외국인 저자의 작품을 마구잡이로 재 출판하기 시작함</a:t>
            </a:r>
            <a:endParaRPr lang="en-US" altLang="ko-KR" dirty="0" smtClean="0"/>
          </a:p>
          <a:p>
            <a:endParaRPr lang="en-US" altLang="ko-KR" dirty="0" smtClean="0"/>
          </a:p>
          <a:p>
            <a:r>
              <a:rPr lang="en-US" altLang="ko-KR" dirty="0" smtClean="0"/>
              <a:t>1836</a:t>
            </a:r>
            <a:r>
              <a:rPr lang="ko-KR" altLang="en-US" dirty="0" smtClean="0"/>
              <a:t>년 영국의 저자들이 미국 의회에 본인들의 저작권을 보호해 달라고 탄원 요청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미국 지재권 역사 </a:t>
            </a:r>
            <a:r>
              <a:rPr lang="en-US" altLang="ko-KR" dirty="0" smtClean="0"/>
              <a:t>3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US" altLang="ko-KR" dirty="0" smtClean="0"/>
              <a:t>1886</a:t>
            </a:r>
            <a:r>
              <a:rPr lang="ko-KR" altLang="en-US" dirty="0" smtClean="0"/>
              <a:t>년 </a:t>
            </a:r>
            <a:r>
              <a:rPr lang="ko-KR" altLang="en-US" dirty="0" err="1" smtClean="0"/>
              <a:t>베른</a:t>
            </a:r>
            <a:r>
              <a:rPr lang="ko-KR" altLang="en-US" dirty="0" smtClean="0"/>
              <a:t> 협약 </a:t>
            </a:r>
            <a:r>
              <a:rPr lang="en-US" altLang="ko-KR" dirty="0" smtClean="0"/>
              <a:t>: </a:t>
            </a:r>
            <a:r>
              <a:rPr lang="ko-KR" altLang="en-US" dirty="0" smtClean="0"/>
              <a:t>어떤 회원국에서든 저작물이 적법하게 발행되기만 하면 자동으로 저자나 저작권자가 저작권을 취득할 수 있다</a:t>
            </a:r>
            <a:r>
              <a:rPr lang="en-US" altLang="ko-KR" dirty="0" smtClean="0"/>
              <a:t>.</a:t>
            </a:r>
            <a:r>
              <a:rPr lang="ko-KR" altLang="en-US" dirty="0" smtClean="0"/>
              <a:t> </a:t>
            </a:r>
            <a:endParaRPr lang="en-US" altLang="ko-KR" dirty="0" smtClean="0"/>
          </a:p>
          <a:p>
            <a:endParaRPr lang="en-US" altLang="ko-KR" dirty="0" smtClean="0"/>
          </a:p>
          <a:p>
            <a:r>
              <a:rPr lang="ko-KR" altLang="en-US" dirty="0" smtClean="0"/>
              <a:t>미국의 저작권법 </a:t>
            </a:r>
            <a:r>
              <a:rPr lang="en-US" altLang="ko-KR" dirty="0" smtClean="0"/>
              <a:t>: </a:t>
            </a:r>
            <a:r>
              <a:rPr lang="ko-KR" altLang="en-US" dirty="0" smtClean="0"/>
              <a:t>저자는 워싱턴에 있는 저작권 </a:t>
            </a:r>
            <a:r>
              <a:rPr lang="ko-KR" altLang="en-US" dirty="0" err="1" smtClean="0"/>
              <a:t>등록청에</a:t>
            </a:r>
            <a:r>
              <a:rPr lang="ko-KR" altLang="en-US" dirty="0" smtClean="0"/>
              <a:t> 책의 표제지 사본을 기탁</a:t>
            </a:r>
            <a:r>
              <a:rPr lang="en-US" altLang="ko-KR" dirty="0" smtClean="0"/>
              <a:t>, </a:t>
            </a:r>
            <a:r>
              <a:rPr lang="ko-KR" altLang="en-US" dirty="0" smtClean="0"/>
              <a:t>미국 의회 도서관에도 한 부 보내야 함</a:t>
            </a:r>
            <a:endParaRPr lang="en-US" altLang="ko-KR" dirty="0" smtClean="0"/>
          </a:p>
          <a:p>
            <a:endParaRPr lang="en-US" altLang="ko-KR" dirty="0" smtClean="0"/>
          </a:p>
          <a:p>
            <a:r>
              <a:rPr lang="ko-KR" altLang="en-US" dirty="0" smtClean="0"/>
              <a:t>결국 미국은 </a:t>
            </a:r>
            <a:r>
              <a:rPr lang="ko-KR" altLang="en-US" dirty="0" err="1" smtClean="0"/>
              <a:t>베른협약에서</a:t>
            </a:r>
            <a:r>
              <a:rPr lang="ko-KR" altLang="en-US" dirty="0" smtClean="0"/>
              <a:t> 배제됨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미국 지재권 역사 </a:t>
            </a:r>
            <a:r>
              <a:rPr lang="en-US" altLang="ko-KR" dirty="0" smtClean="0"/>
              <a:t>4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en-US" altLang="ko-KR" dirty="0" smtClean="0"/>
              <a:t>1887</a:t>
            </a:r>
            <a:r>
              <a:rPr lang="ko-KR" altLang="en-US" dirty="0" smtClean="0"/>
              <a:t>년 미국의 출판사 단체들은 </a:t>
            </a:r>
            <a:r>
              <a:rPr lang="ko-KR" altLang="en-US" dirty="0" err="1" smtClean="0"/>
              <a:t>베른</a:t>
            </a:r>
            <a:r>
              <a:rPr lang="ko-KR" altLang="en-US" dirty="0" smtClean="0"/>
              <a:t> 협약에 가입하기 위해 미국 저작권법을 바꾸려고 노력하였으나 민주당의 반대로 무산</a:t>
            </a:r>
            <a:endParaRPr lang="en-US" altLang="ko-KR" dirty="0" smtClean="0"/>
          </a:p>
          <a:p>
            <a:endParaRPr lang="en-US" altLang="ko-KR" dirty="0" smtClean="0"/>
          </a:p>
          <a:p>
            <a:r>
              <a:rPr lang="ko-KR" altLang="en-US" dirty="0" smtClean="0"/>
              <a:t>민주당 曰 </a:t>
            </a:r>
            <a:r>
              <a:rPr lang="en-US" altLang="ko-KR" dirty="0" smtClean="0"/>
              <a:t>: </a:t>
            </a:r>
            <a:r>
              <a:rPr lang="ko-KR" altLang="en-US" dirty="0" smtClean="0"/>
              <a:t>미국의 시장을 외국 경쟁국에 개방하는 조치는 물론이고 당시 많은 이들이 그렇게 될 것이라고 우려했던 책값 상승을 초래할 수 있는 어떤 조치에 대해 심한 반감을 가지고 있다</a:t>
            </a:r>
            <a:r>
              <a:rPr lang="en-US" altLang="ko-KR" dirty="0" smtClean="0"/>
              <a:t>.</a:t>
            </a:r>
          </a:p>
          <a:p>
            <a:endParaRPr lang="en-US" altLang="ko-KR" dirty="0" smtClean="0"/>
          </a:p>
          <a:p>
            <a:r>
              <a:rPr lang="ko-KR" altLang="en-US" dirty="0" smtClean="0"/>
              <a:t>결국 특허란 사적인 이해 당사자들이 자신들의 이해를 옹호하기 위한 수단임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미국 지재권 역사 </a:t>
            </a:r>
            <a:r>
              <a:rPr lang="en-US" altLang="ko-KR" dirty="0"/>
              <a:t>5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US" altLang="ko-KR" dirty="0" smtClean="0"/>
              <a:t>19</a:t>
            </a:r>
            <a:r>
              <a:rPr lang="ko-KR" altLang="en-US" dirty="0" smtClean="0"/>
              <a:t>세기 대부분 영국에 비하여 산업 발달이 늦어진 미국은 외국의 지재권 집행을 늦추는 방식으로 자국의 산업을 보호</a:t>
            </a:r>
            <a:endParaRPr lang="en-US" altLang="ko-KR" dirty="0" smtClean="0"/>
          </a:p>
          <a:p>
            <a:endParaRPr lang="en-US" altLang="ko-KR" dirty="0" smtClean="0"/>
          </a:p>
          <a:p>
            <a:r>
              <a:rPr lang="ko-KR" altLang="en-US" dirty="0" smtClean="0"/>
              <a:t>그러나 </a:t>
            </a:r>
            <a:r>
              <a:rPr lang="en-US" altLang="ko-KR" dirty="0" smtClean="0"/>
              <a:t>19</a:t>
            </a:r>
            <a:r>
              <a:rPr lang="ko-KR" altLang="en-US" dirty="0" smtClean="0"/>
              <a:t>세기 말부터 미국 기업들이 기술적으로 앞서 나가면서 </a:t>
            </a:r>
            <a:r>
              <a:rPr lang="en-US" altLang="ko-KR" dirty="0" smtClean="0"/>
              <a:t>(ex : </a:t>
            </a:r>
            <a:r>
              <a:rPr lang="ko-KR" altLang="en-US" dirty="0" smtClean="0"/>
              <a:t>에디슨의 필라멘트 전구</a:t>
            </a:r>
            <a:r>
              <a:rPr lang="en-US" altLang="ko-KR" dirty="0" smtClean="0"/>
              <a:t>) 1883</a:t>
            </a:r>
            <a:r>
              <a:rPr lang="ko-KR" altLang="en-US" dirty="0" smtClean="0"/>
              <a:t>년 파리 협약에서 강한 지재권 보호를 주장</a:t>
            </a:r>
            <a:endParaRPr lang="en-US" altLang="ko-KR" dirty="0" smtClean="0"/>
          </a:p>
          <a:p>
            <a:endParaRPr lang="ko-KR" altLang="en-US" dirty="0" smtClean="0"/>
          </a:p>
          <a:p>
            <a:r>
              <a:rPr lang="ko-KR" altLang="en-US" dirty="0" smtClean="0"/>
              <a:t>한때 미국의 특허 정책은 특허권자의 권리를 강화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미국 지재권 역사 </a:t>
            </a:r>
            <a:r>
              <a:rPr lang="en-US" altLang="ko-KR" dirty="0" smtClean="0"/>
              <a:t>6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ko-KR" altLang="en-US" dirty="0" smtClean="0"/>
              <a:t>하지만 </a:t>
            </a:r>
            <a:r>
              <a:rPr lang="en-US" altLang="ko-KR" dirty="0" smtClean="0"/>
              <a:t>1890</a:t>
            </a:r>
            <a:r>
              <a:rPr lang="ko-KR" altLang="en-US" dirty="0" smtClean="0"/>
              <a:t>년</a:t>
            </a:r>
            <a:r>
              <a:rPr lang="en-US" altLang="ko-KR" dirty="0" smtClean="0"/>
              <a:t>, </a:t>
            </a:r>
            <a:r>
              <a:rPr lang="ko-KR" altLang="en-US" dirty="0" smtClean="0"/>
              <a:t>기업들간의 담합을 억제하고 자유경쟁을 촉진하려는 </a:t>
            </a:r>
            <a:r>
              <a:rPr lang="ko-KR" altLang="en-US" dirty="0" err="1" smtClean="0"/>
              <a:t>셔먼</a:t>
            </a:r>
            <a:r>
              <a:rPr lang="ko-KR" altLang="en-US" dirty="0" smtClean="0"/>
              <a:t> 독점금지법이 의회에서 통과</a:t>
            </a:r>
            <a:endParaRPr lang="en-US" altLang="ko-KR" dirty="0" smtClean="0"/>
          </a:p>
          <a:p>
            <a:endParaRPr lang="en-US" altLang="ko-KR" dirty="0" smtClean="0"/>
          </a:p>
          <a:p>
            <a:r>
              <a:rPr lang="ko-KR" altLang="en-US" dirty="0" smtClean="0"/>
              <a:t>이후 미국 기업들은 특허권 보호의 필요성을 낮게 평가함</a:t>
            </a:r>
            <a:endParaRPr lang="en-US" altLang="ko-KR" dirty="0" smtClean="0"/>
          </a:p>
          <a:p>
            <a:endParaRPr lang="en-US" altLang="ko-KR" dirty="0" smtClean="0"/>
          </a:p>
          <a:p>
            <a:r>
              <a:rPr lang="en-US" altLang="ko-KR" dirty="0" smtClean="0"/>
              <a:t>Ex) 1976</a:t>
            </a:r>
            <a:r>
              <a:rPr lang="ko-KR" altLang="en-US" dirty="0" smtClean="0"/>
              <a:t>년 </a:t>
            </a:r>
            <a:r>
              <a:rPr lang="ko-KR" altLang="en-US" dirty="0" err="1" smtClean="0"/>
              <a:t>코닥이</a:t>
            </a:r>
            <a:r>
              <a:rPr lang="ko-KR" altLang="en-US" dirty="0" smtClean="0"/>
              <a:t> 폴라로이드와 경쟁하기 위해 일회용 카메라를 개발하면서 이런 지침을 보낼 정도</a:t>
            </a:r>
            <a:endParaRPr lang="en-US" altLang="ko-KR" dirty="0" smtClean="0"/>
          </a:p>
          <a:p>
            <a:pPr>
              <a:buNone/>
            </a:pPr>
            <a:r>
              <a:rPr lang="en-US" altLang="ko-KR" dirty="0"/>
              <a:t> </a:t>
            </a:r>
            <a:r>
              <a:rPr lang="en-US" altLang="ko-KR" dirty="0" smtClean="0"/>
              <a:t>  </a:t>
            </a:r>
            <a:r>
              <a:rPr lang="en-US" altLang="ko-KR" i="1" dirty="0" smtClean="0"/>
              <a:t>"</a:t>
            </a:r>
            <a:r>
              <a:rPr lang="ko-KR" altLang="en-US" i="1" dirty="0" smtClean="0"/>
              <a:t>특허침해의 위험이 있다는 우려로 개발을 제한해서는 </a:t>
            </a:r>
            <a:r>
              <a:rPr lang="ko-KR" altLang="en-US" i="1" dirty="0" err="1" smtClean="0"/>
              <a:t>안된다</a:t>
            </a:r>
            <a:r>
              <a:rPr lang="en-US" altLang="ko-KR" i="1" dirty="0" smtClean="0"/>
              <a:t>"</a:t>
            </a:r>
            <a:endParaRPr lang="ko-KR" altLang="en-US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미국 지재권 역사 </a:t>
            </a:r>
            <a:r>
              <a:rPr lang="en-US" altLang="ko-KR" dirty="0" smtClean="0"/>
              <a:t>7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ko-KR" altLang="en-US" dirty="0" smtClean="0"/>
              <a:t>특허제도의 </a:t>
            </a:r>
            <a:r>
              <a:rPr lang="en-US" altLang="ko-KR" dirty="0" smtClean="0"/>
              <a:t>'</a:t>
            </a:r>
            <a:r>
              <a:rPr lang="ko-KR" altLang="en-US" dirty="0" smtClean="0"/>
              <a:t>사망</a:t>
            </a:r>
            <a:r>
              <a:rPr lang="en-US" altLang="ko-KR" dirty="0" smtClean="0"/>
              <a:t>'</a:t>
            </a:r>
            <a:r>
              <a:rPr lang="ko-KR" altLang="en-US" dirty="0" smtClean="0"/>
              <a:t>은 특히나 미국 가전업계에 나쁜 영향을 끼침</a:t>
            </a:r>
            <a:endParaRPr lang="en-US" altLang="ko-KR" dirty="0" smtClean="0"/>
          </a:p>
          <a:p>
            <a:endParaRPr lang="en-US" altLang="ko-KR" dirty="0" smtClean="0"/>
          </a:p>
          <a:p>
            <a:r>
              <a:rPr lang="ko-KR" altLang="en-US" dirty="0" smtClean="0"/>
              <a:t>트랜지스터</a:t>
            </a:r>
            <a:r>
              <a:rPr lang="en-US" altLang="ko-KR" dirty="0" smtClean="0"/>
              <a:t>, VCR, IC</a:t>
            </a:r>
            <a:r>
              <a:rPr lang="ko-KR" altLang="en-US" dirty="0" smtClean="0"/>
              <a:t>회로 등을 개발한 것은 미국 기업들이었지만 일본 기업들이 이런 발명품을 상업화하는데 성공하여 전세계 가전 시장을 장악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미국 지재권 역사 </a:t>
            </a:r>
            <a:r>
              <a:rPr lang="en-US" altLang="ko-KR" dirty="0" smtClean="0"/>
              <a:t>8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 </a:t>
            </a:r>
            <a:r>
              <a:rPr lang="en-US" altLang="ko-KR" dirty="0" smtClean="0"/>
              <a:t>1980</a:t>
            </a:r>
            <a:r>
              <a:rPr lang="ko-KR" altLang="en-US" dirty="0" smtClean="0"/>
              <a:t>년대 미국의 경쟁력 확보에 관심을 가졌던 </a:t>
            </a:r>
            <a:r>
              <a:rPr lang="ko-KR" altLang="en-US" dirty="0" err="1" smtClean="0"/>
              <a:t>레이건</a:t>
            </a:r>
            <a:r>
              <a:rPr lang="ko-KR" altLang="en-US" dirty="0" smtClean="0"/>
              <a:t> 행정부부터 특허 정책이 바뀌기 시작</a:t>
            </a:r>
            <a:endParaRPr lang="en-US" altLang="ko-KR" dirty="0" smtClean="0"/>
          </a:p>
          <a:p>
            <a:endParaRPr lang="en-US" altLang="ko-KR" dirty="0"/>
          </a:p>
          <a:p>
            <a:r>
              <a:rPr lang="ko-KR" altLang="en-US" dirty="0" smtClean="0"/>
              <a:t>도슨 </a:t>
            </a:r>
            <a:r>
              <a:rPr lang="ko-KR" altLang="en-US" dirty="0" err="1" smtClean="0"/>
              <a:t>케미컬</a:t>
            </a:r>
            <a:r>
              <a:rPr lang="ko-KR" altLang="en-US" dirty="0" smtClean="0"/>
              <a:t> 사건을 시작으로 사법부가 특허법보다 반 </a:t>
            </a:r>
            <a:r>
              <a:rPr lang="ko-KR" altLang="en-US" dirty="0" err="1" smtClean="0"/>
              <a:t>독점법을</a:t>
            </a:r>
            <a:r>
              <a:rPr lang="ko-KR" altLang="en-US" dirty="0" smtClean="0"/>
              <a:t> 우위에 둔 시대에 마침표를 찍음</a:t>
            </a:r>
            <a:endParaRPr lang="en-US" altLang="ko-KR" dirty="0" smtClean="0"/>
          </a:p>
          <a:p>
            <a:endParaRPr lang="en-US" altLang="ko-KR" dirty="0" smtClean="0"/>
          </a:p>
          <a:p>
            <a:r>
              <a:rPr lang="ko-KR" altLang="en-US" dirty="0" smtClean="0"/>
              <a:t>미국 정부가 높이 평가하는 경쟁력을 확보하고 있고</a:t>
            </a:r>
            <a:r>
              <a:rPr lang="en-US" altLang="ko-KR" dirty="0" smtClean="0"/>
              <a:t>, </a:t>
            </a:r>
            <a:r>
              <a:rPr lang="ko-KR" altLang="en-US" dirty="0" smtClean="0"/>
              <a:t>또한 경제 발전을 이룰 수 있을 것이라 기대되는 </a:t>
            </a:r>
            <a:r>
              <a:rPr lang="ko-KR" altLang="en-US" dirty="0" err="1" smtClean="0"/>
              <a:t>지재권자들의</a:t>
            </a:r>
            <a:r>
              <a:rPr lang="ko-KR" altLang="en-US" dirty="0" smtClean="0"/>
              <a:t> 권리가 점차 더 중요하게 다뤄짐</a:t>
            </a:r>
          </a:p>
          <a:p>
            <a:endParaRPr lang="en-US" altLang="ko-KR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지재권의 세계화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ko-KR" altLang="en-US" dirty="0" smtClean="0"/>
              <a:t>앞서 등장한 </a:t>
            </a:r>
            <a:r>
              <a:rPr lang="en-US" altLang="ko-KR" dirty="0" smtClean="0"/>
              <a:t>‘</a:t>
            </a:r>
            <a:r>
              <a:rPr lang="ko-KR" altLang="en-US" dirty="0" smtClean="0"/>
              <a:t>특허권</a:t>
            </a:r>
            <a:r>
              <a:rPr lang="en-US" altLang="ko-KR" dirty="0" smtClean="0"/>
              <a:t>’</a:t>
            </a:r>
            <a:r>
              <a:rPr lang="ko-KR" altLang="en-US" dirty="0" smtClean="0"/>
              <a:t>에게는 새로운 친구가  나타납니다</a:t>
            </a:r>
            <a:r>
              <a:rPr lang="en-US" altLang="ko-KR" dirty="0" smtClean="0"/>
              <a:t>. </a:t>
            </a:r>
            <a:r>
              <a:rPr lang="ko-KR" altLang="en-US" dirty="0" smtClean="0"/>
              <a:t>바로 </a:t>
            </a:r>
            <a:r>
              <a:rPr lang="en-US" altLang="ko-KR" dirty="0" smtClean="0"/>
              <a:t>‘</a:t>
            </a:r>
            <a:r>
              <a:rPr lang="ko-KR" altLang="en-US" dirty="0" smtClean="0"/>
              <a:t>통</a:t>
            </a:r>
            <a:r>
              <a:rPr lang="ko-KR" altLang="en-US" dirty="0"/>
              <a:t>상</a:t>
            </a:r>
            <a:r>
              <a:rPr lang="en-US" altLang="ko-KR" dirty="0" smtClean="0"/>
              <a:t>’ </a:t>
            </a:r>
            <a:r>
              <a:rPr lang="ko-KR" altLang="en-US" dirty="0" smtClean="0"/>
              <a:t>입니다</a:t>
            </a:r>
            <a:r>
              <a:rPr lang="en-US" altLang="ko-KR" dirty="0" smtClean="0"/>
              <a:t>. </a:t>
            </a:r>
            <a:r>
              <a:rPr lang="ko-KR" altLang="en-US" dirty="0" smtClean="0"/>
              <a:t>미국 내 기업들이 해외에서도 지재권을 보호해야 한다고 주장하게 되는데요</a:t>
            </a:r>
            <a:r>
              <a:rPr lang="en-US" altLang="ko-KR" dirty="0" smtClean="0"/>
              <a:t>, </a:t>
            </a:r>
            <a:r>
              <a:rPr lang="ko-KR" altLang="en-US" dirty="0" smtClean="0"/>
              <a:t>이에 따라 </a:t>
            </a:r>
            <a:r>
              <a:rPr lang="en-US" altLang="ko-KR" dirty="0" smtClean="0"/>
              <a:t>‘</a:t>
            </a:r>
            <a:r>
              <a:rPr lang="ko-KR" altLang="en-US" dirty="0" smtClean="0"/>
              <a:t>특허권</a:t>
            </a:r>
            <a:r>
              <a:rPr lang="en-US" altLang="ko-KR" dirty="0" smtClean="0"/>
              <a:t>’</a:t>
            </a:r>
            <a:r>
              <a:rPr lang="ko-KR" altLang="en-US" dirty="0"/>
              <a:t>이</a:t>
            </a:r>
            <a:r>
              <a:rPr lang="ko-KR" altLang="en-US" dirty="0" smtClean="0"/>
              <a:t> 전 세계적 문제가 되는 과정을 알아봅시다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GATT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altLang="ko-KR" dirty="0" smtClean="0"/>
              <a:t>1947</a:t>
            </a:r>
            <a:r>
              <a:rPr lang="ko-KR" altLang="en-US" dirty="0" smtClean="0"/>
              <a:t>년 </a:t>
            </a:r>
            <a:r>
              <a:rPr lang="ko-KR" altLang="en-US" dirty="0" smtClean="0">
                <a:hlinkClick r:id="rId2"/>
              </a:rPr>
              <a:t>제네바</a:t>
            </a:r>
            <a:r>
              <a:rPr lang="ko-KR" altLang="en-US" dirty="0" smtClean="0"/>
              <a:t>에서 </a:t>
            </a:r>
            <a:r>
              <a:rPr lang="en-US" altLang="ko-KR" dirty="0" smtClean="0"/>
              <a:t>23</a:t>
            </a:r>
            <a:r>
              <a:rPr lang="ko-KR" altLang="en-US" dirty="0" smtClean="0"/>
              <a:t>개국이 관세 철폐와 무역 증대를 위하여 조인한 </a:t>
            </a:r>
            <a:r>
              <a:rPr lang="en-US" altLang="ko-KR" dirty="0" smtClean="0"/>
              <a:t>'</a:t>
            </a:r>
            <a:r>
              <a:rPr lang="ko-KR" altLang="en-US" dirty="0" smtClean="0"/>
              <a:t>관세 및 무역에 관한 일반협정</a:t>
            </a:r>
            <a:r>
              <a:rPr lang="en-US" altLang="ko-KR" dirty="0" smtClean="0"/>
              <a:t>(GATT)'</a:t>
            </a:r>
            <a:r>
              <a:rPr lang="ko-KR" altLang="en-US" dirty="0" smtClean="0"/>
              <a:t>이다</a:t>
            </a:r>
            <a:r>
              <a:rPr lang="en-US" altLang="ko-KR" dirty="0" smtClean="0"/>
              <a:t>. 1995</a:t>
            </a:r>
            <a:r>
              <a:rPr lang="ko-KR" altLang="en-US" dirty="0" smtClean="0"/>
              <a:t>년 </a:t>
            </a:r>
            <a:r>
              <a:rPr lang="ko-KR" altLang="en-US" dirty="0" smtClean="0">
                <a:hlinkClick r:id="rId3"/>
              </a:rPr>
              <a:t>세계무역기구</a:t>
            </a:r>
            <a:r>
              <a:rPr lang="en-US" altLang="ko-KR" dirty="0" smtClean="0"/>
              <a:t>(WTO)</a:t>
            </a:r>
            <a:r>
              <a:rPr lang="ko-KR" altLang="en-US" dirty="0" smtClean="0"/>
              <a:t>로 대체되기 전까지 전세계에서 </a:t>
            </a:r>
            <a:r>
              <a:rPr lang="en-US" altLang="ko-KR" dirty="0" smtClean="0"/>
              <a:t>120</a:t>
            </a:r>
            <a:r>
              <a:rPr lang="ko-KR" altLang="en-US" dirty="0" err="1" smtClean="0"/>
              <a:t>여개</a:t>
            </a:r>
            <a:r>
              <a:rPr lang="ko-KR" altLang="en-US" dirty="0" smtClean="0"/>
              <a:t> 국이 가입하였으며</a:t>
            </a:r>
            <a:r>
              <a:rPr lang="en-US" altLang="ko-KR" dirty="0" smtClean="0"/>
              <a:t>, </a:t>
            </a:r>
            <a:r>
              <a:rPr lang="ko-KR" altLang="en-US" dirty="0" smtClean="0"/>
              <a:t>한국은 </a:t>
            </a:r>
            <a:r>
              <a:rPr lang="en-US" altLang="ko-KR" dirty="0" smtClean="0"/>
              <a:t>1967</a:t>
            </a:r>
            <a:r>
              <a:rPr lang="ko-KR" altLang="en-US" dirty="0" smtClean="0"/>
              <a:t>년 </a:t>
            </a:r>
            <a:r>
              <a:rPr lang="en-US" altLang="ko-KR" dirty="0" smtClean="0"/>
              <a:t>4</a:t>
            </a:r>
            <a:r>
              <a:rPr lang="ko-KR" altLang="en-US" dirty="0" smtClean="0"/>
              <a:t>월 </a:t>
            </a:r>
            <a:r>
              <a:rPr lang="en-US" altLang="ko-KR" dirty="0" smtClean="0"/>
              <a:t>1</a:t>
            </a:r>
            <a:r>
              <a:rPr lang="ko-KR" altLang="en-US" dirty="0" smtClean="0"/>
              <a:t>일부터 </a:t>
            </a:r>
            <a:r>
              <a:rPr lang="ko-KR" altLang="en-US" dirty="0" err="1" smtClean="0"/>
              <a:t>정회원국이</a:t>
            </a:r>
            <a:r>
              <a:rPr lang="ko-KR" altLang="en-US" dirty="0" smtClean="0"/>
              <a:t> 되었다</a:t>
            </a:r>
            <a:r>
              <a:rPr lang="en-US" altLang="ko-KR" dirty="0" smtClean="0"/>
              <a:t>.</a:t>
            </a:r>
            <a:br>
              <a:rPr lang="en-US" altLang="ko-KR" dirty="0" smtClean="0"/>
            </a:b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en-US" altLang="ko-KR" dirty="0" smtClean="0"/>
              <a:t>GATT</a:t>
            </a:r>
            <a:r>
              <a:rPr lang="ko-KR" altLang="en-US" dirty="0" smtClean="0"/>
              <a:t>가 </a:t>
            </a:r>
            <a:r>
              <a:rPr lang="ko-KR" altLang="en-US" dirty="0" smtClean="0">
                <a:hlinkClick r:id="rId4"/>
              </a:rPr>
              <a:t>국제무역</a:t>
            </a:r>
            <a:r>
              <a:rPr lang="ko-KR" altLang="en-US" dirty="0" smtClean="0"/>
              <a:t>의 확대를 도모하기 위하여 가맹국 간에 체결한 협정내용은 다음과 같다</a:t>
            </a:r>
            <a:r>
              <a:rPr lang="en-US" altLang="ko-KR" dirty="0" smtClean="0"/>
              <a:t>. ① </a:t>
            </a:r>
            <a:r>
              <a:rPr lang="ko-KR" altLang="en-US" dirty="0" smtClean="0"/>
              <a:t>회원국 상호간의 다각적 교섭으로 </a:t>
            </a:r>
            <a:r>
              <a:rPr lang="ko-KR" altLang="en-US" dirty="0" smtClean="0">
                <a:hlinkClick r:id="rId5"/>
              </a:rPr>
              <a:t>관세율</a:t>
            </a:r>
            <a:r>
              <a:rPr lang="ko-KR" altLang="en-US" dirty="0" smtClean="0"/>
              <a:t>을 인하하고 회원국끼리는 </a:t>
            </a:r>
            <a:r>
              <a:rPr lang="ko-KR" altLang="en-US" dirty="0" smtClean="0">
                <a:hlinkClick r:id="rId6"/>
              </a:rPr>
              <a:t>최혜국대우</a:t>
            </a:r>
            <a:r>
              <a:rPr lang="ko-KR" altLang="en-US" dirty="0" smtClean="0"/>
              <a:t>를 베풀어 관세의 차별대우를 제거한다</a:t>
            </a:r>
            <a:r>
              <a:rPr lang="en-US" altLang="ko-KR" dirty="0" smtClean="0"/>
              <a:t>. ② </a:t>
            </a:r>
            <a:r>
              <a:rPr lang="ko-KR" altLang="en-US" dirty="0" smtClean="0"/>
              <a:t>기존 특혜관세제도</a:t>
            </a:r>
            <a:r>
              <a:rPr lang="en-US" altLang="ko-KR" dirty="0" smtClean="0"/>
              <a:t>(</a:t>
            </a:r>
            <a:r>
              <a:rPr lang="ko-KR" altLang="en-US" dirty="0" smtClean="0">
                <a:hlinkClick r:id="rId7"/>
              </a:rPr>
              <a:t>영연방</a:t>
            </a:r>
            <a:r>
              <a:rPr lang="ko-KR" altLang="en-US" dirty="0" smtClean="0"/>
              <a:t> 특혜</a:t>
            </a:r>
            <a:r>
              <a:rPr lang="en-US" altLang="ko-KR" dirty="0" smtClean="0"/>
              <a:t>)</a:t>
            </a:r>
            <a:r>
              <a:rPr lang="ko-KR" altLang="en-US" dirty="0" smtClean="0"/>
              <a:t>는 인정한다</a:t>
            </a:r>
            <a:r>
              <a:rPr lang="en-US" altLang="ko-KR" dirty="0" smtClean="0"/>
              <a:t>. ③ </a:t>
            </a:r>
            <a:r>
              <a:rPr lang="ko-KR" altLang="en-US" dirty="0" smtClean="0"/>
              <a:t>수출입 제한은 원칙적으로 폐지한다</a:t>
            </a:r>
            <a:r>
              <a:rPr lang="en-US" altLang="ko-KR" dirty="0" smtClean="0"/>
              <a:t>. ④ </a:t>
            </a:r>
            <a:r>
              <a:rPr lang="ko-KR" altLang="en-US" dirty="0" smtClean="0"/>
              <a:t>수출입 절차와 대금 지불의 차별대우를 하지 않는다</a:t>
            </a:r>
            <a:r>
              <a:rPr lang="en-US" altLang="ko-KR" dirty="0" smtClean="0"/>
              <a:t>. ⑤ </a:t>
            </a:r>
            <a:r>
              <a:rPr lang="ko-KR" altLang="en-US" dirty="0" smtClean="0"/>
              <a:t>수출을 늘리기 위한 여하한 </a:t>
            </a:r>
            <a:r>
              <a:rPr lang="ko-KR" altLang="en-US" dirty="0" smtClean="0">
                <a:hlinkClick r:id="rId8"/>
              </a:rPr>
              <a:t>보조금</a:t>
            </a:r>
            <a:r>
              <a:rPr lang="ko-KR" altLang="en-US" dirty="0" smtClean="0"/>
              <a:t>의 지급도 이를 금지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지재권의 세계화 </a:t>
            </a:r>
            <a:r>
              <a:rPr lang="en-US" altLang="ko-KR" dirty="0" smtClean="0"/>
              <a:t>1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ko-KR" altLang="en-US" dirty="0" smtClean="0"/>
              <a:t>비스마르크가 말한 것처럼</a:t>
            </a:r>
            <a:r>
              <a:rPr lang="en-US" altLang="ko-KR" dirty="0" smtClean="0"/>
              <a:t>, </a:t>
            </a:r>
            <a:r>
              <a:rPr lang="ko-KR" altLang="en-US" dirty="0" smtClean="0"/>
              <a:t>전쟁이 장군에게 맡겨 둘 수 없을 정도로 중요한 문제라면</a:t>
            </a:r>
            <a:r>
              <a:rPr lang="en-US" altLang="ko-KR" dirty="0" smtClean="0"/>
              <a:t>, </a:t>
            </a:r>
            <a:r>
              <a:rPr lang="ko-KR" altLang="en-US" dirty="0" smtClean="0"/>
              <a:t>국제 통상 규범도 정부 관료에게만 맡겨 둘 수 없을 만큼 매우 중요한 문제다</a:t>
            </a:r>
            <a:r>
              <a:rPr lang="en-US" altLang="ko-KR" dirty="0" smtClean="0"/>
              <a:t>.</a:t>
            </a:r>
            <a:endParaRPr lang="en-US" altLang="ko-KR" dirty="0"/>
          </a:p>
          <a:p>
            <a:pPr>
              <a:buNone/>
            </a:pPr>
            <a:r>
              <a:rPr lang="en-US" altLang="ko-KR" dirty="0" smtClean="0"/>
              <a:t>                    </a:t>
            </a:r>
          </a:p>
          <a:p>
            <a:pPr>
              <a:buNone/>
            </a:pPr>
            <a:r>
              <a:rPr lang="en-US" altLang="ko-KR" dirty="0" smtClean="0"/>
              <a:t>                     - </a:t>
            </a:r>
            <a:r>
              <a:rPr lang="en-US" dirty="0" smtClean="0"/>
              <a:t>James </a:t>
            </a:r>
            <a:r>
              <a:rPr lang="en-US" dirty="0" err="1" smtClean="0"/>
              <a:t>Enyart</a:t>
            </a:r>
            <a:r>
              <a:rPr lang="en-US" dirty="0" smtClean="0"/>
              <a:t> (Monsanto)</a:t>
            </a:r>
            <a:endParaRPr lang="en-US" altLang="ko-KR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지재권의 세계화 </a:t>
            </a:r>
            <a:r>
              <a:rPr lang="en-US" altLang="ko-KR" dirty="0" smtClean="0"/>
              <a:t>2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지재권 위원회의 결성 배경</a:t>
            </a:r>
            <a:endParaRPr lang="en-US" altLang="ko-KR" dirty="0" smtClean="0"/>
          </a:p>
          <a:p>
            <a:pPr>
              <a:buNone/>
            </a:pPr>
            <a:r>
              <a:rPr lang="en-US" altLang="ko-KR" dirty="0" smtClean="0"/>
              <a:t>   80</a:t>
            </a:r>
            <a:r>
              <a:rPr lang="ko-KR" altLang="en-US" dirty="0" smtClean="0"/>
              <a:t>년대 초 들어 미국의 지재권 보호는 국제적 차원을 포괄하기 시작함</a:t>
            </a:r>
            <a:endParaRPr lang="en-US" altLang="ko-KR" dirty="0" smtClean="0"/>
          </a:p>
          <a:p>
            <a:pPr>
              <a:buNone/>
            </a:pPr>
            <a:r>
              <a:rPr lang="en-US" altLang="ko-KR" dirty="0" smtClean="0"/>
              <a:t>   USTR </a:t>
            </a:r>
            <a:r>
              <a:rPr lang="ko-KR" altLang="en-US" dirty="0" smtClean="0"/>
              <a:t>曰 </a:t>
            </a:r>
            <a:r>
              <a:rPr lang="en-US" altLang="ko-KR" dirty="0" smtClean="0"/>
              <a:t>: </a:t>
            </a:r>
            <a:r>
              <a:rPr lang="ko-KR" altLang="en-US" dirty="0" smtClean="0"/>
              <a:t>외국의 부적절한 지재권 법률로 말미암아 미국의 산업이 겪는 경제적 손실은 망연자실할 정도다</a:t>
            </a:r>
            <a:r>
              <a:rPr lang="en-US" altLang="ko-KR" dirty="0" smtClean="0"/>
              <a:t>.</a:t>
            </a:r>
          </a:p>
          <a:p>
            <a:pPr>
              <a:buNone/>
            </a:pPr>
            <a:r>
              <a:rPr lang="en-US" altLang="ko-KR" dirty="0" smtClean="0"/>
              <a:t>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지재권의 세계화 </a:t>
            </a:r>
            <a:r>
              <a:rPr lang="en-US" altLang="ko-KR" dirty="0" smtClean="0"/>
              <a:t>3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ko-KR" altLang="en-US" dirty="0" smtClean="0"/>
              <a:t>당시 계속되는 무역 적자를 지재권을 중심으로 한 강력한 무역 보복으로 해결해야 한다고 의회와 정부에 로비를 해온</a:t>
            </a:r>
            <a:r>
              <a:rPr lang="en-US" altLang="ko-KR" dirty="0" smtClean="0"/>
              <a:t> </a:t>
            </a:r>
            <a:r>
              <a:rPr lang="ko-KR" altLang="en-US" dirty="0" smtClean="0"/>
              <a:t>기업 그룹들이 생김</a:t>
            </a:r>
            <a:endParaRPr lang="en-US" altLang="ko-KR" dirty="0" smtClean="0"/>
          </a:p>
          <a:p>
            <a:r>
              <a:rPr lang="ko-KR" altLang="en-US" dirty="0" err="1" smtClean="0"/>
              <a:t>프래트</a:t>
            </a:r>
            <a:r>
              <a:rPr lang="en-US" altLang="ko-KR" dirty="0" smtClean="0"/>
              <a:t>(Pfizer) </a:t>
            </a:r>
            <a:r>
              <a:rPr lang="ko-KR" altLang="en-US" dirty="0" err="1" smtClean="0"/>
              <a:t>오펠</a:t>
            </a:r>
            <a:r>
              <a:rPr lang="en-US" altLang="ko-KR" dirty="0" smtClean="0"/>
              <a:t>(IBM)</a:t>
            </a:r>
            <a:r>
              <a:rPr lang="ko-KR" altLang="en-US" dirty="0" smtClean="0"/>
              <a:t>등은 지재권 조약을 성사시키기 위해 각 산업 최고 경영진 대표</a:t>
            </a:r>
            <a:r>
              <a:rPr lang="en-US" altLang="ko-KR" dirty="0" smtClean="0"/>
              <a:t>(12</a:t>
            </a:r>
            <a:r>
              <a:rPr lang="ko-KR" altLang="en-US" dirty="0" smtClean="0"/>
              <a:t>인</a:t>
            </a:r>
            <a:r>
              <a:rPr lang="en-US" altLang="ko-KR" dirty="0" smtClean="0"/>
              <a:t>)</a:t>
            </a:r>
            <a:r>
              <a:rPr lang="ko-KR" altLang="en-US" dirty="0" smtClean="0"/>
              <a:t>만 뽑아 지재권 위원회를 결성함</a:t>
            </a:r>
            <a:endParaRPr lang="en-US" altLang="ko-KR" dirty="0" smtClean="0"/>
          </a:p>
          <a:p>
            <a:endParaRPr lang="en-US" altLang="ko-KR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지재권의 세계화 </a:t>
            </a:r>
            <a:r>
              <a:rPr lang="en-US" altLang="ko-KR" dirty="0" smtClean="0"/>
              <a:t>4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지재권 위원회의 노력</a:t>
            </a:r>
            <a:endParaRPr lang="en-US" altLang="ko-KR" dirty="0" smtClean="0"/>
          </a:p>
          <a:p>
            <a:r>
              <a:rPr lang="ko-KR" altLang="en-US" dirty="0" smtClean="0"/>
              <a:t>유럽 및 일본의 산업계와 오랜 협상 끝에 지재권 논의에 이들을 끌어들임</a:t>
            </a:r>
            <a:endParaRPr lang="en-US" altLang="ko-KR" dirty="0" smtClean="0"/>
          </a:p>
          <a:p>
            <a:r>
              <a:rPr lang="en-US" altLang="ko-KR" dirty="0" smtClean="0"/>
              <a:t>88</a:t>
            </a:r>
            <a:r>
              <a:rPr lang="ko-KR" altLang="en-US" dirty="0" smtClean="0"/>
              <a:t>년 </a:t>
            </a:r>
            <a:r>
              <a:rPr lang="en-US" altLang="ko-KR" dirty="0" smtClean="0"/>
              <a:t>6</a:t>
            </a:r>
            <a:r>
              <a:rPr lang="ko-KR" altLang="en-US" dirty="0" smtClean="0"/>
              <a:t>월 </a:t>
            </a:r>
            <a:r>
              <a:rPr lang="en-US" altLang="ko-KR" dirty="0" smtClean="0"/>
              <a:t>‘</a:t>
            </a:r>
            <a:r>
              <a:rPr lang="ko-KR" altLang="en-US" dirty="0" smtClean="0"/>
              <a:t>지재권에 관한 </a:t>
            </a:r>
            <a:r>
              <a:rPr lang="ko-KR" altLang="en-US" dirty="0" err="1" smtClean="0"/>
              <a:t>가트</a:t>
            </a:r>
            <a:r>
              <a:rPr lang="ko-KR" altLang="en-US" dirty="0" smtClean="0"/>
              <a:t> 조항의 기본 골격</a:t>
            </a:r>
            <a:r>
              <a:rPr lang="en-US" altLang="ko-KR" dirty="0" smtClean="0"/>
              <a:t>’</a:t>
            </a:r>
            <a:r>
              <a:rPr lang="ko-KR" altLang="en-US" dirty="0" smtClean="0"/>
              <a:t>을 담은 문서를 발표함</a:t>
            </a:r>
            <a:r>
              <a:rPr lang="en-US" altLang="ko-KR" dirty="0" smtClean="0"/>
              <a:t>,</a:t>
            </a:r>
            <a:r>
              <a:rPr lang="ko-KR" altLang="en-US" dirty="0" smtClean="0"/>
              <a:t> 이는 </a:t>
            </a:r>
            <a:r>
              <a:rPr lang="ko-KR" altLang="en-US" dirty="0" err="1" smtClean="0"/>
              <a:t>트립스</a:t>
            </a:r>
            <a:r>
              <a:rPr lang="ko-KR" altLang="en-US" dirty="0" smtClean="0"/>
              <a:t> 협정의 기초가 된 문서가 됨</a:t>
            </a:r>
            <a:endParaRPr lang="en-US" altLang="ko-KR" dirty="0" smtClean="0"/>
          </a:p>
          <a:p>
            <a:r>
              <a:rPr lang="ko-KR" altLang="en-US" dirty="0" smtClean="0"/>
              <a:t>이를 바탕으로 자국의 다른 기업들을 설득하고 미 정부는 이들의 요구를 수용함</a:t>
            </a:r>
            <a:endParaRPr lang="en-US" altLang="ko-KR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지재권의 세계화 </a:t>
            </a:r>
            <a:r>
              <a:rPr lang="en-US" altLang="ko-KR" dirty="0" smtClean="0"/>
              <a:t>5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ko-KR" altLang="en-US" dirty="0" smtClean="0"/>
              <a:t>개도국과의 대립</a:t>
            </a:r>
            <a:endParaRPr lang="en-US" altLang="ko-KR" dirty="0" smtClean="0"/>
          </a:p>
          <a:p>
            <a:r>
              <a:rPr lang="ko-KR" altLang="en-US" dirty="0" smtClean="0"/>
              <a:t>인도와 </a:t>
            </a:r>
            <a:r>
              <a:rPr lang="ko-KR" altLang="en-US" dirty="0" err="1" smtClean="0"/>
              <a:t>브라질등</a:t>
            </a:r>
            <a:r>
              <a:rPr lang="ko-KR" altLang="en-US" dirty="0" smtClean="0"/>
              <a:t> </a:t>
            </a:r>
            <a:r>
              <a:rPr lang="en-US" altLang="ko-KR" dirty="0" smtClean="0"/>
              <a:t>10</a:t>
            </a:r>
            <a:r>
              <a:rPr lang="ko-KR" altLang="en-US" dirty="0" smtClean="0"/>
              <a:t>개 국가는 </a:t>
            </a:r>
            <a:r>
              <a:rPr lang="ko-KR" altLang="en-US" dirty="0" err="1" smtClean="0"/>
              <a:t>가트에</a:t>
            </a:r>
            <a:r>
              <a:rPr lang="ko-KR" altLang="en-US" dirty="0" smtClean="0"/>
              <a:t> 지재권을 도입한다는 소식에 격렬히 반대</a:t>
            </a:r>
            <a:endParaRPr lang="en-US" altLang="ko-KR" dirty="0" smtClean="0"/>
          </a:p>
          <a:p>
            <a:r>
              <a:rPr lang="ko-KR" altLang="en-US" dirty="0" smtClean="0"/>
              <a:t>보복무역</a:t>
            </a:r>
            <a:r>
              <a:rPr lang="en-US" altLang="ko-KR" dirty="0" smtClean="0"/>
              <a:t> : </a:t>
            </a:r>
            <a:r>
              <a:rPr lang="ko-KR" altLang="en-US" dirty="0" smtClean="0"/>
              <a:t>미국 제약협회는 브라질이 의약품에 대한 특허를 보호하지 않는다는 이유로 </a:t>
            </a:r>
            <a:r>
              <a:rPr lang="en-US" altLang="ko-KR" dirty="0" smtClean="0"/>
              <a:t>301</a:t>
            </a:r>
            <a:r>
              <a:rPr lang="ko-KR" altLang="en-US" dirty="0" smtClean="0"/>
              <a:t>조 청원 작업에 착수</a:t>
            </a:r>
            <a:r>
              <a:rPr lang="en-US" altLang="ko-KR" dirty="0" smtClean="0"/>
              <a:t>. 89</a:t>
            </a:r>
            <a:r>
              <a:rPr lang="ko-KR" altLang="en-US" dirty="0" smtClean="0"/>
              <a:t>년 미국은 브라질의 의약품</a:t>
            </a:r>
            <a:r>
              <a:rPr lang="en-US" altLang="ko-KR" dirty="0" smtClean="0"/>
              <a:t>,</a:t>
            </a:r>
            <a:r>
              <a:rPr lang="ko-KR" altLang="en-US" dirty="0" err="1" smtClean="0"/>
              <a:t>제지품</a:t>
            </a:r>
            <a:r>
              <a:rPr lang="en-US" altLang="ko-KR" dirty="0" smtClean="0"/>
              <a:t>,</a:t>
            </a:r>
            <a:r>
              <a:rPr lang="ko-KR" altLang="en-US" dirty="0" smtClean="0"/>
              <a:t>가전제품에 대한 </a:t>
            </a:r>
            <a:r>
              <a:rPr lang="en-US" altLang="ko-KR" dirty="0" smtClean="0"/>
              <a:t>100</a:t>
            </a:r>
            <a:r>
              <a:rPr lang="ko-KR" altLang="en-US" dirty="0" smtClean="0"/>
              <a:t>퍼센트 보복 관세 부과</a:t>
            </a:r>
            <a:endParaRPr lang="en-US" altLang="ko-KR" dirty="0" smtClean="0"/>
          </a:p>
          <a:p>
            <a:r>
              <a:rPr lang="ko-KR" altLang="en-US" dirty="0" smtClean="0"/>
              <a:t>무역 보복 및  </a:t>
            </a:r>
            <a:r>
              <a:rPr lang="en-US" altLang="ko-KR" dirty="0" smtClean="0"/>
              <a:t>NAFTA</a:t>
            </a:r>
            <a:r>
              <a:rPr lang="ko-KR" altLang="en-US" dirty="0" smtClean="0"/>
              <a:t>의 지재권 조항 포함 등으로 인하여 대부분의 개도국들은 굴복</a:t>
            </a:r>
            <a:endParaRPr lang="en-US" altLang="ko-KR" dirty="0" smtClean="0"/>
          </a:p>
          <a:p>
            <a:r>
              <a:rPr lang="en-US" altLang="ko-KR" dirty="0" smtClean="0"/>
              <a:t>94</a:t>
            </a:r>
            <a:r>
              <a:rPr lang="ko-KR" altLang="en-US" dirty="0" smtClean="0"/>
              <a:t>년 </a:t>
            </a:r>
            <a:r>
              <a:rPr lang="en-US" altLang="ko-KR" dirty="0" smtClean="0"/>
              <a:t>4</a:t>
            </a:r>
            <a:r>
              <a:rPr lang="ko-KR" altLang="en-US" dirty="0" smtClean="0"/>
              <a:t>월 </a:t>
            </a:r>
            <a:r>
              <a:rPr lang="en-US" altLang="ko-KR" dirty="0" smtClean="0"/>
              <a:t>15</a:t>
            </a:r>
            <a:r>
              <a:rPr lang="ko-KR" altLang="en-US" dirty="0" smtClean="0"/>
              <a:t>일 </a:t>
            </a:r>
            <a:r>
              <a:rPr lang="en-US" altLang="ko-KR" dirty="0" smtClean="0"/>
              <a:t>‘</a:t>
            </a:r>
            <a:r>
              <a:rPr lang="ko-KR" altLang="en-US" dirty="0" err="1" smtClean="0"/>
              <a:t>던켈</a:t>
            </a:r>
            <a:r>
              <a:rPr lang="ko-KR" altLang="en-US" dirty="0" smtClean="0"/>
              <a:t> 초안</a:t>
            </a:r>
            <a:r>
              <a:rPr lang="en-US" altLang="ko-KR" dirty="0" smtClean="0"/>
              <a:t>’ </a:t>
            </a:r>
            <a:r>
              <a:rPr lang="ko-KR" altLang="en-US" dirty="0" smtClean="0"/>
              <a:t>합의</a:t>
            </a:r>
            <a:r>
              <a:rPr lang="en-US" altLang="ko-KR" dirty="0" smtClean="0"/>
              <a:t>(</a:t>
            </a:r>
            <a:r>
              <a:rPr lang="ko-KR" altLang="en-US" dirty="0" err="1" smtClean="0"/>
              <a:t>마라케시</a:t>
            </a:r>
            <a:r>
              <a:rPr lang="ko-KR" altLang="en-US" dirty="0" smtClean="0"/>
              <a:t> 선언</a:t>
            </a:r>
            <a:r>
              <a:rPr lang="en-US" altLang="ko-KR" dirty="0" smtClean="0"/>
              <a:t>)</a:t>
            </a:r>
            <a:r>
              <a:rPr lang="ko-KR" altLang="en-US" dirty="0" smtClean="0"/>
              <a:t>하고 우루과이 라운드는 성공적인 막을 내림</a:t>
            </a:r>
            <a:endParaRPr lang="en-US" altLang="ko-KR" dirty="0" smtClean="0"/>
          </a:p>
          <a:p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마라케시</a:t>
            </a:r>
            <a:r>
              <a:rPr lang="ko-KR" altLang="en-US" dirty="0" smtClean="0"/>
              <a:t> 선언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/>
        <p:txBody>
          <a:bodyPr>
            <a:noAutofit/>
          </a:bodyPr>
          <a:lstStyle/>
          <a:p>
            <a:r>
              <a:rPr lang="ko-KR" altLang="en-US" sz="2300" dirty="0" smtClean="0"/>
              <a:t>효과적인 분쟁해결 수단과 </a:t>
            </a:r>
            <a:r>
              <a:rPr lang="ko-KR" altLang="en-US" sz="2300" u="sng" dirty="0" smtClean="0">
                <a:hlinkClick r:id="rId2"/>
              </a:rPr>
              <a:t>국제무역</a:t>
            </a:r>
            <a:r>
              <a:rPr lang="ko-KR" altLang="en-US" sz="2300" dirty="0" smtClean="0"/>
              <a:t> 규범을 통해 강력한 법적 토대를 채택하고</a:t>
            </a:r>
            <a:r>
              <a:rPr lang="en-US" altLang="ko-KR" sz="2300" dirty="0" smtClean="0"/>
              <a:t>, </a:t>
            </a:r>
            <a:r>
              <a:rPr lang="ko-KR" altLang="en-US" sz="2300" dirty="0" smtClean="0"/>
              <a:t>전세계에 걸쳐 관세를 </a:t>
            </a:r>
            <a:r>
              <a:rPr lang="en-US" altLang="ko-KR" sz="2300" dirty="0" smtClean="0"/>
              <a:t>40% </a:t>
            </a:r>
            <a:r>
              <a:rPr lang="ko-KR" altLang="en-US" sz="2300" dirty="0" smtClean="0"/>
              <a:t>인하하여 시장개방을 확대하기로 합의</a:t>
            </a:r>
            <a:endParaRPr lang="en-US" altLang="ko-KR" sz="2300" dirty="0" smtClean="0"/>
          </a:p>
          <a:p>
            <a:r>
              <a:rPr lang="ko-KR" altLang="en-US" sz="2300" dirty="0" smtClean="0"/>
              <a:t>농업</a:t>
            </a:r>
            <a:r>
              <a:rPr lang="en-US" altLang="ko-KR" sz="2300" dirty="0" smtClean="0"/>
              <a:t>·</a:t>
            </a:r>
            <a:r>
              <a:rPr lang="ko-KR" altLang="en-US" sz="2300" dirty="0" smtClean="0"/>
              <a:t>섬유</a:t>
            </a:r>
            <a:r>
              <a:rPr lang="en-US" altLang="ko-KR" sz="2300" dirty="0" smtClean="0"/>
              <a:t>·</a:t>
            </a:r>
            <a:r>
              <a:rPr lang="ko-KR" altLang="en-US" sz="2300" dirty="0" smtClean="0"/>
              <a:t>의류 부문의 다자간 무역규정 강화뿐 아니라 서비스 교역과 </a:t>
            </a:r>
            <a:r>
              <a:rPr lang="ko-KR" altLang="en-US" sz="2300" dirty="0" smtClean="0">
                <a:hlinkClick r:id="rId3"/>
              </a:rPr>
              <a:t>지적소유권</a:t>
            </a:r>
            <a:r>
              <a:rPr lang="ko-KR" altLang="en-US" sz="2300" dirty="0" smtClean="0"/>
              <a:t> 보호원칙에 관한 다자간 체제를 이룬다</a:t>
            </a:r>
            <a:r>
              <a:rPr lang="en-US" altLang="ko-KR" sz="2300" dirty="0" smtClean="0"/>
              <a:t>. </a:t>
            </a:r>
          </a:p>
          <a:p>
            <a:r>
              <a:rPr lang="ko-KR" altLang="en-US" sz="2300" dirty="0" smtClean="0">
                <a:hlinkClick r:id="rId4"/>
              </a:rPr>
              <a:t>무역자유화</a:t>
            </a:r>
            <a:r>
              <a:rPr lang="ko-KR" altLang="en-US" sz="2300" dirty="0" smtClean="0"/>
              <a:t>와 </a:t>
            </a:r>
            <a:r>
              <a:rPr lang="en-US" altLang="ko-KR" sz="2300" dirty="0" smtClean="0"/>
              <a:t>UR </a:t>
            </a:r>
            <a:r>
              <a:rPr lang="ko-KR" altLang="en-US" sz="2300" dirty="0" smtClean="0"/>
              <a:t>협상을 통해 마련된 규정들이 국제무역환경을 점진적으로 개방</a:t>
            </a:r>
            <a:r>
              <a:rPr lang="en-US" altLang="ko-KR" sz="2300" dirty="0" smtClean="0"/>
              <a:t>, </a:t>
            </a:r>
            <a:r>
              <a:rPr lang="ko-KR" altLang="en-US" sz="2300" dirty="0" smtClean="0"/>
              <a:t>어떠한 </a:t>
            </a:r>
            <a:r>
              <a:rPr lang="ko-KR" altLang="en-US" sz="2300" dirty="0" smtClean="0">
                <a:hlinkClick r:id="rId5"/>
              </a:rPr>
              <a:t>보호주의</a:t>
            </a:r>
            <a:r>
              <a:rPr lang="ko-KR" altLang="en-US" sz="2300" dirty="0" smtClean="0"/>
              <a:t> 압력에도 강력히 맞선다</a:t>
            </a:r>
            <a:r>
              <a:rPr lang="en-US" altLang="ko-KR" sz="2300" dirty="0" smtClean="0"/>
              <a:t>. </a:t>
            </a:r>
          </a:p>
          <a:p>
            <a:r>
              <a:rPr lang="ko-KR" altLang="en-US" sz="2300" dirty="0" smtClean="0"/>
              <a:t>각국의 </a:t>
            </a:r>
            <a:r>
              <a:rPr lang="ko-KR" altLang="en-US" sz="2300" dirty="0" smtClean="0">
                <a:hlinkClick r:id="rId6"/>
              </a:rPr>
              <a:t>무역</a:t>
            </a:r>
            <a:r>
              <a:rPr lang="en-US" altLang="ko-KR" sz="2300" dirty="0" smtClean="0">
                <a:hlinkClick r:id="rId6"/>
              </a:rPr>
              <a:t>·</a:t>
            </a:r>
            <a:r>
              <a:rPr lang="ko-KR" altLang="en-US" sz="2300" dirty="0" smtClean="0">
                <a:hlinkClick r:id="rId6"/>
              </a:rPr>
              <a:t>금융</a:t>
            </a:r>
            <a:r>
              <a:rPr lang="en-US" altLang="ko-KR" sz="2300" dirty="0" smtClean="0"/>
              <a:t>·</a:t>
            </a:r>
            <a:r>
              <a:rPr lang="ko-KR" altLang="en-US" sz="2300" dirty="0" smtClean="0"/>
              <a:t>재정 분야의 정책이 보다 긴밀해지도록 </a:t>
            </a:r>
            <a:r>
              <a:rPr lang="en-US" altLang="ko-KR" sz="2300" dirty="0" smtClean="0"/>
              <a:t>WTO, IMF(</a:t>
            </a:r>
            <a:r>
              <a:rPr lang="en-US" altLang="ko-KR" sz="2300" dirty="0" smtClean="0">
                <a:hlinkClick r:id="rId7"/>
              </a:rPr>
              <a:t>International Monetary Fund</a:t>
            </a:r>
            <a:r>
              <a:rPr lang="en-US" altLang="ko-KR" sz="2300" dirty="0" smtClean="0"/>
              <a:t>:</a:t>
            </a:r>
            <a:r>
              <a:rPr lang="ko-KR" altLang="en-US" sz="2300" dirty="0" smtClean="0"/>
              <a:t>국제통화기금</a:t>
            </a:r>
            <a:r>
              <a:rPr lang="en-US" altLang="ko-KR" sz="2300" dirty="0" smtClean="0"/>
              <a:t>), IBRD(International Bank for Reconstruction and Development:</a:t>
            </a:r>
            <a:r>
              <a:rPr lang="ko-KR" altLang="en-US" sz="2300" dirty="0" smtClean="0">
                <a:hlinkClick r:id="rId8"/>
              </a:rPr>
              <a:t>세계은행</a:t>
            </a:r>
            <a:r>
              <a:rPr lang="en-US" altLang="ko-KR" sz="2300" dirty="0" smtClean="0"/>
              <a:t>) </a:t>
            </a:r>
            <a:r>
              <a:rPr lang="ko-KR" altLang="en-US" sz="2300" dirty="0" smtClean="0"/>
              <a:t>간의 협력을 확대한다</a:t>
            </a:r>
            <a:r>
              <a:rPr lang="en-US" altLang="ko-KR" sz="2300" dirty="0" smtClean="0"/>
              <a:t>. </a:t>
            </a:r>
          </a:p>
          <a:p>
            <a:r>
              <a:rPr lang="ko-KR" altLang="en-US" sz="2300" dirty="0" smtClean="0"/>
              <a:t>저개발국가의 무역</a:t>
            </a:r>
            <a:r>
              <a:rPr lang="en-US" altLang="ko-KR" sz="2300" dirty="0" smtClean="0"/>
              <a:t>, </a:t>
            </a:r>
            <a:r>
              <a:rPr lang="ko-KR" altLang="en-US" sz="2300" dirty="0" smtClean="0"/>
              <a:t>투자기회 확대를 위한 지원을 계속한다</a:t>
            </a:r>
            <a:endParaRPr lang="ko-KR" altLang="en-US" sz="23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WTO </a:t>
            </a:r>
            <a:r>
              <a:rPr lang="ko-KR" altLang="en-US" dirty="0" smtClean="0"/>
              <a:t>의 역사 </a:t>
            </a:r>
            <a:r>
              <a:rPr lang="en-US" altLang="ko-KR" dirty="0" smtClean="0"/>
              <a:t>1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altLang="ko-KR" dirty="0" smtClean="0"/>
              <a:t>1986</a:t>
            </a:r>
            <a:r>
              <a:rPr lang="ko-KR" altLang="en-US" dirty="0" smtClean="0"/>
              <a:t>년</a:t>
            </a:r>
            <a:r>
              <a:rPr lang="en-US" altLang="ko-KR" dirty="0" smtClean="0"/>
              <a:t>-1994</a:t>
            </a:r>
            <a:r>
              <a:rPr lang="ko-KR" altLang="en-US" dirty="0" smtClean="0"/>
              <a:t>년 </a:t>
            </a:r>
            <a:r>
              <a:rPr lang="en-US" altLang="ko-KR" dirty="0" smtClean="0"/>
              <a:t>- </a:t>
            </a:r>
            <a:r>
              <a:rPr lang="ko-KR" altLang="en-US" dirty="0" smtClean="0"/>
              <a:t>관세 및 무역에 관한 일반협정</a:t>
            </a:r>
            <a:r>
              <a:rPr lang="en-US" altLang="ko-KR" dirty="0" smtClean="0"/>
              <a:t>(GATT) </a:t>
            </a:r>
            <a:r>
              <a:rPr lang="ko-KR" altLang="en-US" dirty="0" smtClean="0"/>
              <a:t>의 우루과이 라운드에서 세계무역기구를 설립하는 마라케시 선언 채택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1995</a:t>
            </a:r>
            <a:r>
              <a:rPr lang="ko-KR" altLang="en-US" dirty="0" smtClean="0"/>
              <a:t>년 </a:t>
            </a:r>
            <a:r>
              <a:rPr lang="en-US" altLang="ko-KR" dirty="0" smtClean="0"/>
              <a:t>1</a:t>
            </a:r>
            <a:r>
              <a:rPr lang="ko-KR" altLang="en-US" dirty="0" smtClean="0"/>
              <a:t>월 </a:t>
            </a:r>
            <a:r>
              <a:rPr lang="en-US" altLang="ko-KR" dirty="0" smtClean="0"/>
              <a:t>1</a:t>
            </a:r>
            <a:r>
              <a:rPr lang="ko-KR" altLang="en-US" dirty="0" smtClean="0"/>
              <a:t>일 </a:t>
            </a:r>
            <a:r>
              <a:rPr lang="en-US" altLang="ko-KR" dirty="0" smtClean="0"/>
              <a:t>- </a:t>
            </a:r>
            <a:r>
              <a:rPr lang="ko-KR" altLang="en-US" dirty="0" smtClean="0"/>
              <a:t>세계무역기구 창설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>
                <a:solidFill>
                  <a:srgbClr val="FF0000"/>
                </a:solidFill>
              </a:rPr>
              <a:t>WTO</a:t>
            </a:r>
            <a:r>
              <a:rPr lang="ko-KR" altLang="en-US" dirty="0" smtClean="0">
                <a:solidFill>
                  <a:srgbClr val="FF0000"/>
                </a:solidFill>
              </a:rPr>
              <a:t>는 </a:t>
            </a:r>
            <a:r>
              <a:rPr lang="en-US" altLang="ko-KR" dirty="0" smtClean="0">
                <a:solidFill>
                  <a:srgbClr val="FF0000"/>
                </a:solidFill>
              </a:rPr>
              <a:t>GATT</a:t>
            </a:r>
            <a:r>
              <a:rPr lang="ko-KR" altLang="en-US" dirty="0" smtClean="0">
                <a:solidFill>
                  <a:srgbClr val="FF0000"/>
                </a:solidFill>
              </a:rPr>
              <a:t>에 주어지지 않았던 세계무역 분쟁조정권</a:t>
            </a:r>
            <a:r>
              <a:rPr lang="en-US" altLang="ko-KR" dirty="0" smtClean="0">
                <a:solidFill>
                  <a:srgbClr val="FF0000"/>
                </a:solidFill>
              </a:rPr>
              <a:t>, </a:t>
            </a:r>
            <a:r>
              <a:rPr lang="ko-KR" altLang="en-US" dirty="0" smtClean="0">
                <a:solidFill>
                  <a:srgbClr val="FF0000"/>
                </a:solidFill>
              </a:rPr>
              <a:t>관세인하요구</a:t>
            </a:r>
            <a:r>
              <a:rPr lang="en-US" altLang="ko-KR" dirty="0" smtClean="0">
                <a:solidFill>
                  <a:srgbClr val="FF0000"/>
                </a:solidFill>
              </a:rPr>
              <a:t>, </a:t>
            </a:r>
            <a:r>
              <a:rPr lang="ko-KR" altLang="en-US" dirty="0" smtClean="0">
                <a:solidFill>
                  <a:srgbClr val="FF0000"/>
                </a:solidFill>
              </a:rPr>
              <a:t>반덤핑규제 등 막강한 </a:t>
            </a:r>
            <a:r>
              <a:rPr lang="ko-KR" altLang="en-US" dirty="0" err="1" smtClean="0">
                <a:solidFill>
                  <a:srgbClr val="FF0000"/>
                </a:solidFill>
              </a:rPr>
              <a:t>법적권한과</a:t>
            </a:r>
            <a:r>
              <a:rPr lang="ko-KR" altLang="en-US" dirty="0" smtClean="0">
                <a:solidFill>
                  <a:srgbClr val="FF0000"/>
                </a:solidFill>
              </a:rPr>
              <a:t> 구속력을 행사</a:t>
            </a:r>
            <a:endParaRPr lang="en-US" altLang="ko-KR" dirty="0" smtClean="0">
              <a:solidFill>
                <a:srgbClr val="FF0000"/>
              </a:solidFill>
            </a:endParaRPr>
          </a:p>
          <a:p>
            <a:r>
              <a:rPr lang="en-US" altLang="ko-KR" dirty="0" smtClean="0"/>
              <a:t>WTO</a:t>
            </a:r>
            <a:r>
              <a:rPr lang="ko-KR" altLang="en-US" dirty="0" smtClean="0"/>
              <a:t>의 최고의결기구는 총회이다</a:t>
            </a:r>
            <a:r>
              <a:rPr lang="en-US" altLang="ko-KR" dirty="0" smtClean="0"/>
              <a:t>. </a:t>
            </a:r>
            <a:r>
              <a:rPr lang="ko-KR" altLang="en-US" dirty="0" smtClean="0"/>
              <a:t>이하 상품교역위원회</a:t>
            </a:r>
            <a:r>
              <a:rPr lang="en-US" altLang="ko-KR" dirty="0" smtClean="0"/>
              <a:t>, </a:t>
            </a:r>
            <a:r>
              <a:rPr lang="ko-KR" altLang="en-US" dirty="0" smtClean="0"/>
              <a:t>서비스교역위원회</a:t>
            </a:r>
            <a:r>
              <a:rPr lang="en-US" altLang="ko-KR" dirty="0" smtClean="0"/>
              <a:t>, </a:t>
            </a:r>
            <a:r>
              <a:rPr lang="ko-KR" altLang="en-US" b="1" dirty="0" smtClean="0">
                <a:solidFill>
                  <a:srgbClr val="FF0000"/>
                </a:solidFill>
              </a:rPr>
              <a:t>지적재산권위원회</a:t>
            </a:r>
            <a:r>
              <a:rPr lang="ko-KR" altLang="en-US" dirty="0" smtClean="0"/>
              <a:t> 등을 설치해 분쟁처리를 담당</a:t>
            </a:r>
            <a:r>
              <a:rPr lang="en-US" altLang="ko-KR" dirty="0" smtClean="0"/>
              <a:t> </a:t>
            </a:r>
          </a:p>
          <a:p>
            <a:pPr>
              <a:buFont typeface="Arial" pitchFamily="34" charset="0"/>
              <a:buChar char="•"/>
            </a:pPr>
            <a:r>
              <a:rPr lang="en-US" altLang="ko-KR" dirty="0" smtClean="0"/>
              <a:t>1999</a:t>
            </a:r>
            <a:r>
              <a:rPr lang="ko-KR" altLang="en-US" dirty="0" smtClean="0"/>
              <a:t>년 </a:t>
            </a:r>
            <a:r>
              <a:rPr lang="en-US" altLang="ko-KR" dirty="0" smtClean="0"/>
              <a:t>9</a:t>
            </a:r>
            <a:r>
              <a:rPr lang="ko-KR" altLang="en-US" dirty="0" smtClean="0"/>
              <a:t>월 </a:t>
            </a:r>
            <a:r>
              <a:rPr lang="en-US" altLang="ko-KR" dirty="0" smtClean="0"/>
              <a:t>1</a:t>
            </a:r>
            <a:r>
              <a:rPr lang="ko-KR" altLang="en-US" dirty="0" smtClean="0"/>
              <a:t>일 </a:t>
            </a:r>
            <a:r>
              <a:rPr lang="en-US" altLang="ko-KR" dirty="0" smtClean="0"/>
              <a:t>- </a:t>
            </a:r>
            <a:r>
              <a:rPr lang="ko-KR" altLang="en-US" dirty="0" smtClean="0"/>
              <a:t>마이크 무어가 사무총장에 취임</a:t>
            </a:r>
            <a:r>
              <a:rPr lang="en-US" altLang="ko-KR" dirty="0" smtClean="0"/>
              <a:t>. </a:t>
            </a:r>
            <a:r>
              <a:rPr lang="ko-KR" altLang="en-US" dirty="0" smtClean="0"/>
              <a:t>사무총장 선거는 각축을 벌였으며</a:t>
            </a:r>
            <a:r>
              <a:rPr lang="en-US" altLang="ko-KR" dirty="0" smtClean="0"/>
              <a:t>, </a:t>
            </a:r>
            <a:r>
              <a:rPr lang="ko-KR" altLang="en-US" dirty="0" smtClean="0"/>
              <a:t>마이크 무어와 </a:t>
            </a:r>
            <a:r>
              <a:rPr lang="ko-KR" altLang="en-US" dirty="0" err="1" smtClean="0"/>
              <a:t>수파차이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파닛차팍이</a:t>
            </a:r>
            <a:r>
              <a:rPr lang="ko-KR" altLang="en-US" dirty="0" smtClean="0"/>
              <a:t> </a:t>
            </a:r>
            <a:r>
              <a:rPr lang="en-US" altLang="ko-KR" dirty="0" smtClean="0"/>
              <a:t>6</a:t>
            </a:r>
            <a:r>
              <a:rPr lang="ko-KR" altLang="en-US" dirty="0" smtClean="0"/>
              <a:t>년간의 임기를 반씩 하는 것으로 합의</a:t>
            </a:r>
            <a:r>
              <a:rPr lang="en-US" altLang="ko-KR" dirty="0" smtClean="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WTO</a:t>
            </a:r>
            <a:r>
              <a:rPr lang="ko-KR" altLang="en-US" dirty="0" smtClean="0"/>
              <a:t>의</a:t>
            </a:r>
            <a:r>
              <a:rPr lang="en-US" altLang="ko-KR" dirty="0" smtClean="0"/>
              <a:t> </a:t>
            </a:r>
            <a:r>
              <a:rPr lang="ko-KR" altLang="en-US" dirty="0" smtClean="0"/>
              <a:t>역사 </a:t>
            </a:r>
            <a:r>
              <a:rPr lang="en-US" altLang="ko-KR" dirty="0" smtClean="0"/>
              <a:t>2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endParaRPr lang="ko-KR" altLang="en-US" dirty="0" smtClean="0"/>
          </a:p>
          <a:p>
            <a:r>
              <a:rPr lang="en-US" altLang="ko-KR" dirty="0" smtClean="0"/>
              <a:t>1999</a:t>
            </a:r>
            <a:r>
              <a:rPr lang="ko-KR" altLang="en-US" dirty="0" smtClean="0"/>
              <a:t>년 </a:t>
            </a:r>
            <a:r>
              <a:rPr lang="en-US" altLang="ko-KR" dirty="0" smtClean="0"/>
              <a:t>11</a:t>
            </a:r>
            <a:r>
              <a:rPr lang="ko-KR" altLang="en-US" dirty="0" smtClean="0"/>
              <a:t>월 </a:t>
            </a:r>
            <a:r>
              <a:rPr lang="en-US" altLang="ko-KR" dirty="0" smtClean="0"/>
              <a:t>30</a:t>
            </a:r>
            <a:r>
              <a:rPr lang="ko-KR" altLang="en-US" dirty="0" smtClean="0"/>
              <a:t>일</a:t>
            </a:r>
            <a:r>
              <a:rPr lang="en-US" altLang="ko-KR" dirty="0" smtClean="0"/>
              <a:t>-12</a:t>
            </a:r>
            <a:r>
              <a:rPr lang="ko-KR" altLang="en-US" dirty="0" smtClean="0"/>
              <a:t>월 </a:t>
            </a:r>
            <a:r>
              <a:rPr lang="en-US" altLang="ko-KR" dirty="0" smtClean="0"/>
              <a:t>3</a:t>
            </a:r>
            <a:r>
              <a:rPr lang="ko-KR" altLang="en-US" dirty="0" smtClean="0"/>
              <a:t>일 </a:t>
            </a:r>
            <a:r>
              <a:rPr lang="en-US" altLang="ko-KR" dirty="0" smtClean="0"/>
              <a:t>- </a:t>
            </a:r>
            <a:r>
              <a:rPr lang="ko-KR" altLang="en-US" dirty="0" smtClean="0"/>
              <a:t>미국 워싱턴 주 시애틀에서 제</a:t>
            </a:r>
            <a:r>
              <a:rPr lang="en-US" altLang="ko-KR" dirty="0" smtClean="0"/>
              <a:t>3</a:t>
            </a:r>
            <a:r>
              <a:rPr lang="ko-KR" altLang="en-US" dirty="0" smtClean="0"/>
              <a:t>차 각료회의 개최</a:t>
            </a:r>
            <a:r>
              <a:rPr lang="en-US" altLang="ko-KR" dirty="0" smtClean="0"/>
              <a:t>. </a:t>
            </a:r>
            <a:r>
              <a:rPr lang="ko-KR" altLang="en-US" dirty="0" smtClean="0"/>
              <a:t>세계의 이목을 끈 수 많은 반대 집회로 실패로 끝남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2001</a:t>
            </a:r>
            <a:r>
              <a:rPr lang="ko-KR" altLang="en-US" dirty="0" smtClean="0"/>
              <a:t>년 </a:t>
            </a:r>
            <a:r>
              <a:rPr lang="en-US" altLang="ko-KR" dirty="0" smtClean="0"/>
              <a:t>11</a:t>
            </a:r>
            <a:r>
              <a:rPr lang="ko-KR" altLang="en-US" dirty="0" smtClean="0"/>
              <a:t>월 </a:t>
            </a:r>
            <a:r>
              <a:rPr lang="en-US" altLang="ko-KR" dirty="0" smtClean="0"/>
              <a:t>9</a:t>
            </a:r>
            <a:r>
              <a:rPr lang="ko-KR" altLang="en-US" dirty="0" smtClean="0"/>
              <a:t>일</a:t>
            </a:r>
            <a:r>
              <a:rPr lang="en-US" altLang="ko-KR" dirty="0" smtClean="0"/>
              <a:t>-11</a:t>
            </a:r>
            <a:r>
              <a:rPr lang="ko-KR" altLang="en-US" dirty="0" smtClean="0"/>
              <a:t>월 </a:t>
            </a:r>
            <a:r>
              <a:rPr lang="en-US" altLang="ko-KR" dirty="0" smtClean="0"/>
              <a:t>13</a:t>
            </a:r>
            <a:r>
              <a:rPr lang="ko-KR" altLang="en-US" dirty="0" smtClean="0"/>
              <a:t>일 카타르 도하에서 제</a:t>
            </a:r>
            <a:r>
              <a:rPr lang="en-US" altLang="ko-KR" dirty="0" smtClean="0"/>
              <a:t>4</a:t>
            </a:r>
            <a:r>
              <a:rPr lang="ko-KR" altLang="en-US" dirty="0" smtClean="0"/>
              <a:t>차 각료회의 개최</a:t>
            </a:r>
            <a:r>
              <a:rPr lang="en-US" altLang="ko-KR" dirty="0" smtClean="0"/>
              <a:t>. </a:t>
            </a:r>
            <a:r>
              <a:rPr lang="ko-KR" altLang="en-US" dirty="0" smtClean="0"/>
              <a:t>도하 라운드 시작</a:t>
            </a:r>
            <a:r>
              <a:rPr lang="en-US" altLang="ko-KR" dirty="0" smtClean="0"/>
              <a:t>. </a:t>
            </a:r>
            <a:r>
              <a:rPr lang="ko-KR" altLang="en-US" dirty="0" smtClean="0"/>
              <a:t>도하 선언 채택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2001</a:t>
            </a:r>
            <a:r>
              <a:rPr lang="ko-KR" altLang="en-US" dirty="0" smtClean="0"/>
              <a:t>년</a:t>
            </a:r>
            <a:r>
              <a:rPr lang="en-US" altLang="ko-KR" dirty="0" smtClean="0"/>
              <a:t>, 12</a:t>
            </a:r>
            <a:r>
              <a:rPr lang="ko-KR" altLang="en-US" dirty="0" smtClean="0"/>
              <a:t>월 </a:t>
            </a:r>
            <a:r>
              <a:rPr lang="en-US" altLang="ko-KR" dirty="0" smtClean="0"/>
              <a:t>1</a:t>
            </a:r>
            <a:r>
              <a:rPr lang="ko-KR" altLang="en-US" dirty="0" smtClean="0"/>
              <a:t>일 </a:t>
            </a:r>
            <a:r>
              <a:rPr lang="en-US" altLang="ko-KR" dirty="0" smtClean="0"/>
              <a:t>- 15</a:t>
            </a:r>
            <a:r>
              <a:rPr lang="ko-KR" altLang="en-US" dirty="0" smtClean="0"/>
              <a:t>년간의 협상 끝에 중화인민공화국이 가입</a:t>
            </a:r>
            <a:r>
              <a:rPr lang="en-US" altLang="ko-KR" dirty="0" smtClean="0"/>
              <a:t>. (</a:t>
            </a:r>
            <a:r>
              <a:rPr lang="ko-KR" altLang="en-US" dirty="0" smtClean="0"/>
              <a:t>최장 협상 기록</a:t>
            </a:r>
            <a:r>
              <a:rPr lang="en-US" altLang="ko-KR" dirty="0" smtClean="0"/>
              <a:t>)</a:t>
            </a:r>
          </a:p>
          <a:p>
            <a:r>
              <a:rPr lang="en-US" altLang="ko-KR" dirty="0" smtClean="0"/>
              <a:t>2003</a:t>
            </a:r>
            <a:r>
              <a:rPr lang="ko-KR" altLang="en-US" dirty="0" smtClean="0"/>
              <a:t>년 </a:t>
            </a:r>
            <a:r>
              <a:rPr lang="en-US" altLang="ko-KR" dirty="0" smtClean="0"/>
              <a:t>9</a:t>
            </a:r>
            <a:r>
              <a:rPr lang="ko-KR" altLang="en-US" dirty="0" smtClean="0"/>
              <a:t>월 </a:t>
            </a:r>
            <a:r>
              <a:rPr lang="en-US" altLang="ko-KR" dirty="0" smtClean="0"/>
              <a:t>10</a:t>
            </a:r>
            <a:r>
              <a:rPr lang="ko-KR" altLang="en-US" dirty="0" smtClean="0"/>
              <a:t>일</a:t>
            </a:r>
            <a:r>
              <a:rPr lang="en-US" altLang="ko-KR" dirty="0" smtClean="0"/>
              <a:t>-9</a:t>
            </a:r>
            <a:r>
              <a:rPr lang="ko-KR" altLang="en-US" dirty="0" smtClean="0"/>
              <a:t>월 </a:t>
            </a:r>
            <a:r>
              <a:rPr lang="en-US" altLang="ko-KR" dirty="0" smtClean="0"/>
              <a:t>14</a:t>
            </a:r>
            <a:r>
              <a:rPr lang="ko-KR" altLang="en-US" dirty="0" smtClean="0"/>
              <a:t>일 </a:t>
            </a:r>
            <a:r>
              <a:rPr lang="en-US" altLang="ko-KR" dirty="0" smtClean="0"/>
              <a:t>- </a:t>
            </a:r>
            <a:r>
              <a:rPr lang="ko-KR" altLang="en-US" dirty="0" smtClean="0"/>
              <a:t>멕시코 </a:t>
            </a:r>
            <a:r>
              <a:rPr lang="ko-KR" altLang="en-US" dirty="0" err="1" smtClean="0"/>
              <a:t>칸쿤에서</a:t>
            </a:r>
            <a:r>
              <a:rPr lang="ko-KR" altLang="en-US" dirty="0" smtClean="0"/>
              <a:t> 제</a:t>
            </a:r>
            <a:r>
              <a:rPr lang="en-US" altLang="ko-KR" dirty="0" smtClean="0"/>
              <a:t>5</a:t>
            </a:r>
            <a:r>
              <a:rPr lang="ko-KR" altLang="en-US" dirty="0" smtClean="0"/>
              <a:t>차 각료회의 개최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2004</a:t>
            </a:r>
            <a:r>
              <a:rPr lang="ko-KR" altLang="en-US" dirty="0" smtClean="0"/>
              <a:t>년 </a:t>
            </a:r>
            <a:r>
              <a:rPr lang="en-US" altLang="ko-KR" dirty="0" smtClean="0"/>
              <a:t>8</a:t>
            </a:r>
            <a:r>
              <a:rPr lang="ko-KR" altLang="en-US" dirty="0" smtClean="0"/>
              <a:t>월 </a:t>
            </a:r>
            <a:r>
              <a:rPr lang="en-US" altLang="ko-KR" dirty="0" smtClean="0"/>
              <a:t>- </a:t>
            </a:r>
            <a:r>
              <a:rPr lang="ko-KR" altLang="en-US" dirty="0" smtClean="0"/>
              <a:t>제네바 회담 결과 도하 라운드 뼈대 완성</a:t>
            </a:r>
            <a:r>
              <a:rPr lang="en-US" altLang="ko-KR" dirty="0" smtClean="0"/>
              <a:t>. </a:t>
            </a:r>
            <a:r>
              <a:rPr lang="ko-KR" altLang="en-US" dirty="0" smtClean="0"/>
              <a:t>선진국은 농업보조금을 낮추며</a:t>
            </a:r>
            <a:r>
              <a:rPr lang="en-US" altLang="ko-KR" dirty="0" smtClean="0"/>
              <a:t>, </a:t>
            </a:r>
            <a:r>
              <a:rPr lang="ko-KR" altLang="en-US" dirty="0" smtClean="0"/>
              <a:t>반면 개발도상국은 공산품에 대한 관세를 낮춤</a:t>
            </a:r>
          </a:p>
          <a:p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지재권의 세계화 </a:t>
            </a:r>
            <a:r>
              <a:rPr lang="en-US" altLang="ko-KR" dirty="0" smtClean="0"/>
              <a:t>6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ko-KR" altLang="en-US" dirty="0" err="1" smtClean="0"/>
              <a:t>트립스</a:t>
            </a:r>
            <a:r>
              <a:rPr lang="ko-KR" altLang="en-US" dirty="0" smtClean="0"/>
              <a:t> 협정의 이행 조항</a:t>
            </a:r>
            <a:endParaRPr lang="en-US" altLang="ko-KR" dirty="0" smtClean="0"/>
          </a:p>
          <a:p>
            <a:pPr marL="514350" indent="-514350">
              <a:buFont typeface="+mj-lt"/>
              <a:buAutoNum type="arabicPeriod"/>
            </a:pPr>
            <a:r>
              <a:rPr lang="ko-KR" altLang="en-US" dirty="0" err="1" smtClean="0"/>
              <a:t>트립스</a:t>
            </a:r>
            <a:r>
              <a:rPr lang="ko-KR" altLang="en-US" dirty="0" smtClean="0"/>
              <a:t> 협정은 내국민대우와 협정 제 </a:t>
            </a:r>
            <a:r>
              <a:rPr lang="en-US" altLang="ko-KR" dirty="0" smtClean="0"/>
              <a:t>33</a:t>
            </a:r>
            <a:r>
              <a:rPr lang="ko-KR" altLang="en-US" dirty="0" smtClean="0"/>
              <a:t>조를 강제조항으로 만들어 특허권의 보호기간을 특허 출원일로부터 최소 </a:t>
            </a:r>
            <a:r>
              <a:rPr lang="en-US" altLang="ko-KR" dirty="0" smtClean="0"/>
              <a:t>20</a:t>
            </a:r>
            <a:r>
              <a:rPr lang="ko-KR" altLang="en-US" dirty="0" smtClean="0"/>
              <a:t>년으로 정함</a:t>
            </a:r>
            <a:endParaRPr lang="en-US" altLang="ko-KR" dirty="0" smtClean="0"/>
          </a:p>
          <a:p>
            <a:pPr marL="514350" indent="-514350">
              <a:buFont typeface="+mj-lt"/>
              <a:buAutoNum type="arabicPeriod"/>
            </a:pPr>
            <a:r>
              <a:rPr lang="ko-KR" altLang="en-US" dirty="0" smtClean="0"/>
              <a:t>또한 방법 특허의 침해 사건에서 사건의 입증책임을 특허권자가 아닌 지목된 침해자가 스스로 </a:t>
            </a:r>
            <a:r>
              <a:rPr lang="ko-KR" altLang="en-US" dirty="0" err="1" smtClean="0"/>
              <a:t>입증해야함</a:t>
            </a:r>
            <a:endParaRPr lang="en-US" altLang="ko-KR" dirty="0" smtClean="0"/>
          </a:p>
          <a:p>
            <a:pPr marL="514350" indent="-514350">
              <a:buFont typeface="+mj-lt"/>
              <a:buAutoNum type="arabicPeriod"/>
            </a:pPr>
            <a:r>
              <a:rPr lang="ko-KR" altLang="en-US" dirty="0" err="1" smtClean="0"/>
              <a:t>강제실시권을</a:t>
            </a:r>
            <a:r>
              <a:rPr lang="ko-KR" altLang="en-US" dirty="0" smtClean="0"/>
              <a:t> 독점적 </a:t>
            </a:r>
            <a:r>
              <a:rPr lang="ko-KR" altLang="en-US" dirty="0" err="1" smtClean="0"/>
              <a:t>실시권이</a:t>
            </a:r>
            <a:r>
              <a:rPr lang="ko-KR" altLang="en-US" dirty="0" smtClean="0"/>
              <a:t> 아닌 조건과 범위를 제한하여 발동을 어렵게 만듦</a:t>
            </a:r>
            <a:endParaRPr lang="en-US" altLang="ko-KR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지재권의 세계화 </a:t>
            </a:r>
            <a:r>
              <a:rPr lang="en-US" altLang="ko-KR" dirty="0" smtClean="0"/>
              <a:t>7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514350" indent="-514350">
              <a:buAutoNum type="arabicPeriod" startAt="4"/>
            </a:pPr>
            <a:r>
              <a:rPr lang="ko-KR" altLang="en-US" dirty="0" smtClean="0"/>
              <a:t>저작인격권의 배제</a:t>
            </a:r>
            <a:endParaRPr lang="en-US" altLang="ko-KR" dirty="0" smtClean="0"/>
          </a:p>
          <a:p>
            <a:pPr marL="514350" indent="-514350">
              <a:buAutoNum type="arabicPeriod" startAt="4"/>
            </a:pPr>
            <a:r>
              <a:rPr lang="ko-KR" altLang="en-US" dirty="0" smtClean="0"/>
              <a:t>의약품의 소위 </a:t>
            </a:r>
            <a:r>
              <a:rPr lang="en-US" altLang="ko-KR" dirty="0" smtClean="0"/>
              <a:t>’</a:t>
            </a:r>
            <a:r>
              <a:rPr lang="ko-KR" altLang="en-US" dirty="0" smtClean="0"/>
              <a:t>파이프라인 보호</a:t>
            </a:r>
            <a:r>
              <a:rPr lang="en-US" altLang="ko-KR" dirty="0" smtClean="0"/>
              <a:t>’ </a:t>
            </a:r>
            <a:r>
              <a:rPr lang="ko-KR" altLang="en-US" dirty="0" smtClean="0"/>
              <a:t>에 대한 유럽공동체와 미국의 입장 차이는 보호 조항을 삭제하는 것으로 정리</a:t>
            </a:r>
            <a:endParaRPr lang="en-US" altLang="ko-KR" dirty="0" smtClean="0"/>
          </a:p>
          <a:p>
            <a:pPr marL="514350" indent="-514350">
              <a:buAutoNum type="arabicPeriod" startAt="4"/>
            </a:pPr>
            <a:r>
              <a:rPr lang="ko-KR" altLang="en-US" dirty="0" smtClean="0"/>
              <a:t>개도국과 최빈국에 각각 </a:t>
            </a:r>
            <a:r>
              <a:rPr lang="en-US" altLang="ko-KR" dirty="0" smtClean="0"/>
              <a:t>5</a:t>
            </a:r>
            <a:r>
              <a:rPr lang="ko-KR" altLang="en-US" dirty="0" smtClean="0"/>
              <a:t>년과 </a:t>
            </a:r>
            <a:r>
              <a:rPr lang="en-US" altLang="ko-KR" dirty="0" smtClean="0"/>
              <a:t>10</a:t>
            </a:r>
            <a:r>
              <a:rPr lang="ko-KR" altLang="en-US" dirty="0" smtClean="0"/>
              <a:t>년간의 유예기간 설정</a:t>
            </a:r>
            <a:endParaRPr lang="en-US" altLang="ko-KR" dirty="0" smtClean="0"/>
          </a:p>
          <a:p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mtClean="0"/>
              <a:t>TRIPs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301752" y="1412776"/>
            <a:ext cx="8503920" cy="4968552"/>
          </a:xfrm>
        </p:spPr>
        <p:txBody>
          <a:bodyPr>
            <a:normAutofit fontScale="77500" lnSpcReduction="20000"/>
          </a:bodyPr>
          <a:lstStyle/>
          <a:p>
            <a:r>
              <a:rPr lang="en-US" altLang="ko-KR" dirty="0" smtClean="0"/>
              <a:t>Agreement on Trade-Related Aspects of Intellectual Property Rights</a:t>
            </a:r>
          </a:p>
          <a:p>
            <a:endParaRPr lang="en-US" altLang="ko-KR" dirty="0" smtClean="0"/>
          </a:p>
          <a:p>
            <a:r>
              <a:rPr lang="ko-KR" altLang="en-US" dirty="0" smtClean="0"/>
              <a:t>특허권</a:t>
            </a:r>
            <a:r>
              <a:rPr lang="en-US" altLang="ko-KR" dirty="0" smtClean="0"/>
              <a:t>,</a:t>
            </a:r>
            <a:r>
              <a:rPr lang="ko-KR" altLang="en-US" dirty="0" smtClean="0"/>
              <a:t>의장권</a:t>
            </a:r>
            <a:r>
              <a:rPr lang="en-US" altLang="ko-KR" dirty="0" smtClean="0"/>
              <a:t>,</a:t>
            </a:r>
            <a:r>
              <a:rPr lang="ko-KR" altLang="en-US" dirty="0" smtClean="0"/>
              <a:t>상표권</a:t>
            </a:r>
            <a:r>
              <a:rPr lang="en-US" altLang="ko-KR" dirty="0" smtClean="0"/>
              <a:t>,</a:t>
            </a:r>
            <a:r>
              <a:rPr lang="ko-KR" altLang="en-US" dirty="0" smtClean="0"/>
              <a:t>저작권 등 지재권에 대한 최초의 다자간규범</a:t>
            </a:r>
            <a:r>
              <a:rPr lang="en-US" altLang="ko-KR" dirty="0" smtClean="0"/>
              <a:t>.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TRIPs</a:t>
            </a:r>
            <a:r>
              <a:rPr lang="ko-KR" altLang="en-US" dirty="0" smtClean="0"/>
              <a:t>은 특허권</a:t>
            </a:r>
            <a:r>
              <a:rPr lang="en-US" altLang="ko-KR" dirty="0" smtClean="0"/>
              <a:t>, </a:t>
            </a:r>
            <a:r>
              <a:rPr lang="ko-KR" altLang="en-US" dirty="0" smtClean="0"/>
              <a:t>의장권</a:t>
            </a:r>
            <a:r>
              <a:rPr lang="en-US" altLang="ko-KR" dirty="0" smtClean="0"/>
              <a:t>, </a:t>
            </a:r>
            <a:r>
              <a:rPr lang="ko-KR" altLang="en-US" dirty="0" smtClean="0"/>
              <a:t>상표권</a:t>
            </a:r>
            <a:r>
              <a:rPr lang="en-US" altLang="ko-KR" dirty="0" smtClean="0"/>
              <a:t>, </a:t>
            </a:r>
            <a:r>
              <a:rPr lang="ko-KR" altLang="en-US" dirty="0" smtClean="0"/>
              <a:t>저작권 등 소위 지적재산권에 대한 최초의 다자간규범을 말한다</a:t>
            </a:r>
            <a:r>
              <a:rPr lang="en-US" altLang="ko-KR" dirty="0" smtClean="0"/>
              <a:t>. </a:t>
            </a:r>
          </a:p>
          <a:p>
            <a:endParaRPr lang="en-US" altLang="ko-KR" dirty="0" smtClean="0"/>
          </a:p>
          <a:p>
            <a:r>
              <a:rPr lang="ko-KR" altLang="en-US" dirty="0" smtClean="0"/>
              <a:t>종전에 지적재산권에 대한 국가간 보호는 세계지적재산권기구</a:t>
            </a:r>
            <a:r>
              <a:rPr lang="en-US" altLang="ko-KR" dirty="0" smtClean="0"/>
              <a:t>(WIPO)</a:t>
            </a:r>
            <a:r>
              <a:rPr lang="ko-KR" altLang="en-US" dirty="0" smtClean="0"/>
              <a:t>를 중심으로 파리협약 </a:t>
            </a:r>
            <a:r>
              <a:rPr lang="ko-KR" altLang="en-US" dirty="0" err="1" smtClean="0"/>
              <a:t>베른협약</a:t>
            </a:r>
            <a:r>
              <a:rPr lang="ko-KR" altLang="en-US" dirty="0" smtClean="0"/>
              <a:t> 로마협약 등 개별적인 국제협약에 의해 시행되어 왔으나 보호수준이 미약하고 관세무역일반협정</a:t>
            </a:r>
            <a:r>
              <a:rPr lang="en-US" altLang="ko-KR" dirty="0" smtClean="0"/>
              <a:t>(GATT)</a:t>
            </a:r>
            <a:r>
              <a:rPr lang="ko-KR" altLang="en-US" dirty="0" smtClean="0"/>
              <a:t>체제의 다자간 </a:t>
            </a:r>
            <a:r>
              <a:rPr lang="ko-KR" altLang="en-US" dirty="0" err="1" smtClean="0"/>
              <a:t>규범내에</a:t>
            </a:r>
            <a:r>
              <a:rPr lang="ko-KR" altLang="en-US" dirty="0" smtClean="0"/>
              <a:t> 있지 않아 무역마찰의 주요 이슈가 되어왔다</a:t>
            </a:r>
            <a:r>
              <a:rPr lang="en-US" altLang="ko-KR" dirty="0" smtClean="0"/>
              <a:t>.</a:t>
            </a:r>
          </a:p>
          <a:p>
            <a:endParaRPr lang="en-US" altLang="ko-KR" dirty="0" smtClean="0"/>
          </a:p>
          <a:p>
            <a:r>
              <a:rPr lang="ko-KR" altLang="en-US" dirty="0" smtClean="0"/>
              <a:t>이에 국제적인 지적재산권보호 강화문제가 대두됨에 따라 지적재산권이 </a:t>
            </a:r>
            <a:r>
              <a:rPr lang="en-US" altLang="ko-KR" dirty="0" smtClean="0"/>
              <a:t>1986</a:t>
            </a:r>
            <a:r>
              <a:rPr lang="ko-KR" altLang="en-US" dirty="0" smtClean="0"/>
              <a:t>년부터 시작된 우루과이라운드</a:t>
            </a:r>
            <a:r>
              <a:rPr lang="en-US" altLang="ko-KR" dirty="0" smtClean="0"/>
              <a:t>(UR) </a:t>
            </a:r>
            <a:r>
              <a:rPr lang="ko-KR" altLang="en-US" dirty="0" smtClean="0"/>
              <a:t>다자간협상의 한가지 의제로 채택되었으며</a:t>
            </a:r>
            <a:r>
              <a:rPr lang="en-US" altLang="ko-KR" dirty="0" smtClean="0"/>
              <a:t>, 1994</a:t>
            </a:r>
            <a:r>
              <a:rPr lang="ko-KR" altLang="en-US" dirty="0" smtClean="0"/>
              <a:t>년 출범한 </a:t>
            </a:r>
            <a:r>
              <a:rPr lang="en-US" altLang="ko-KR" dirty="0" smtClean="0"/>
              <a:t>WTO</a:t>
            </a:r>
            <a:r>
              <a:rPr lang="ko-KR" altLang="en-US" dirty="0" smtClean="0"/>
              <a:t>의 부속협정으로 채택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TRIPs Plus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ko-KR" altLang="en-US" dirty="0" smtClean="0"/>
              <a:t>미국은 </a:t>
            </a:r>
            <a:r>
              <a:rPr lang="en-US" altLang="ko-KR" dirty="0" smtClean="0">
                <a:solidFill>
                  <a:srgbClr val="FF0000"/>
                </a:solidFill>
              </a:rPr>
              <a:t>WTO</a:t>
            </a:r>
            <a:r>
              <a:rPr lang="ko-KR" altLang="en-US" dirty="0" smtClean="0">
                <a:solidFill>
                  <a:srgbClr val="FF0000"/>
                </a:solidFill>
              </a:rPr>
              <a:t>를 통한 다자조약체결방식에 만족하지 않고</a:t>
            </a:r>
            <a:r>
              <a:rPr lang="en-US" altLang="ko-KR" dirty="0" smtClean="0"/>
              <a:t>, </a:t>
            </a:r>
            <a:r>
              <a:rPr lang="ko-KR" altLang="en-US" dirty="0" smtClean="0"/>
              <a:t>우루과이라운드에서 입법화하지 못한 것들을 </a:t>
            </a:r>
            <a:r>
              <a:rPr lang="ko-KR" altLang="en-US" dirty="0" smtClean="0">
                <a:solidFill>
                  <a:srgbClr val="FF0000"/>
                </a:solidFill>
              </a:rPr>
              <a:t>양자조약체결방식</a:t>
            </a:r>
            <a:r>
              <a:rPr lang="en-US" altLang="ko-KR" dirty="0" smtClean="0">
                <a:solidFill>
                  <a:srgbClr val="FF0000"/>
                </a:solidFill>
              </a:rPr>
              <a:t>(FTA)</a:t>
            </a:r>
            <a:r>
              <a:rPr lang="ko-KR" altLang="en-US" dirty="0" smtClean="0"/>
              <a:t>으로 합법화하는 무역정책을 시도</a:t>
            </a:r>
            <a:endParaRPr lang="en-US" altLang="ko-KR" dirty="0" smtClean="0"/>
          </a:p>
          <a:p>
            <a:r>
              <a:rPr lang="en-US" altLang="ko-KR" dirty="0" smtClean="0"/>
              <a:t>“TRIPs-plus”</a:t>
            </a:r>
            <a:r>
              <a:rPr lang="ko-KR" altLang="en-US" dirty="0" smtClean="0"/>
              <a:t>는 이러한 맥락임</a:t>
            </a:r>
            <a:endParaRPr lang="en-US" altLang="ko-KR" dirty="0" smtClean="0"/>
          </a:p>
          <a:p>
            <a:r>
              <a:rPr lang="en-US" altLang="ko-KR" dirty="0" smtClean="0"/>
              <a:t>TRIPs</a:t>
            </a:r>
            <a:r>
              <a:rPr lang="ko-KR" altLang="en-US" dirty="0" smtClean="0"/>
              <a:t>에서 요구하는 최소한의 규정에 추가하여 보호요건이상의 기준 조항을 협상당사자에게 요구하는 것을 일컬음</a:t>
            </a:r>
            <a:endParaRPr lang="en-US" altLang="ko-KR" dirty="0" smtClean="0"/>
          </a:p>
          <a:p>
            <a:r>
              <a:rPr lang="ko-KR" altLang="en-US" dirty="0" smtClean="0"/>
              <a:t>그 중 하나가 </a:t>
            </a:r>
            <a:r>
              <a:rPr lang="en-US" altLang="ko-KR" dirty="0" smtClean="0"/>
              <a:t>TRIPs </a:t>
            </a:r>
            <a:r>
              <a:rPr lang="ko-KR" altLang="en-US" dirty="0" smtClean="0"/>
              <a:t>제</a:t>
            </a:r>
            <a:r>
              <a:rPr lang="en-US" altLang="ko-KR" dirty="0" smtClean="0"/>
              <a:t>39</a:t>
            </a:r>
            <a:r>
              <a:rPr lang="ko-KR" altLang="en-US" dirty="0" smtClean="0"/>
              <a:t>조 제</a:t>
            </a:r>
            <a:r>
              <a:rPr lang="en-US" altLang="ko-KR" dirty="0" smtClean="0"/>
              <a:t>3</a:t>
            </a:r>
            <a:r>
              <a:rPr lang="ko-KR" altLang="en-US" dirty="0" smtClean="0"/>
              <a:t>항 </a:t>
            </a:r>
            <a:r>
              <a:rPr lang="en-US" altLang="ko-KR" dirty="0" smtClean="0"/>
              <a:t>(</a:t>
            </a:r>
            <a:r>
              <a:rPr lang="ko-KR" altLang="en-US" dirty="0" smtClean="0"/>
              <a:t>미공개정보에 관한 규정</a:t>
            </a:r>
            <a:r>
              <a:rPr lang="en-US" altLang="ko-KR" dirty="0" smtClean="0"/>
              <a:t>)</a:t>
            </a:r>
            <a:r>
              <a:rPr lang="ko-KR" altLang="en-US" dirty="0" smtClean="0"/>
              <a:t>의 변형해석에 따른 마케팅데이터독점권</a:t>
            </a:r>
            <a:r>
              <a:rPr lang="en-US" altLang="ko-KR" dirty="0" smtClean="0"/>
              <a:t>(marketing data exclusivity </a:t>
            </a:r>
            <a:r>
              <a:rPr lang="ko-KR" altLang="en-US" dirty="0" smtClean="0"/>
              <a:t>이하 ‘데이터독점권’</a:t>
            </a:r>
            <a:r>
              <a:rPr lang="en-US" altLang="ko-KR" dirty="0" smtClean="0"/>
              <a:t>)</a:t>
            </a:r>
            <a:r>
              <a:rPr lang="ko-KR" altLang="en-US" dirty="0" smtClean="0"/>
              <a:t>이며</a:t>
            </a:r>
            <a:r>
              <a:rPr lang="en-US" altLang="ko-KR" dirty="0" smtClean="0"/>
              <a:t>, </a:t>
            </a:r>
            <a:r>
              <a:rPr lang="ko-KR" altLang="en-US" dirty="0" smtClean="0"/>
              <a:t>또 다른 하나가 의약품의 시판승인과 특허와의 연계정책</a:t>
            </a:r>
            <a:r>
              <a:rPr lang="en-US" altLang="ko-KR" dirty="0" smtClean="0"/>
              <a:t>(patent linkage)</a:t>
            </a:r>
            <a:r>
              <a:rPr lang="ko-KR" altLang="en-US" dirty="0" smtClean="0"/>
              <a:t>이다</a:t>
            </a:r>
            <a:r>
              <a:rPr lang="en-US" altLang="ko-KR" dirty="0" smtClean="0"/>
              <a:t>. 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TRIPs Plus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altLang="ko-KR" dirty="0" smtClean="0"/>
              <a:t>TRIPs-plus</a:t>
            </a:r>
            <a:r>
              <a:rPr lang="ko-KR" altLang="en-US" dirty="0" smtClean="0"/>
              <a:t>의 목적은 다국적 제약회사에 대한 합법적인 독점기간의 연장이며 결과적으로 신약을 모방해 만든 복제약</a:t>
            </a:r>
            <a:r>
              <a:rPr lang="en-US" altLang="ko-KR" dirty="0" smtClean="0"/>
              <a:t>(generic)</a:t>
            </a:r>
            <a:r>
              <a:rPr lang="ko-KR" altLang="en-US" dirty="0" smtClean="0"/>
              <a:t>의 시장진입을 늦추어지고</a:t>
            </a:r>
            <a:r>
              <a:rPr lang="en-US" altLang="ko-KR" dirty="0" smtClean="0"/>
              <a:t>, </a:t>
            </a:r>
            <a:r>
              <a:rPr lang="ko-KR" altLang="en-US" dirty="0" smtClean="0"/>
              <a:t>이에 따라 국민의 약값부담은 그만큼 커지게 되는 것</a:t>
            </a:r>
            <a:endParaRPr lang="en-US" altLang="ko-KR" dirty="0" smtClean="0"/>
          </a:p>
          <a:p>
            <a:r>
              <a:rPr lang="ko-KR" altLang="en-US" dirty="0" smtClean="0"/>
              <a:t>헌법 제</a:t>
            </a:r>
            <a:r>
              <a:rPr lang="en-US" altLang="ko-KR" dirty="0" smtClean="0"/>
              <a:t>36</a:t>
            </a:r>
            <a:r>
              <a:rPr lang="ko-KR" altLang="en-US" dirty="0" smtClean="0"/>
              <a:t>조 제</a:t>
            </a:r>
            <a:r>
              <a:rPr lang="en-US" altLang="ko-KR" dirty="0" smtClean="0"/>
              <a:t>1</a:t>
            </a:r>
            <a:r>
              <a:rPr lang="ko-KR" altLang="en-US" dirty="0" smtClean="0"/>
              <a:t>항에 명시된 국민의 </a:t>
            </a:r>
            <a:r>
              <a:rPr lang="ko-KR" altLang="en-US" dirty="0" err="1" smtClean="0"/>
              <a:t>보건권에</a:t>
            </a:r>
            <a:r>
              <a:rPr lang="ko-KR" altLang="en-US" dirty="0" smtClean="0"/>
              <a:t> 대해 적극적으로 보호할 의무를 지닌 국가가 스스로 값싼 의약품에 대한 시장진입을 막고</a:t>
            </a:r>
            <a:r>
              <a:rPr lang="en-US" altLang="ko-KR" dirty="0" smtClean="0"/>
              <a:t>, </a:t>
            </a:r>
            <a:r>
              <a:rPr lang="ko-KR" altLang="en-US" dirty="0" smtClean="0"/>
              <a:t>국민의 다양한 약에 대한 </a:t>
            </a:r>
            <a:r>
              <a:rPr lang="ko-KR" altLang="en-US" dirty="0" err="1" smtClean="0"/>
              <a:t>접근성을</a:t>
            </a:r>
            <a:r>
              <a:rPr lang="ko-KR" altLang="en-US" dirty="0" smtClean="0"/>
              <a:t> 늦춘다면 국가의 국민에 대한 의무를 다하지 못하고 있다고 볼 수 있다</a:t>
            </a:r>
            <a:r>
              <a:rPr lang="en-US" altLang="ko-KR" dirty="0" smtClean="0"/>
              <a:t>. </a:t>
            </a:r>
            <a:r>
              <a:rPr lang="ko-KR" altLang="en-US" dirty="0" smtClean="0"/>
              <a:t>한미</a:t>
            </a:r>
            <a:r>
              <a:rPr lang="en-US" altLang="ko-KR" dirty="0" smtClean="0"/>
              <a:t>FTA </a:t>
            </a:r>
            <a:r>
              <a:rPr lang="ko-KR" altLang="en-US" dirty="0" smtClean="0"/>
              <a:t>발효에 대비한 약사법</a:t>
            </a:r>
            <a:r>
              <a:rPr lang="en-US" altLang="ko-KR" dirty="0" smtClean="0"/>
              <a:t>, </a:t>
            </a:r>
            <a:r>
              <a:rPr lang="ko-KR" altLang="en-US" dirty="0" smtClean="0"/>
              <a:t>동 시행령 그리고 시행규칙을 보면 </a:t>
            </a:r>
            <a:r>
              <a:rPr lang="en-US" altLang="ko-KR" dirty="0" smtClean="0"/>
              <a:t>FTA</a:t>
            </a:r>
            <a:r>
              <a:rPr lang="ko-KR" altLang="en-US" dirty="0" smtClean="0"/>
              <a:t>협정문에서 합의한 의무를 이행하기 위한 최소한의 규정이라기보다는 더 포괄적이고 불필요한 조치들을 규정하고 있다</a:t>
            </a:r>
            <a:r>
              <a:rPr lang="en-US" altLang="ko-KR" dirty="0" smtClean="0"/>
              <a:t>. </a:t>
            </a:r>
            <a:r>
              <a:rPr lang="ko-KR" altLang="en-US" dirty="0" smtClean="0"/>
              <a:t>우리나라 국민의 보건환경과 제약산업계의 환경에 맞는 입법행위와 사법행위가 이루어져야 할 것이다</a:t>
            </a:r>
            <a:r>
              <a:rPr lang="en-US" altLang="ko-KR" dirty="0" smtClean="0"/>
              <a:t>. </a:t>
            </a:r>
            <a:endParaRPr lang="ko-KR" altLang="en-US" dirty="0" smtClean="0"/>
          </a:p>
          <a:p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지재권에 대한 저항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ko-KR" altLang="en-US" dirty="0" smtClean="0"/>
              <a:t>기업들이 주도한 </a:t>
            </a:r>
            <a:r>
              <a:rPr lang="ko-KR" altLang="en-US" dirty="0" err="1" smtClean="0"/>
              <a:t>트립스</a:t>
            </a:r>
            <a:r>
              <a:rPr lang="ko-KR" altLang="en-US" dirty="0" smtClean="0"/>
              <a:t> 협정이 통과되고 이후 그들의 강력한 공격이 시작됩니다</a:t>
            </a:r>
            <a:r>
              <a:rPr lang="en-US" altLang="ko-KR" dirty="0" smtClean="0"/>
              <a:t>.</a:t>
            </a:r>
          </a:p>
          <a:p>
            <a:r>
              <a:rPr lang="ko-KR" altLang="en-US" dirty="0" smtClean="0"/>
              <a:t>이번에는 그들의 공격 방식과 </a:t>
            </a:r>
            <a:r>
              <a:rPr lang="ko-KR" altLang="en-US" dirty="0" err="1" smtClean="0"/>
              <a:t>트립스를</a:t>
            </a:r>
            <a:r>
              <a:rPr lang="ko-KR" altLang="en-US" dirty="0" smtClean="0"/>
              <a:t> 거부하는 사람들의 저항을 살펴보겠습니다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지재권에 대한 저항 </a:t>
            </a:r>
            <a:r>
              <a:rPr lang="en-US" altLang="ko-KR" dirty="0" smtClean="0"/>
              <a:t>1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ko-KR" altLang="en-US" dirty="0" smtClean="0"/>
              <a:t>기업의 공격 전략</a:t>
            </a:r>
            <a:endParaRPr lang="en-US" altLang="ko-KR" dirty="0" smtClean="0"/>
          </a:p>
          <a:p>
            <a:pPr marL="514350" indent="-514350">
              <a:buFont typeface="Wingdings" pitchFamily="2" charset="2"/>
              <a:buChar char="ü"/>
            </a:pPr>
            <a:r>
              <a:rPr lang="ko-KR" altLang="en-US" dirty="0" smtClean="0"/>
              <a:t>이길만한 사건을 골라서 분쟁을 제기</a:t>
            </a:r>
            <a:endParaRPr lang="en-US" altLang="ko-KR" dirty="0" smtClean="0"/>
          </a:p>
          <a:p>
            <a:pPr>
              <a:buNone/>
            </a:pPr>
            <a:r>
              <a:rPr lang="en-US" altLang="ko-KR" dirty="0" smtClean="0"/>
              <a:t>Ex) 96</a:t>
            </a:r>
            <a:r>
              <a:rPr lang="ko-KR" altLang="en-US" dirty="0" smtClean="0"/>
              <a:t>년 일본을 상대로 음반 지재권 제기</a:t>
            </a:r>
            <a:endParaRPr lang="en-US" altLang="ko-KR" dirty="0" smtClean="0"/>
          </a:p>
          <a:p>
            <a:pPr>
              <a:buNone/>
            </a:pPr>
            <a:r>
              <a:rPr lang="en-US" altLang="ko-KR" dirty="0" smtClean="0"/>
              <a:t>     96</a:t>
            </a:r>
            <a:r>
              <a:rPr lang="ko-KR" altLang="en-US" dirty="0" smtClean="0"/>
              <a:t>년 인도와 </a:t>
            </a:r>
            <a:r>
              <a:rPr lang="ko-KR" altLang="en-US" dirty="0" err="1" smtClean="0"/>
              <a:t>포르투칼을</a:t>
            </a:r>
            <a:r>
              <a:rPr lang="ko-KR" altLang="en-US" dirty="0" smtClean="0"/>
              <a:t> 상대로 의약품 지재권 분쟁 제기</a:t>
            </a:r>
            <a:endParaRPr lang="en-US" altLang="ko-KR" dirty="0" smtClean="0"/>
          </a:p>
          <a:p>
            <a:pPr marL="514350" indent="-514350">
              <a:buFont typeface="Wingdings" pitchFamily="2" charset="2"/>
              <a:buChar char="ü"/>
            </a:pPr>
            <a:r>
              <a:rPr lang="en-US" altLang="ko-KR" dirty="0" smtClean="0"/>
              <a:t>USTR</a:t>
            </a:r>
            <a:r>
              <a:rPr lang="ko-KR" altLang="en-US" dirty="0" smtClean="0"/>
              <a:t>을 압박해 </a:t>
            </a:r>
            <a:r>
              <a:rPr lang="en-US" altLang="ko-KR" dirty="0" smtClean="0"/>
              <a:t>301</a:t>
            </a:r>
            <a:r>
              <a:rPr lang="ko-KR" altLang="en-US" dirty="0" smtClean="0"/>
              <a:t>조 조치를 취하게 한 후 </a:t>
            </a:r>
            <a:r>
              <a:rPr lang="en-US" altLang="ko-KR" dirty="0" smtClean="0"/>
              <a:t>WTO</a:t>
            </a:r>
            <a:r>
              <a:rPr lang="ko-KR" altLang="en-US" dirty="0" smtClean="0"/>
              <a:t>분쟁을 제기하여 </a:t>
            </a:r>
            <a:r>
              <a:rPr lang="ko-KR" altLang="en-US" dirty="0" err="1" smtClean="0"/>
              <a:t>트립스</a:t>
            </a:r>
            <a:r>
              <a:rPr lang="ko-KR" altLang="en-US" dirty="0" smtClean="0"/>
              <a:t> 이사회를 통해 </a:t>
            </a:r>
            <a:r>
              <a:rPr lang="ko-KR" altLang="en-US" dirty="0" err="1" smtClean="0"/>
              <a:t>트립스</a:t>
            </a:r>
            <a:r>
              <a:rPr lang="ko-KR" altLang="en-US" dirty="0" smtClean="0"/>
              <a:t> 협정의 최대한의 이행을 달성</a:t>
            </a:r>
            <a:endParaRPr lang="en-US" altLang="ko-KR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지재권에 대한 저항 </a:t>
            </a:r>
            <a:r>
              <a:rPr lang="en-US" altLang="ko-KR" dirty="0" smtClean="0"/>
              <a:t>2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ko-KR" altLang="en-US" dirty="0" smtClean="0"/>
              <a:t>저항</a:t>
            </a:r>
            <a:endParaRPr lang="en-US" altLang="ko-KR" dirty="0" smtClean="0"/>
          </a:p>
          <a:p>
            <a:pPr>
              <a:buFont typeface="Wingdings" pitchFamily="2" charset="2"/>
              <a:buChar char="ü"/>
            </a:pPr>
            <a:r>
              <a:rPr lang="ko-KR" altLang="en-US" dirty="0" smtClean="0"/>
              <a:t>많은 노력을 기울인 </a:t>
            </a:r>
            <a:r>
              <a:rPr lang="ko-KR" altLang="en-US" dirty="0" err="1" smtClean="0"/>
              <a:t>트립스</a:t>
            </a:r>
            <a:r>
              <a:rPr lang="ko-KR" altLang="en-US" dirty="0" smtClean="0"/>
              <a:t> 이지만 허점도 많음 </a:t>
            </a:r>
            <a:endParaRPr lang="en-US" altLang="ko-KR" dirty="0" smtClean="0"/>
          </a:p>
          <a:p>
            <a:pPr>
              <a:buNone/>
            </a:pPr>
            <a:endParaRPr lang="en-US" altLang="ko-KR" dirty="0" smtClean="0"/>
          </a:p>
          <a:p>
            <a:pPr>
              <a:buNone/>
            </a:pPr>
            <a:r>
              <a:rPr lang="en-US" altLang="ko-KR" dirty="0" smtClean="0"/>
              <a:t>  Ex) </a:t>
            </a:r>
            <a:r>
              <a:rPr lang="ko-KR" altLang="en-US" dirty="0" smtClean="0"/>
              <a:t>대부분의 정부와 사람들이 생명체 특허의 사회적</a:t>
            </a:r>
            <a:r>
              <a:rPr lang="en-US" altLang="ko-KR" dirty="0" smtClean="0"/>
              <a:t>, </a:t>
            </a:r>
            <a:r>
              <a:rPr lang="ko-KR" altLang="en-US" dirty="0" smtClean="0"/>
              <a:t>경제적 함의를 알기 전에 체결</a:t>
            </a:r>
            <a:r>
              <a:rPr lang="en-US" altLang="ko-KR" dirty="0" smtClean="0"/>
              <a:t>. </a:t>
            </a:r>
            <a:r>
              <a:rPr lang="ko-KR" altLang="en-US" dirty="0" smtClean="0"/>
              <a:t>또한 지재권 협정은 개도국들의 참여가 전무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지재권에 대한 저항 </a:t>
            </a:r>
            <a:r>
              <a:rPr lang="en-US" altLang="ko-KR" dirty="0" smtClean="0"/>
              <a:t>3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의약품 </a:t>
            </a:r>
            <a:r>
              <a:rPr lang="ko-KR" altLang="en-US" dirty="0" err="1" smtClean="0"/>
              <a:t>접근권</a:t>
            </a:r>
            <a:r>
              <a:rPr lang="ko-KR" altLang="en-US" dirty="0" smtClean="0"/>
              <a:t> 운동</a:t>
            </a:r>
            <a:r>
              <a:rPr lang="en-US" altLang="ko-KR" dirty="0" smtClean="0"/>
              <a:t>1</a:t>
            </a:r>
          </a:p>
          <a:p>
            <a:pPr marL="514350" indent="-514350">
              <a:buFont typeface="+mj-lt"/>
              <a:buAutoNum type="arabicPeriod"/>
            </a:pPr>
            <a:r>
              <a:rPr lang="ko-KR" altLang="en-US" dirty="0" smtClean="0"/>
              <a:t>미국제약협회</a:t>
            </a:r>
            <a:r>
              <a:rPr lang="en-US" altLang="ko-KR" dirty="0" smtClean="0"/>
              <a:t>(PMA)</a:t>
            </a:r>
            <a:r>
              <a:rPr lang="ko-KR" altLang="en-US" dirty="0" smtClean="0"/>
              <a:t>는 미국 제약 </a:t>
            </a:r>
            <a:r>
              <a:rPr lang="ko-KR" altLang="en-US" u="sng" dirty="0" smtClean="0">
                <a:solidFill>
                  <a:srgbClr val="FF0000"/>
                </a:solidFill>
              </a:rPr>
              <a:t>연구</a:t>
            </a:r>
            <a:r>
              <a:rPr lang="ko-KR" altLang="en-US" dirty="0" smtClean="0"/>
              <a:t> 및 제조사 협회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PhRMA</a:t>
            </a:r>
            <a:r>
              <a:rPr lang="en-US" altLang="ko-KR" dirty="0" smtClean="0"/>
              <a:t>)</a:t>
            </a:r>
            <a:r>
              <a:rPr lang="ko-KR" altLang="en-US" dirty="0" smtClean="0"/>
              <a:t>로 둔갑</a:t>
            </a:r>
            <a:endParaRPr lang="en-US" altLang="ko-KR" dirty="0" smtClean="0"/>
          </a:p>
          <a:p>
            <a:pPr marL="514350" indent="-514350">
              <a:buFont typeface="+mj-lt"/>
              <a:buAutoNum type="arabicPeriod"/>
            </a:pPr>
            <a:r>
              <a:rPr lang="ko-KR" altLang="en-US" dirty="0" smtClean="0"/>
              <a:t>미국 소비자 단체 활동가 </a:t>
            </a:r>
            <a:r>
              <a:rPr lang="ko-KR" altLang="en-US" dirty="0" err="1" smtClean="0"/>
              <a:t>랠프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네이더와</a:t>
            </a:r>
            <a:r>
              <a:rPr lang="ko-KR" altLang="en-US" dirty="0" smtClean="0"/>
              <a:t> </a:t>
            </a:r>
            <a:r>
              <a:rPr lang="en-US" altLang="ko-KR" dirty="0" err="1" smtClean="0"/>
              <a:t>CPTech</a:t>
            </a:r>
            <a:r>
              <a:rPr lang="en-US" altLang="ko-KR" dirty="0" smtClean="0"/>
              <a:t> </a:t>
            </a:r>
            <a:r>
              <a:rPr lang="ko-KR" altLang="en-US" dirty="0" smtClean="0"/>
              <a:t>대표인 </a:t>
            </a:r>
            <a:r>
              <a:rPr lang="ko-KR" altLang="en-US" dirty="0" err="1" smtClean="0"/>
              <a:t>제임스</a:t>
            </a:r>
            <a:r>
              <a:rPr lang="ko-KR" altLang="en-US" dirty="0" smtClean="0"/>
              <a:t> 러브는 보건의료와 의약품의 가격 상승 문제를 중심으로 </a:t>
            </a:r>
            <a:r>
              <a:rPr lang="ko-KR" altLang="en-US" dirty="0" err="1" smtClean="0"/>
              <a:t>트립스</a:t>
            </a:r>
            <a:r>
              <a:rPr lang="ko-KR" altLang="en-US" dirty="0" smtClean="0"/>
              <a:t> 반대 운동을 개시</a:t>
            </a:r>
            <a:endParaRPr lang="en-US" altLang="ko-KR" dirty="0" smtClean="0"/>
          </a:p>
          <a:p>
            <a:pPr marL="514350" indent="-514350">
              <a:buFont typeface="+mj-lt"/>
              <a:buAutoNum type="arabicPeriod"/>
            </a:pPr>
            <a:r>
              <a:rPr lang="ko-KR" altLang="en-US" dirty="0" smtClean="0"/>
              <a:t>의약품 연구개발 과정에서 정부와 납세자가 얼마나 많이 기여했는가를 알리는 전략을 사용</a:t>
            </a:r>
            <a:endParaRPr lang="en-US" altLang="ko-KR" dirty="0" smtClean="0"/>
          </a:p>
          <a:p>
            <a:pPr marL="514350" indent="-514350">
              <a:buFont typeface="+mj-lt"/>
              <a:buAutoNum type="arabicPeriod"/>
            </a:pPr>
            <a:r>
              <a:rPr lang="ko-KR" altLang="en-US" dirty="0" smtClean="0"/>
              <a:t>전세계 많은 보건의료 운동이 이에 결합</a:t>
            </a:r>
            <a:endParaRPr lang="en-US" altLang="ko-KR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지재권에 대한 저항 </a:t>
            </a:r>
            <a:r>
              <a:rPr lang="en-US" altLang="ko-KR" dirty="0" smtClean="0"/>
              <a:t>4 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 marL="514350" indent="-514350">
              <a:buNone/>
            </a:pPr>
            <a:r>
              <a:rPr lang="en-US" altLang="ko-KR" dirty="0" smtClean="0"/>
              <a:t>5. </a:t>
            </a:r>
            <a:r>
              <a:rPr lang="ko-KR" altLang="en-US" dirty="0" smtClean="0"/>
              <a:t>의약품 </a:t>
            </a:r>
            <a:r>
              <a:rPr lang="ko-KR" altLang="en-US" dirty="0" err="1" smtClean="0"/>
              <a:t>접근권</a:t>
            </a:r>
            <a:r>
              <a:rPr lang="ko-KR" altLang="en-US" dirty="0" smtClean="0"/>
              <a:t> 운동은 </a:t>
            </a:r>
            <a:r>
              <a:rPr lang="en-US" altLang="ko-KR" dirty="0" smtClean="0"/>
              <a:t>1998</a:t>
            </a:r>
            <a:r>
              <a:rPr lang="ko-KR" altLang="en-US" dirty="0" smtClean="0"/>
              <a:t>년 </a:t>
            </a:r>
            <a:r>
              <a:rPr lang="en-US" altLang="ko-KR" dirty="0" smtClean="0"/>
              <a:t>1</a:t>
            </a:r>
            <a:r>
              <a:rPr lang="ko-KR" altLang="en-US" dirty="0" smtClean="0"/>
              <a:t>월에 있는 세계보건총회</a:t>
            </a:r>
            <a:r>
              <a:rPr lang="en-US" altLang="ko-KR" dirty="0" smtClean="0"/>
              <a:t>(WHA)</a:t>
            </a:r>
            <a:r>
              <a:rPr lang="ko-KR" altLang="en-US" dirty="0" smtClean="0"/>
              <a:t>에서 다룰 의약품 전략 수정안을 작성하는데 힘을 쏟음 </a:t>
            </a:r>
            <a:r>
              <a:rPr lang="en-US" altLang="ko-KR" dirty="0" smtClean="0"/>
              <a:t>(2002</a:t>
            </a:r>
            <a:r>
              <a:rPr lang="ko-KR" altLang="en-US" dirty="0" smtClean="0"/>
              <a:t>년 도하 선언문의 초안이 됨</a:t>
            </a:r>
            <a:r>
              <a:rPr lang="en-US" altLang="ko-KR" dirty="0" smtClean="0"/>
              <a:t>)</a:t>
            </a:r>
            <a:r>
              <a:rPr lang="ko-KR" altLang="en-US" dirty="0" smtClean="0"/>
              <a:t> </a:t>
            </a:r>
            <a:endParaRPr lang="en-US" altLang="ko-KR" dirty="0" smtClean="0"/>
          </a:p>
          <a:p>
            <a:pPr marL="514350" indent="-514350">
              <a:buNone/>
            </a:pPr>
            <a:r>
              <a:rPr lang="en-US" altLang="ko-KR" dirty="0" smtClean="0"/>
              <a:t>6. 99</a:t>
            </a:r>
            <a:r>
              <a:rPr lang="ko-KR" altLang="en-US" dirty="0" smtClean="0"/>
              <a:t>년 </a:t>
            </a:r>
            <a:r>
              <a:rPr lang="en-US" altLang="ko-KR" dirty="0" smtClean="0"/>
              <a:t>5</a:t>
            </a:r>
            <a:r>
              <a:rPr lang="ko-KR" altLang="en-US" dirty="0" smtClean="0"/>
              <a:t>월 </a:t>
            </a:r>
            <a:r>
              <a:rPr lang="en-US" altLang="ko-KR" dirty="0" smtClean="0"/>
              <a:t>WHA </a:t>
            </a:r>
            <a:r>
              <a:rPr lang="ko-KR" altLang="en-US" dirty="0" smtClean="0"/>
              <a:t>는 </a:t>
            </a:r>
            <a:r>
              <a:rPr lang="en-US" altLang="ko-KR" dirty="0" smtClean="0"/>
              <a:t>98</a:t>
            </a:r>
            <a:r>
              <a:rPr lang="ko-KR" altLang="en-US" dirty="0" smtClean="0"/>
              <a:t>년 합의에 기초해 세계보건총회 </a:t>
            </a:r>
            <a:r>
              <a:rPr lang="en-US" altLang="ko-KR" dirty="0" smtClean="0"/>
              <a:t>52.19 </a:t>
            </a:r>
            <a:r>
              <a:rPr lang="ko-KR" altLang="en-US" dirty="0" smtClean="0"/>
              <a:t>결의안을 만장일치로 채택</a:t>
            </a:r>
            <a:endParaRPr lang="en-US" altLang="ko-KR" dirty="0" smtClean="0"/>
          </a:p>
          <a:p>
            <a:pPr marL="514350" indent="-514350">
              <a:buFont typeface="Wingdings" pitchFamily="2" charset="2"/>
              <a:buChar char="ü"/>
            </a:pPr>
            <a:r>
              <a:rPr lang="ko-KR" altLang="en-US" dirty="0" smtClean="0"/>
              <a:t>이 결의안은 필수 의약품에 대한 평등한 접근을 보장할 것을</a:t>
            </a:r>
            <a:r>
              <a:rPr lang="en-US" altLang="ko-KR" dirty="0" smtClean="0"/>
              <a:t>, </a:t>
            </a:r>
            <a:r>
              <a:rPr lang="ko-KR" altLang="en-US" dirty="0" smtClean="0"/>
              <a:t>그리고 필수 의약품에 대한 접근을 보호하는 국제조약상의 조항들을 검토해 줄 것을 회원국에 호소</a:t>
            </a:r>
            <a:endParaRPr lang="en-US" altLang="ko-KR" dirty="0" smtClean="0"/>
          </a:p>
          <a:p>
            <a:pPr marL="514350" indent="-514350">
              <a:buNone/>
            </a:pPr>
            <a:r>
              <a:rPr lang="en-US" altLang="ko-KR" dirty="0" smtClean="0"/>
              <a:t>7. </a:t>
            </a:r>
            <a:r>
              <a:rPr lang="ko-KR" altLang="en-US" dirty="0" smtClean="0"/>
              <a:t>결국 미국 정부의 제약 기업에 대한 무조건적인 지원을 축소시킴</a:t>
            </a:r>
            <a:endParaRPr lang="en-US" altLang="ko-KR" dirty="0" smtClean="0"/>
          </a:p>
          <a:p>
            <a:pPr marL="514350" indent="-514350">
              <a:buNone/>
            </a:pPr>
            <a:endParaRPr lang="en-US" altLang="ko-KR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지재권에 대한 저항 </a:t>
            </a:r>
            <a:r>
              <a:rPr lang="en-US" altLang="ko-KR" dirty="0" smtClean="0"/>
              <a:t>5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/>
          </a:bodyPr>
          <a:lstStyle/>
          <a:p>
            <a:r>
              <a:rPr lang="ko-KR" altLang="en-US" dirty="0" smtClean="0"/>
              <a:t>의약품 </a:t>
            </a:r>
            <a:r>
              <a:rPr lang="ko-KR" altLang="en-US" dirty="0" err="1" smtClean="0"/>
              <a:t>접근권</a:t>
            </a:r>
            <a:r>
              <a:rPr lang="ko-KR" altLang="en-US" dirty="0" smtClean="0"/>
              <a:t> 운동</a:t>
            </a:r>
            <a:r>
              <a:rPr lang="en-US" altLang="ko-KR" dirty="0" smtClean="0"/>
              <a:t>2 </a:t>
            </a:r>
          </a:p>
          <a:p>
            <a:r>
              <a:rPr lang="ko-KR" altLang="en-US" dirty="0" smtClean="0"/>
              <a:t>남아프리카와 타이에 미국이 통상 압력을 가한 사건</a:t>
            </a:r>
            <a:endParaRPr lang="en-US" altLang="ko-KR" dirty="0" smtClean="0"/>
          </a:p>
          <a:p>
            <a:pPr marL="514350" indent="-514350">
              <a:buFont typeface="+mj-lt"/>
              <a:buAutoNum type="arabicPeriod"/>
            </a:pPr>
            <a:r>
              <a:rPr lang="en-US" altLang="ko-KR" dirty="0" smtClean="0"/>
              <a:t>HIV/AIDS </a:t>
            </a:r>
            <a:r>
              <a:rPr lang="ko-KR" altLang="en-US" dirty="0" smtClean="0"/>
              <a:t>위기에서 남아공과 타이가 강제실시를 하자 </a:t>
            </a:r>
            <a:r>
              <a:rPr lang="en-US" altLang="ko-KR" dirty="0" err="1" smtClean="0"/>
              <a:t>PhRMA</a:t>
            </a:r>
            <a:r>
              <a:rPr lang="en-US" altLang="ko-KR" dirty="0" smtClean="0"/>
              <a:t> </a:t>
            </a:r>
            <a:r>
              <a:rPr lang="ko-KR" altLang="en-US" dirty="0" smtClean="0"/>
              <a:t>의 압력으로 </a:t>
            </a:r>
            <a:r>
              <a:rPr lang="en-US" altLang="ko-KR" dirty="0" smtClean="0"/>
              <a:t>USTR</a:t>
            </a:r>
            <a:r>
              <a:rPr lang="ko-KR" altLang="en-US" dirty="0" smtClean="0"/>
              <a:t>이 통상보복을 하겠다며 위협</a:t>
            </a:r>
          </a:p>
          <a:p>
            <a:pPr marL="514350" indent="-514350">
              <a:buFont typeface="+mj-lt"/>
              <a:buAutoNum type="arabicPeriod"/>
            </a:pPr>
            <a:r>
              <a:rPr lang="ko-KR" altLang="en-US" dirty="0" smtClean="0"/>
              <a:t>남아공은 미국의 압력을 거부</a:t>
            </a:r>
            <a:r>
              <a:rPr lang="en-US" altLang="ko-KR" dirty="0" smtClean="0"/>
              <a:t>,</a:t>
            </a:r>
            <a:r>
              <a:rPr lang="ko-KR" altLang="en-US" dirty="0" smtClean="0"/>
              <a:t> 이 과정에서 미국의 </a:t>
            </a:r>
            <a:r>
              <a:rPr lang="en-US" altLang="ko-KR" dirty="0" smtClean="0"/>
              <a:t>ACT-UP</a:t>
            </a:r>
            <a:r>
              <a:rPr lang="ko-KR" altLang="en-US" dirty="0" smtClean="0"/>
              <a:t>이 결합</a:t>
            </a:r>
          </a:p>
          <a:p>
            <a:pPr marL="514350" indent="-514350">
              <a:buFont typeface="+mj-lt"/>
              <a:buAutoNum type="arabicPeriod"/>
            </a:pPr>
            <a:r>
              <a:rPr lang="ko-KR" altLang="en-US" dirty="0" smtClean="0"/>
              <a:t>다국적 제약사들의 선거자금을 받으려 하던 고어를 </a:t>
            </a:r>
            <a:r>
              <a:rPr lang="ko-KR" altLang="en-US" dirty="0" err="1" smtClean="0"/>
              <a:t>타겟으로</a:t>
            </a:r>
            <a:r>
              <a:rPr lang="ko-KR" altLang="en-US" dirty="0" smtClean="0"/>
              <a:t> 삼아 공격</a:t>
            </a:r>
          </a:p>
          <a:p>
            <a:pPr marL="514350" indent="-514350">
              <a:buFont typeface="+mj-lt"/>
              <a:buAutoNum type="arabicPeriod"/>
            </a:pPr>
            <a:r>
              <a:rPr lang="ko-KR" altLang="en-US" dirty="0" smtClean="0"/>
              <a:t>클린턴 행정부는 남아공의 강제실시 법에 대한 반대를 접었고</a:t>
            </a:r>
            <a:r>
              <a:rPr lang="en-US" altLang="ko-KR" dirty="0" smtClean="0"/>
              <a:t>, </a:t>
            </a:r>
            <a:r>
              <a:rPr lang="ko-KR" altLang="en-US" dirty="0" smtClean="0"/>
              <a:t>남아공을 “우선감시대상국”에서 삭제</a:t>
            </a:r>
          </a:p>
          <a:p>
            <a:endParaRPr lang="en-US" altLang="ko-KR" dirty="0" smtClean="0"/>
          </a:p>
          <a:p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지재권에 대한 저항 </a:t>
            </a:r>
            <a:r>
              <a:rPr lang="en-US" altLang="ko-KR" dirty="0" smtClean="0"/>
              <a:t>6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ko-KR" altLang="en-US" dirty="0" smtClean="0"/>
              <a:t>의약품 </a:t>
            </a:r>
            <a:r>
              <a:rPr lang="ko-KR" altLang="en-US" dirty="0" err="1" smtClean="0"/>
              <a:t>접근권</a:t>
            </a:r>
            <a:r>
              <a:rPr lang="ko-KR" altLang="en-US" dirty="0" smtClean="0"/>
              <a:t> 운동 </a:t>
            </a:r>
            <a:r>
              <a:rPr lang="en-US" altLang="ko-KR" dirty="0" smtClean="0"/>
              <a:t>3</a:t>
            </a:r>
          </a:p>
          <a:p>
            <a:r>
              <a:rPr lang="ko-KR" altLang="en-US" dirty="0" smtClean="0"/>
              <a:t>의약품 </a:t>
            </a:r>
            <a:r>
              <a:rPr lang="ko-KR" altLang="en-US" dirty="0" err="1" smtClean="0"/>
              <a:t>접근권</a:t>
            </a:r>
            <a:r>
              <a:rPr lang="ko-KR" altLang="en-US" dirty="0" smtClean="0"/>
              <a:t> 활동가들은 </a:t>
            </a:r>
            <a:r>
              <a:rPr lang="en-US" altLang="ko-KR" dirty="0" smtClean="0"/>
              <a:t>99</a:t>
            </a:r>
            <a:r>
              <a:rPr lang="ko-KR" altLang="en-US" dirty="0" smtClean="0"/>
              <a:t>년 미국 시애틀에서 </a:t>
            </a:r>
            <a:r>
              <a:rPr lang="en-US" altLang="ko-KR" dirty="0" smtClean="0"/>
              <a:t>WTO</a:t>
            </a:r>
            <a:r>
              <a:rPr lang="ko-KR" altLang="en-US" dirty="0" smtClean="0"/>
              <a:t>가 열리기 직전</a:t>
            </a:r>
            <a:r>
              <a:rPr lang="en-US" altLang="ko-KR" dirty="0" smtClean="0"/>
              <a:t>, </a:t>
            </a:r>
            <a:r>
              <a:rPr lang="ko-KR" altLang="en-US" dirty="0" smtClean="0"/>
              <a:t>암스테르담 선언을 세계무역기구 회원국에 발송</a:t>
            </a:r>
          </a:p>
          <a:p>
            <a:pPr>
              <a:buFont typeface="Wingdings" pitchFamily="2" charset="2"/>
              <a:buChar char="ü"/>
            </a:pPr>
            <a:r>
              <a:rPr lang="en-US" altLang="ko-KR" dirty="0" smtClean="0"/>
              <a:t>WTO</a:t>
            </a:r>
            <a:r>
              <a:rPr lang="ko-KR" altLang="en-US" dirty="0" smtClean="0"/>
              <a:t>가 의약품 접근권에 관한 작업반을 구성</a:t>
            </a:r>
            <a:r>
              <a:rPr lang="en-US" altLang="ko-KR" dirty="0" smtClean="0"/>
              <a:t> </a:t>
            </a:r>
          </a:p>
          <a:p>
            <a:pPr>
              <a:buFont typeface="Wingdings" pitchFamily="2" charset="2"/>
              <a:buChar char="ü"/>
            </a:pPr>
            <a:r>
              <a:rPr lang="ko-KR" altLang="en-US" dirty="0" smtClean="0"/>
              <a:t>강제 실시 사용을 인정</a:t>
            </a:r>
            <a:endParaRPr lang="en-US" altLang="ko-KR" dirty="0" smtClean="0"/>
          </a:p>
          <a:p>
            <a:pPr>
              <a:buFont typeface="Wingdings" pitchFamily="2" charset="2"/>
              <a:buChar char="ü"/>
            </a:pPr>
            <a:r>
              <a:rPr lang="ko-KR" altLang="en-US" dirty="0" smtClean="0"/>
              <a:t>의약품이 강제 실시가 발동된 나라로 수출될 경우에는 수입국뿐만 아니라 수출국에서도 특허의 강제 실시가 가능하도록 허용되어야 한다고 주장</a:t>
            </a:r>
            <a:r>
              <a:rPr lang="en-US" altLang="ko-KR" dirty="0" smtClean="0"/>
              <a:t>. </a:t>
            </a:r>
          </a:p>
          <a:p>
            <a:pPr>
              <a:buFont typeface="Wingdings" pitchFamily="2" charset="2"/>
              <a:buChar char="ü"/>
            </a:pPr>
            <a:r>
              <a:rPr lang="ko-KR" altLang="en-US" dirty="0" smtClean="0"/>
              <a:t>의약품 허가 자료에 관한 제</a:t>
            </a:r>
            <a:r>
              <a:rPr lang="en-US" altLang="ko-KR" dirty="0" smtClean="0"/>
              <a:t>39</a:t>
            </a:r>
            <a:r>
              <a:rPr lang="ko-KR" altLang="en-US" dirty="0" smtClean="0"/>
              <a:t>조의 지나친 해석을 제한할 것을 제안</a:t>
            </a:r>
            <a:r>
              <a:rPr lang="en-US" altLang="ko-KR" dirty="0" smtClean="0"/>
              <a:t>. </a:t>
            </a:r>
          </a:p>
          <a:p>
            <a:r>
              <a:rPr lang="ko-KR" altLang="en-US" dirty="0" smtClean="0"/>
              <a:t>클린턴은 </a:t>
            </a:r>
            <a:r>
              <a:rPr lang="en-US" dirty="0" smtClean="0"/>
              <a:t>HIV/AIDS </a:t>
            </a:r>
            <a:r>
              <a:rPr lang="en-US" dirty="0" err="1" smtClean="0"/>
              <a:t>치료약에</a:t>
            </a:r>
            <a:r>
              <a:rPr lang="en-US" dirty="0" smtClean="0"/>
              <a:t> </a:t>
            </a:r>
            <a:r>
              <a:rPr lang="en-US" dirty="0" err="1" smtClean="0"/>
              <a:t>대한</a:t>
            </a:r>
            <a:r>
              <a:rPr lang="en-US" dirty="0" smtClean="0"/>
              <a:t> </a:t>
            </a:r>
            <a:r>
              <a:rPr lang="en-US" dirty="0" err="1" smtClean="0"/>
              <a:t>아프리카인들의</a:t>
            </a:r>
            <a:r>
              <a:rPr lang="en-US" dirty="0" smtClean="0"/>
              <a:t> </a:t>
            </a:r>
            <a:r>
              <a:rPr lang="en-US" dirty="0" err="1" smtClean="0"/>
              <a:t>접근권을</a:t>
            </a:r>
            <a:r>
              <a:rPr lang="en-US" dirty="0" smtClean="0"/>
              <a:t> </a:t>
            </a:r>
            <a:r>
              <a:rPr lang="en-US" dirty="0" err="1" smtClean="0"/>
              <a:t>지지하고</a:t>
            </a:r>
            <a:r>
              <a:rPr lang="en-US" dirty="0" smtClean="0"/>
              <a:t> </a:t>
            </a:r>
            <a:r>
              <a:rPr lang="en-US" dirty="0" err="1" smtClean="0"/>
              <a:t>미국이</a:t>
            </a:r>
            <a:r>
              <a:rPr lang="en-US" dirty="0" smtClean="0"/>
              <a:t> </a:t>
            </a:r>
            <a:r>
              <a:rPr lang="en-US" dirty="0" err="1" smtClean="0"/>
              <a:t>필수</a:t>
            </a:r>
            <a:r>
              <a:rPr lang="en-US" dirty="0" smtClean="0"/>
              <a:t> </a:t>
            </a:r>
            <a:r>
              <a:rPr lang="en-US" dirty="0" err="1" smtClean="0"/>
              <a:t>의약품의</a:t>
            </a:r>
            <a:r>
              <a:rPr lang="en-US" dirty="0" smtClean="0"/>
              <a:t> </a:t>
            </a:r>
            <a:r>
              <a:rPr lang="en-US" dirty="0" err="1" smtClean="0"/>
              <a:t>접근권을</a:t>
            </a:r>
            <a:r>
              <a:rPr lang="en-US" dirty="0" smtClean="0"/>
              <a:t> </a:t>
            </a:r>
            <a:r>
              <a:rPr lang="en-US" dirty="0" err="1" smtClean="0"/>
              <a:t>지원하도록</a:t>
            </a:r>
            <a:r>
              <a:rPr lang="en-US" dirty="0" smtClean="0"/>
              <a:t> </a:t>
            </a:r>
            <a:r>
              <a:rPr lang="en-US" dirty="0" err="1" smtClean="0"/>
              <a:t>통상</a:t>
            </a:r>
            <a:r>
              <a:rPr lang="en-US" dirty="0" smtClean="0"/>
              <a:t> </a:t>
            </a:r>
            <a:r>
              <a:rPr lang="en-US" dirty="0" err="1" smtClean="0"/>
              <a:t>정책을</a:t>
            </a:r>
            <a:r>
              <a:rPr lang="en-US" dirty="0" smtClean="0"/>
              <a:t> </a:t>
            </a:r>
            <a:r>
              <a:rPr lang="en-US" dirty="0" err="1" smtClean="0"/>
              <a:t>변경하겠다고</a:t>
            </a:r>
            <a:r>
              <a:rPr lang="en-US" dirty="0" smtClean="0"/>
              <a:t> </a:t>
            </a:r>
            <a:r>
              <a:rPr lang="en-US" dirty="0" err="1" smtClean="0"/>
              <a:t>발표</a:t>
            </a:r>
            <a:endParaRPr lang="ko-KR" altLang="en-US" dirty="0" smtClean="0"/>
          </a:p>
          <a:p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지재권에 대한 저항 </a:t>
            </a:r>
            <a:r>
              <a:rPr lang="en-US" altLang="ko-KR" dirty="0" smtClean="0"/>
              <a:t>7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/>
          </a:bodyPr>
          <a:lstStyle/>
          <a:p>
            <a:r>
              <a:rPr lang="en-US" altLang="ko-KR" dirty="0" smtClean="0"/>
              <a:t>2000</a:t>
            </a:r>
            <a:r>
              <a:rPr lang="ko-KR" altLang="en-US" dirty="0" smtClean="0"/>
              <a:t>년 </a:t>
            </a:r>
            <a:r>
              <a:rPr lang="en-US" altLang="ko-KR" dirty="0" smtClean="0"/>
              <a:t>5</a:t>
            </a:r>
            <a:r>
              <a:rPr lang="ko-KR" altLang="en-US" dirty="0" smtClean="0"/>
              <a:t>월 유엔 산하의 에이즈 전담 기구인 ‘유엔에이즈계획’은 다섯 개의 다국적 제약사가 아프리카 국가를 위해 에이즈 약 가격을 대폭 삭감하겠다는 계획을 발표했으나</a:t>
            </a:r>
            <a:r>
              <a:rPr lang="en-US" altLang="ko-KR" dirty="0" smtClean="0"/>
              <a:t>, MSF</a:t>
            </a:r>
            <a:r>
              <a:rPr lang="ko-KR" altLang="en-US" dirty="0" smtClean="0"/>
              <a:t>는 계획이 강제실시나 병행수입과 같은 수단을 차단하기 위한 것으로 보고 맹렬히 비난</a:t>
            </a:r>
          </a:p>
          <a:p>
            <a:r>
              <a:rPr lang="ko-KR" altLang="en-US" dirty="0" smtClean="0"/>
              <a:t>클린턴은 유엔 에이즈 계획보다 더 나감 </a:t>
            </a:r>
            <a:endParaRPr lang="en-US" altLang="ko-KR" dirty="0" smtClean="0"/>
          </a:p>
          <a:p>
            <a:pPr>
              <a:buFont typeface="Wingdings" pitchFamily="2" charset="2"/>
              <a:buChar char="ü"/>
            </a:pPr>
            <a:r>
              <a:rPr lang="ko-KR" altLang="en-US" dirty="0" smtClean="0"/>
              <a:t>사하라사막 이남의 아프리카 국가들이 값싼 </a:t>
            </a:r>
            <a:r>
              <a:rPr lang="en-US" altLang="ko-KR" dirty="0" smtClean="0"/>
              <a:t>HIV/AIDS </a:t>
            </a:r>
            <a:r>
              <a:rPr lang="ko-KR" altLang="en-US" dirty="0" smtClean="0"/>
              <a:t>의약품에 대한 </a:t>
            </a:r>
            <a:r>
              <a:rPr lang="ko-KR" altLang="en-US" dirty="0" err="1" smtClean="0"/>
              <a:t>접근권을</a:t>
            </a:r>
            <a:r>
              <a:rPr lang="ko-KR" altLang="en-US" dirty="0" smtClean="0"/>
              <a:t> 높일 목적으로 특허의 강제실시나 특허 의약품의 병행 수입과 같은 합법적인 전략을 채택하는 것에 대해 미국무역대표부가 방해 압력을 행사하지 못하도록 하겠다고 발표</a:t>
            </a:r>
          </a:p>
          <a:p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지재권에 대한 저항 </a:t>
            </a:r>
            <a:r>
              <a:rPr lang="en-US" altLang="ko-KR" dirty="0" smtClean="0"/>
              <a:t>8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의약품 </a:t>
            </a:r>
            <a:r>
              <a:rPr lang="ko-KR" altLang="en-US" dirty="0" err="1" smtClean="0"/>
              <a:t>접근권</a:t>
            </a:r>
            <a:r>
              <a:rPr lang="ko-KR" altLang="en-US" dirty="0" smtClean="0"/>
              <a:t> 운동 </a:t>
            </a:r>
            <a:r>
              <a:rPr lang="en-US" altLang="ko-KR" dirty="0" smtClean="0"/>
              <a:t>4</a:t>
            </a:r>
          </a:p>
          <a:p>
            <a:r>
              <a:rPr lang="ko-KR" altLang="en-US" dirty="0" smtClean="0"/>
              <a:t>인도 </a:t>
            </a:r>
            <a:r>
              <a:rPr lang="ko-KR" altLang="en-US" dirty="0" err="1" smtClean="0"/>
              <a:t>제네릭</a:t>
            </a:r>
            <a:r>
              <a:rPr lang="ko-KR" altLang="en-US" dirty="0" smtClean="0"/>
              <a:t> 제약회사 </a:t>
            </a:r>
            <a:r>
              <a:rPr lang="ko-KR" altLang="en-US" dirty="0" err="1" smtClean="0"/>
              <a:t>시플라</a:t>
            </a:r>
            <a:r>
              <a:rPr lang="ko-KR" altLang="en-US" dirty="0" smtClean="0"/>
              <a:t> </a:t>
            </a:r>
            <a:r>
              <a:rPr lang="en-US" altLang="ko-KR" dirty="0" smtClean="0"/>
              <a:t>350</a:t>
            </a:r>
            <a:r>
              <a:rPr lang="ko-KR" altLang="en-US" dirty="0" smtClean="0"/>
              <a:t>달러짜리 </a:t>
            </a:r>
            <a:r>
              <a:rPr lang="ko-KR" altLang="en-US" dirty="0" err="1" smtClean="0"/>
              <a:t>에이즈약</a:t>
            </a:r>
            <a:r>
              <a:rPr lang="ko-KR" altLang="en-US" dirty="0" smtClean="0"/>
              <a:t> </a:t>
            </a:r>
            <a:r>
              <a:rPr lang="en-US" altLang="ko-KR" dirty="0" smtClean="0"/>
              <a:t>(</a:t>
            </a:r>
            <a:r>
              <a:rPr lang="ko-KR" altLang="en-US" dirty="0" smtClean="0"/>
              <a:t>다국적 제약사 가격은 연간 </a:t>
            </a:r>
            <a:r>
              <a:rPr lang="en-US" altLang="ko-KR" dirty="0" smtClean="0"/>
              <a:t>1</a:t>
            </a:r>
            <a:r>
              <a:rPr lang="ko-KR" altLang="en-US" dirty="0" smtClean="0"/>
              <a:t>만 </a:t>
            </a:r>
            <a:r>
              <a:rPr lang="en-US" altLang="ko-KR" dirty="0" smtClean="0"/>
              <a:t>2,000-1</a:t>
            </a:r>
            <a:r>
              <a:rPr lang="ko-KR" altLang="en-US" dirty="0" smtClean="0"/>
              <a:t>만 </a:t>
            </a:r>
            <a:r>
              <a:rPr lang="en-US" altLang="ko-KR" dirty="0" smtClean="0"/>
              <a:t>5,000</a:t>
            </a:r>
            <a:r>
              <a:rPr lang="ko-KR" altLang="en-US" dirty="0" smtClean="0"/>
              <a:t>달러 정도</a:t>
            </a:r>
            <a:r>
              <a:rPr lang="en-US" altLang="ko-KR" dirty="0" smtClean="0"/>
              <a:t>)</a:t>
            </a:r>
            <a:r>
              <a:rPr lang="ko-KR" altLang="en-US" dirty="0" smtClean="0"/>
              <a:t>을 </a:t>
            </a:r>
            <a:r>
              <a:rPr lang="en-US" altLang="ko-KR" dirty="0" smtClean="0"/>
              <a:t>MSF</a:t>
            </a:r>
            <a:r>
              <a:rPr lang="ko-KR" altLang="en-US" dirty="0" smtClean="0"/>
              <a:t>에 공급 </a:t>
            </a:r>
            <a:endParaRPr lang="en-US" altLang="ko-KR" dirty="0" smtClean="0"/>
          </a:p>
          <a:p>
            <a:r>
              <a:rPr lang="ko-KR" altLang="en-US" dirty="0" err="1" smtClean="0"/>
              <a:t>머크</a:t>
            </a:r>
            <a:r>
              <a:rPr lang="ko-KR" altLang="en-US" dirty="0" smtClean="0"/>
              <a:t> 사는 </a:t>
            </a:r>
            <a:r>
              <a:rPr lang="ko-KR" altLang="en-US" dirty="0" err="1" smtClean="0"/>
              <a:t>항레트로바이러스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서스티바와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프로테아제</a:t>
            </a:r>
            <a:r>
              <a:rPr lang="ko-KR" altLang="en-US" dirty="0" smtClean="0"/>
              <a:t> 억제제인 </a:t>
            </a:r>
            <a:r>
              <a:rPr lang="ko-KR" altLang="en-US" dirty="0" err="1" smtClean="0"/>
              <a:t>크릭시반을</a:t>
            </a:r>
            <a:r>
              <a:rPr lang="ko-KR" altLang="en-US" dirty="0" smtClean="0"/>
              <a:t> 각각 연간 </a:t>
            </a:r>
            <a:r>
              <a:rPr lang="en-US" altLang="ko-KR" dirty="0" smtClean="0"/>
              <a:t>500</a:t>
            </a:r>
            <a:r>
              <a:rPr lang="ko-KR" altLang="en-US" dirty="0" smtClean="0"/>
              <a:t>달러와 </a:t>
            </a:r>
            <a:r>
              <a:rPr lang="en-US" altLang="ko-KR" dirty="0" smtClean="0"/>
              <a:t>600</a:t>
            </a:r>
            <a:r>
              <a:rPr lang="ko-KR" altLang="en-US" dirty="0" smtClean="0"/>
              <a:t>달러에 공급하겠다고 발표</a:t>
            </a:r>
          </a:p>
          <a:p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지재권에 대한 저항 </a:t>
            </a:r>
            <a:r>
              <a:rPr lang="en-US" altLang="ko-KR" dirty="0" smtClean="0"/>
              <a:t>9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ko-KR" altLang="en-US" dirty="0" smtClean="0"/>
              <a:t>의약품 </a:t>
            </a:r>
            <a:r>
              <a:rPr lang="ko-KR" altLang="en-US" dirty="0" err="1" smtClean="0"/>
              <a:t>접근권</a:t>
            </a:r>
            <a:r>
              <a:rPr lang="ko-KR" altLang="en-US" dirty="0" smtClean="0"/>
              <a:t> 운동 </a:t>
            </a:r>
            <a:r>
              <a:rPr lang="en-US" altLang="ko-KR" dirty="0" smtClean="0"/>
              <a:t>5</a:t>
            </a:r>
          </a:p>
          <a:p>
            <a:r>
              <a:rPr lang="en-US" dirty="0" err="1" smtClean="0"/>
              <a:t>항레트로바이러스</a:t>
            </a:r>
            <a:r>
              <a:rPr lang="en-US" dirty="0" smtClean="0"/>
              <a:t> </a:t>
            </a:r>
            <a:r>
              <a:rPr lang="en-US" dirty="0" err="1" smtClean="0"/>
              <a:t>스타부딘에</a:t>
            </a:r>
            <a:r>
              <a:rPr lang="en-US" dirty="0" smtClean="0"/>
              <a:t> </a:t>
            </a:r>
            <a:r>
              <a:rPr lang="en-US" dirty="0" err="1" smtClean="0"/>
              <a:t>대한</a:t>
            </a:r>
            <a:r>
              <a:rPr lang="en-US" dirty="0" smtClean="0"/>
              <a:t> </a:t>
            </a:r>
            <a:r>
              <a:rPr lang="en-US" dirty="0" err="1" smtClean="0"/>
              <a:t>특허권을</a:t>
            </a:r>
            <a:r>
              <a:rPr lang="en-US" dirty="0" smtClean="0"/>
              <a:t> </a:t>
            </a:r>
            <a:r>
              <a:rPr lang="en-US" dirty="0" err="1" smtClean="0"/>
              <a:t>갖고</a:t>
            </a:r>
            <a:r>
              <a:rPr lang="en-US" dirty="0" smtClean="0"/>
              <a:t> </a:t>
            </a:r>
            <a:r>
              <a:rPr lang="en-US" dirty="0" err="1" smtClean="0"/>
              <a:t>있는</a:t>
            </a:r>
            <a:r>
              <a:rPr lang="en-US" dirty="0" smtClean="0"/>
              <a:t> </a:t>
            </a:r>
            <a:r>
              <a:rPr lang="en-US" dirty="0" err="1" smtClean="0"/>
              <a:t>예일대에게</a:t>
            </a:r>
            <a:r>
              <a:rPr lang="en-US" dirty="0" smtClean="0"/>
              <a:t> </a:t>
            </a:r>
            <a:r>
              <a:rPr lang="en-US" dirty="0" err="1" smtClean="0"/>
              <a:t>남아공이</a:t>
            </a:r>
            <a:r>
              <a:rPr lang="en-US" dirty="0" smtClean="0"/>
              <a:t> </a:t>
            </a:r>
            <a:r>
              <a:rPr lang="en-US" dirty="0" err="1" smtClean="0"/>
              <a:t>스타부딘의</a:t>
            </a:r>
            <a:r>
              <a:rPr lang="en-US" dirty="0" smtClean="0"/>
              <a:t> </a:t>
            </a:r>
            <a:r>
              <a:rPr lang="en-US" dirty="0" err="1" smtClean="0"/>
              <a:t>제네릭</a:t>
            </a:r>
            <a:r>
              <a:rPr lang="en-US" dirty="0" smtClean="0"/>
              <a:t> </a:t>
            </a:r>
            <a:r>
              <a:rPr lang="en-US" dirty="0" err="1" smtClean="0"/>
              <a:t>의약품을</a:t>
            </a:r>
            <a:r>
              <a:rPr lang="en-US" dirty="0" smtClean="0"/>
              <a:t> </a:t>
            </a:r>
            <a:r>
              <a:rPr lang="en-US" dirty="0" err="1" smtClean="0"/>
              <a:t>수입할</a:t>
            </a:r>
            <a:r>
              <a:rPr lang="en-US" dirty="0" smtClean="0"/>
              <a:t> 수 </a:t>
            </a:r>
            <a:r>
              <a:rPr lang="en-US" dirty="0" err="1" smtClean="0"/>
              <a:t>있도록</a:t>
            </a:r>
            <a:r>
              <a:rPr lang="en-US" dirty="0" smtClean="0"/>
              <a:t> </a:t>
            </a:r>
            <a:r>
              <a:rPr lang="en-US" dirty="0" err="1" smtClean="0"/>
              <a:t>해줄</a:t>
            </a:r>
            <a:r>
              <a:rPr lang="en-US" dirty="0" smtClean="0"/>
              <a:t> </a:t>
            </a:r>
            <a:r>
              <a:rPr lang="en-US" dirty="0" err="1" smtClean="0"/>
              <a:t>것을</a:t>
            </a:r>
            <a:r>
              <a:rPr lang="en-US" dirty="0" smtClean="0"/>
              <a:t> </a:t>
            </a:r>
            <a:r>
              <a:rPr lang="en-US" dirty="0" err="1" smtClean="0"/>
              <a:t>요청</a:t>
            </a:r>
            <a:endParaRPr lang="en-US" dirty="0" smtClean="0"/>
          </a:p>
          <a:p>
            <a:r>
              <a:rPr lang="ko-KR" altLang="en-US" dirty="0" smtClean="0"/>
              <a:t>예일대는 일년에 </a:t>
            </a:r>
            <a:r>
              <a:rPr lang="en-US" altLang="ko-KR" dirty="0" smtClean="0"/>
              <a:t>4,000</a:t>
            </a:r>
            <a:r>
              <a:rPr lang="ko-KR" altLang="en-US" dirty="0" smtClean="0"/>
              <a:t>만 달러의 수입을 올리고 있었으므로 거절</a:t>
            </a:r>
            <a:endParaRPr lang="en-US" altLang="ko-KR" dirty="0" smtClean="0"/>
          </a:p>
          <a:p>
            <a:r>
              <a:rPr lang="ko-KR" altLang="en-US" dirty="0" smtClean="0"/>
              <a:t>법대 학생들이 교내 항의 집회를 조직했고</a:t>
            </a:r>
            <a:r>
              <a:rPr lang="en-US" altLang="ko-KR" dirty="0" smtClean="0"/>
              <a:t>, </a:t>
            </a:r>
            <a:r>
              <a:rPr lang="ko-KR" altLang="en-US" dirty="0" smtClean="0"/>
              <a:t>이에 가격을 하루 </a:t>
            </a:r>
            <a:r>
              <a:rPr lang="en-US" altLang="ko-KR" dirty="0" smtClean="0"/>
              <a:t>15</a:t>
            </a:r>
            <a:r>
              <a:rPr lang="ko-KR" altLang="en-US" dirty="0" smtClean="0"/>
              <a:t>센트로 인하</a:t>
            </a:r>
            <a:r>
              <a:rPr lang="en-US" altLang="ko-KR" dirty="0" smtClean="0"/>
              <a:t>.</a:t>
            </a:r>
            <a:endParaRPr lang="ko-KR" altLang="en-US" dirty="0" smtClean="0"/>
          </a:p>
          <a:p>
            <a:r>
              <a:rPr lang="en-US" altLang="ko-KR" dirty="0" err="1" smtClean="0"/>
              <a:t>PhRMA</a:t>
            </a:r>
            <a:r>
              <a:rPr lang="ko-KR" altLang="en-US" dirty="0" smtClean="0"/>
              <a:t>는 남아공을 상대로 소송을 개시하였으나 엄청난 대중의 항의에 소송을 포기</a:t>
            </a:r>
            <a:endParaRPr lang="en-US" altLang="ko-KR" dirty="0" smtClean="0"/>
          </a:p>
          <a:p>
            <a:r>
              <a:rPr lang="ko-KR" altLang="en-US" dirty="0" smtClean="0"/>
              <a:t>이에 힘을 얻은 개도국은 의약품 </a:t>
            </a:r>
            <a:r>
              <a:rPr lang="ko-KR" altLang="en-US" dirty="0" err="1" smtClean="0"/>
              <a:t>접근권을</a:t>
            </a:r>
            <a:r>
              <a:rPr lang="ko-KR" altLang="en-US" dirty="0" smtClean="0"/>
              <a:t> 강력히 주장</a:t>
            </a:r>
          </a:p>
          <a:p>
            <a:endParaRPr lang="ko-KR" altLang="en-US" dirty="0" smtClean="0"/>
          </a:p>
          <a:p>
            <a:endParaRPr lang="ko-KR" altLang="en-US" dirty="0" smtClean="0"/>
          </a:p>
          <a:p>
            <a:endParaRPr lang="en-US" dirty="0" smtClean="0"/>
          </a:p>
          <a:p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지재권에 대한 저항 </a:t>
            </a:r>
            <a:r>
              <a:rPr lang="en-US" altLang="ko-KR" dirty="0" smtClean="0"/>
              <a:t>10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도하 선언 </a:t>
            </a:r>
            <a:r>
              <a:rPr lang="en-US" altLang="ko-KR" dirty="0" smtClean="0"/>
              <a:t>:</a:t>
            </a:r>
          </a:p>
          <a:p>
            <a:r>
              <a:rPr lang="en-US" altLang="ko-KR" dirty="0" smtClean="0"/>
              <a:t>WTO </a:t>
            </a:r>
            <a:r>
              <a:rPr lang="ko-KR" altLang="en-US" dirty="0" smtClean="0"/>
              <a:t>사무총장 </a:t>
            </a:r>
            <a:r>
              <a:rPr lang="en-US" altLang="ko-KR" dirty="0" smtClean="0"/>
              <a:t>Mike Moore : </a:t>
            </a:r>
            <a:r>
              <a:rPr lang="ko-KR" altLang="en-US" dirty="0" err="1" smtClean="0"/>
              <a:t>트립스</a:t>
            </a:r>
            <a:r>
              <a:rPr lang="ko-KR" altLang="en-US" dirty="0" smtClean="0"/>
              <a:t> 협정과 건강 문제는 새로운 통상 라운드의 협상을 결렬시킬 수 있는 요인이 될 수 있다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2001</a:t>
            </a:r>
            <a:r>
              <a:rPr lang="ko-KR" altLang="en-US" dirty="0" smtClean="0"/>
              <a:t>년 </a:t>
            </a:r>
            <a:r>
              <a:rPr lang="en-US" altLang="ko-KR" dirty="0" smtClean="0"/>
              <a:t>11</a:t>
            </a:r>
            <a:r>
              <a:rPr lang="ko-KR" altLang="en-US" dirty="0" smtClean="0"/>
              <a:t>월의 세계무역기구 도하 각료 회의를 준비하면서 미국 제약 연구 및 제조사 협회는 </a:t>
            </a:r>
            <a:r>
              <a:rPr lang="ko-KR" altLang="en-US" dirty="0" err="1" smtClean="0"/>
              <a:t>아타란</a:t>
            </a:r>
            <a:r>
              <a:rPr lang="ko-KR" altLang="en-US" dirty="0" smtClean="0"/>
              <a:t> 보고서</a:t>
            </a:r>
            <a:r>
              <a:rPr lang="en-US" altLang="ko-KR" dirty="0" smtClean="0"/>
              <a:t>(</a:t>
            </a:r>
            <a:r>
              <a:rPr lang="ko-KR" altLang="en-US" dirty="0" smtClean="0"/>
              <a:t>특허권과 의약품 </a:t>
            </a:r>
            <a:r>
              <a:rPr lang="ko-KR" altLang="en-US" dirty="0" err="1" smtClean="0"/>
              <a:t>접근권은</a:t>
            </a:r>
            <a:r>
              <a:rPr lang="ko-KR" altLang="en-US" dirty="0" smtClean="0"/>
              <a:t> 무관하다는 주장을 담은</a:t>
            </a:r>
            <a:r>
              <a:rPr lang="en-US" altLang="ko-KR" dirty="0" smtClean="0"/>
              <a:t>)</a:t>
            </a:r>
            <a:r>
              <a:rPr lang="ko-KR" altLang="en-US" dirty="0" smtClean="0"/>
              <a:t>를 배포했으나 곧 </a:t>
            </a:r>
            <a:r>
              <a:rPr lang="en-US" altLang="ko-KR" dirty="0" err="1" smtClean="0"/>
              <a:t>CPTech</a:t>
            </a:r>
            <a:r>
              <a:rPr lang="ko-KR" altLang="en-US" dirty="0" smtClean="0"/>
              <a:t>를 비롯한 여러 단체에서 보고서의 주장을 세세히 반박하는 문서를 발표</a:t>
            </a:r>
          </a:p>
          <a:p>
            <a:endParaRPr lang="ko-KR" altLang="en-US" dirty="0" smtClean="0"/>
          </a:p>
          <a:p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지재권에 대한 저항 </a:t>
            </a:r>
            <a:r>
              <a:rPr lang="en-US" altLang="ko-KR" dirty="0" smtClean="0"/>
              <a:t>11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ko-KR" altLang="en-US" dirty="0" smtClean="0"/>
              <a:t>미국에서 발생한 </a:t>
            </a:r>
            <a:r>
              <a:rPr lang="en-US" altLang="ko-KR" dirty="0" smtClean="0"/>
              <a:t>911 </a:t>
            </a:r>
            <a:r>
              <a:rPr lang="ko-KR" altLang="en-US" dirty="0" err="1" smtClean="0"/>
              <a:t>탄저</a:t>
            </a:r>
            <a:r>
              <a:rPr lang="ko-KR" altLang="en-US" dirty="0" smtClean="0"/>
              <a:t> 사태</a:t>
            </a:r>
            <a:r>
              <a:rPr lang="en-US" altLang="ko-KR" dirty="0" smtClean="0"/>
              <a:t>:</a:t>
            </a:r>
          </a:p>
          <a:p>
            <a:r>
              <a:rPr lang="ko-KR" altLang="en-US" dirty="0" err="1" smtClean="0"/>
              <a:t>시프로를</a:t>
            </a:r>
            <a:r>
              <a:rPr lang="ko-KR" altLang="en-US" dirty="0" smtClean="0"/>
              <a:t> 충분히 확보하기 위해 캐나다와 미국은 강제 </a:t>
            </a:r>
            <a:r>
              <a:rPr lang="ko-KR" altLang="en-US" dirty="0" err="1" smtClean="0"/>
              <a:t>실시권을</a:t>
            </a:r>
            <a:r>
              <a:rPr lang="ko-KR" altLang="en-US" dirty="0" smtClean="0"/>
              <a:t> 발동하고 </a:t>
            </a:r>
            <a:r>
              <a:rPr lang="ko-KR" altLang="en-US" dirty="0" err="1" smtClean="0"/>
              <a:t>제네릭</a:t>
            </a:r>
            <a:r>
              <a:rPr lang="ko-KR" altLang="en-US" dirty="0" smtClean="0"/>
              <a:t> 제약사를 통해 의약품을 생산하겠다고 협박</a:t>
            </a:r>
            <a:r>
              <a:rPr lang="en-US" altLang="ko-KR" dirty="0" smtClean="0"/>
              <a:t>. </a:t>
            </a:r>
            <a:r>
              <a:rPr lang="ko-KR" altLang="en-US" dirty="0" smtClean="0"/>
              <a:t>이에 제조사인 </a:t>
            </a:r>
            <a:r>
              <a:rPr lang="ko-KR" altLang="en-US" dirty="0" err="1" smtClean="0"/>
              <a:t>바이엘과</a:t>
            </a:r>
            <a:r>
              <a:rPr lang="ko-KR" altLang="en-US" dirty="0" smtClean="0"/>
              <a:t> 엄청난 가격 인하에 합의</a:t>
            </a:r>
          </a:p>
          <a:p>
            <a:r>
              <a:rPr lang="ko-KR" altLang="en-US" dirty="0" smtClean="0"/>
              <a:t>개도국은 왜 </a:t>
            </a:r>
            <a:r>
              <a:rPr lang="ko-KR" altLang="en-US" dirty="0" err="1" smtClean="0"/>
              <a:t>안되는가</a:t>
            </a:r>
            <a:r>
              <a:rPr lang="en-US" altLang="ko-KR" dirty="0" smtClean="0"/>
              <a:t>?</a:t>
            </a:r>
            <a:r>
              <a:rPr lang="ko-KR" altLang="en-US" dirty="0" smtClean="0"/>
              <a:t>라는 물음이 도하에 참가하는 모든 이들의 주목</a:t>
            </a:r>
          </a:p>
          <a:p>
            <a:pPr>
              <a:buNone/>
            </a:pP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지재권에 대한 저항 </a:t>
            </a:r>
            <a:r>
              <a:rPr lang="en-US" altLang="ko-KR" dirty="0" smtClean="0"/>
              <a:t>12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altLang="ko-KR" dirty="0" smtClean="0"/>
              <a:t>2001</a:t>
            </a:r>
            <a:r>
              <a:rPr lang="ko-KR" altLang="en-US" dirty="0" smtClean="0"/>
              <a:t>년 </a:t>
            </a:r>
            <a:r>
              <a:rPr lang="en-US" altLang="ko-KR" dirty="0" smtClean="0"/>
              <a:t>11</a:t>
            </a:r>
            <a:r>
              <a:rPr lang="ko-KR" altLang="en-US" dirty="0" smtClean="0"/>
              <a:t>월 </a:t>
            </a:r>
            <a:r>
              <a:rPr lang="en-US" altLang="ko-KR" dirty="0" smtClean="0"/>
              <a:t>14</a:t>
            </a:r>
            <a:r>
              <a:rPr lang="ko-KR" altLang="en-US" dirty="0" smtClean="0"/>
              <a:t>일에 채택된 도하 선언</a:t>
            </a:r>
            <a:endParaRPr lang="en-US" altLang="ko-KR" dirty="0" smtClean="0"/>
          </a:p>
          <a:p>
            <a:endParaRPr lang="en-US" altLang="ko-KR" dirty="0" smtClean="0"/>
          </a:p>
          <a:p>
            <a:pPr>
              <a:buFont typeface="Wingdings" pitchFamily="2" charset="2"/>
              <a:buChar char="ü"/>
            </a:pPr>
            <a:r>
              <a:rPr lang="ko-KR" altLang="en-US" dirty="0" smtClean="0"/>
              <a:t>“모두를 위한 의약품 </a:t>
            </a:r>
            <a:r>
              <a:rPr lang="ko-KR" altLang="en-US" dirty="0" err="1" smtClean="0"/>
              <a:t>접근권을</a:t>
            </a:r>
            <a:r>
              <a:rPr lang="ko-KR" altLang="en-US" dirty="0" smtClean="0"/>
              <a:t> 증진할” 회원국의 권리를 확인</a:t>
            </a:r>
          </a:p>
          <a:p>
            <a:pPr>
              <a:buFont typeface="Wingdings" pitchFamily="2" charset="2"/>
              <a:buChar char="ü"/>
            </a:pPr>
            <a:r>
              <a:rPr lang="ko-KR" altLang="en-US" dirty="0" smtClean="0"/>
              <a:t>하지만 미국의 지지를 받는데 실패하여 법적으로 구속력이 있는 합의 도출은 실패</a:t>
            </a:r>
          </a:p>
          <a:p>
            <a:pPr>
              <a:buFont typeface="Wingdings" pitchFamily="2" charset="2"/>
              <a:buChar char="ü"/>
            </a:pPr>
            <a:r>
              <a:rPr lang="ko-KR" altLang="en-US" dirty="0" smtClean="0"/>
              <a:t>의약품 제조 능력이 없거나 부족한 국가들이 </a:t>
            </a:r>
            <a:r>
              <a:rPr lang="ko-KR" altLang="en-US" dirty="0" err="1" smtClean="0"/>
              <a:t>트립스의</a:t>
            </a:r>
            <a:r>
              <a:rPr lang="ko-KR" altLang="en-US" dirty="0" smtClean="0"/>
              <a:t> 강제 실시 조항을 효과적으로 활용할 수 있도록 하려는 과제는 유보</a:t>
            </a:r>
            <a:endParaRPr lang="en-US" altLang="ko-KR" dirty="0" smtClean="0"/>
          </a:p>
          <a:p>
            <a:pPr>
              <a:buFont typeface="Wingdings" pitchFamily="2" charset="2"/>
              <a:buChar char="ü"/>
            </a:pPr>
            <a:r>
              <a:rPr lang="ko-KR" altLang="en-US" dirty="0" smtClean="0"/>
              <a:t>최빈국들에 대한 </a:t>
            </a:r>
            <a:r>
              <a:rPr lang="ko-KR" altLang="en-US" dirty="0" err="1" smtClean="0"/>
              <a:t>트립스</a:t>
            </a:r>
            <a:r>
              <a:rPr lang="ko-KR" altLang="en-US" dirty="0" smtClean="0"/>
              <a:t> 협정 이해 의무는 </a:t>
            </a:r>
            <a:r>
              <a:rPr lang="en-US" altLang="ko-KR" dirty="0" smtClean="0"/>
              <a:t>2016</a:t>
            </a:r>
            <a:r>
              <a:rPr lang="ko-KR" altLang="en-US" dirty="0" smtClean="0"/>
              <a:t>년까지 더 유예</a:t>
            </a:r>
          </a:p>
          <a:p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강제실시권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en-US" altLang="ko-KR" dirty="0" smtClean="0"/>
              <a:t>TRIPs</a:t>
            </a:r>
            <a:r>
              <a:rPr lang="ko-KR" altLang="en-US" dirty="0" smtClean="0"/>
              <a:t>협정 제</a:t>
            </a:r>
            <a:r>
              <a:rPr lang="en-US" altLang="ko-KR" dirty="0" smtClean="0"/>
              <a:t>31</a:t>
            </a:r>
            <a:r>
              <a:rPr lang="ko-KR" altLang="en-US" dirty="0" smtClean="0"/>
              <a:t>조에 </a:t>
            </a:r>
            <a:r>
              <a:rPr lang="en-US" altLang="ko-KR" dirty="0" smtClean="0"/>
              <a:t>'</a:t>
            </a:r>
            <a:r>
              <a:rPr lang="ko-KR" altLang="en-US" dirty="0" err="1" smtClean="0"/>
              <a:t>강제실시권</a:t>
            </a:r>
            <a:r>
              <a:rPr lang="en-US" altLang="ko-KR" dirty="0" smtClean="0"/>
              <a:t>'</a:t>
            </a:r>
            <a:r>
              <a:rPr lang="ko-KR" altLang="en-US" dirty="0" smtClean="0"/>
              <a:t>은 특허발명을 실시해야 할 공익적인 필요가 있는 경우 특허권자의 의사에 관계없이 행정처분 또는 특허청의 심판을 거쳐 제</a:t>
            </a:r>
            <a:r>
              <a:rPr lang="en-US" altLang="ko-KR" dirty="0" smtClean="0"/>
              <a:t>3</a:t>
            </a:r>
            <a:r>
              <a:rPr lang="ko-KR" altLang="en-US" dirty="0" smtClean="0"/>
              <a:t>자로 하여금 이를 실시케 하고 </a:t>
            </a:r>
            <a:r>
              <a:rPr lang="ko-KR" altLang="en-US" dirty="0" err="1" smtClean="0"/>
              <a:t>특허권자에게는</a:t>
            </a:r>
            <a:r>
              <a:rPr lang="ko-KR" altLang="en-US" dirty="0" smtClean="0"/>
              <a:t> 보상을 제공하는 제도이다</a:t>
            </a:r>
            <a:r>
              <a:rPr lang="en-US" altLang="ko-KR" dirty="0" smtClean="0"/>
              <a:t>.</a:t>
            </a:r>
          </a:p>
          <a:p>
            <a:endParaRPr lang="en-US" altLang="ko-KR" dirty="0" smtClean="0"/>
          </a:p>
          <a:p>
            <a:r>
              <a:rPr lang="ko-KR" altLang="en-US" dirty="0" smtClean="0"/>
              <a:t>공중보건 및 영양 등 지적재산권 자체가 사회나 개인의 발전을 저해하거나 기술 및 교역에 저해가 되는 경우에는 지적재산권의 보호에 대한 예외를 허용하여 특허권자의 </a:t>
            </a:r>
            <a:r>
              <a:rPr lang="ko-KR" altLang="en-US" dirty="0" err="1" smtClean="0"/>
              <a:t>허락없이</a:t>
            </a:r>
            <a:r>
              <a:rPr lang="ko-KR" altLang="en-US" dirty="0" smtClean="0"/>
              <a:t> 강제적으로 특허를 사용할 수 있도록 하는 것이다</a:t>
            </a:r>
            <a:r>
              <a:rPr lang="en-US" altLang="ko-KR" dirty="0" smtClean="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중앙">
  <a:themeElements>
    <a:clrScheme name="중앙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중앙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중앙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725</TotalTime>
  <Words>2261</Words>
  <Application>Microsoft Office PowerPoint</Application>
  <PresentationFormat>화면 슬라이드 쇼(4:3)</PresentationFormat>
  <Paragraphs>204</Paragraphs>
  <Slides>39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39</vt:i4>
      </vt:variant>
    </vt:vector>
  </HeadingPairs>
  <TitlesOfParts>
    <vt:vector size="40" baseType="lpstr">
      <vt:lpstr>중앙</vt:lpstr>
      <vt:lpstr>특허의 역사와 신자유주의</vt:lpstr>
      <vt:lpstr>특허?</vt:lpstr>
      <vt:lpstr>미국 지재권 역사 1</vt:lpstr>
      <vt:lpstr>미국 지재권 역사 2</vt:lpstr>
      <vt:lpstr>미국 지재권 역사 3</vt:lpstr>
      <vt:lpstr>미국 지재권 역사 4</vt:lpstr>
      <vt:lpstr>미국 지재권 역사 5</vt:lpstr>
      <vt:lpstr>미국 지재권 역사 6</vt:lpstr>
      <vt:lpstr>미국 지재권 역사 7</vt:lpstr>
      <vt:lpstr>미국 지재권 역사 8</vt:lpstr>
      <vt:lpstr>지재권의 세계화</vt:lpstr>
      <vt:lpstr>GATT</vt:lpstr>
      <vt:lpstr>지재권의 세계화 1</vt:lpstr>
      <vt:lpstr>지재권의 세계화 2</vt:lpstr>
      <vt:lpstr>지재권의 세계화 3</vt:lpstr>
      <vt:lpstr>지재권의 세계화 4</vt:lpstr>
      <vt:lpstr>지재권의 세계화 5</vt:lpstr>
      <vt:lpstr>마라케시 선언</vt:lpstr>
      <vt:lpstr>WTO 의 역사 1</vt:lpstr>
      <vt:lpstr>WTO의 역사 2</vt:lpstr>
      <vt:lpstr>지재권의 세계화 6</vt:lpstr>
      <vt:lpstr>지재권의 세계화 7</vt:lpstr>
      <vt:lpstr>TRIPs</vt:lpstr>
      <vt:lpstr>TRIPs Plus</vt:lpstr>
      <vt:lpstr>TRIPs Plus</vt:lpstr>
      <vt:lpstr>지재권에 대한 저항</vt:lpstr>
      <vt:lpstr>지재권에 대한 저항 1</vt:lpstr>
      <vt:lpstr>지재권에 대한 저항 2</vt:lpstr>
      <vt:lpstr>지재권에 대한 저항 3</vt:lpstr>
      <vt:lpstr>지재권에 대한 저항 4 </vt:lpstr>
      <vt:lpstr>지재권에 대한 저항 5</vt:lpstr>
      <vt:lpstr>지재권에 대한 저항 6</vt:lpstr>
      <vt:lpstr>지재권에 대한 저항 7</vt:lpstr>
      <vt:lpstr>지재권에 대한 저항 8</vt:lpstr>
      <vt:lpstr>지재권에 대한 저항 9</vt:lpstr>
      <vt:lpstr>지재권에 대한 저항 10</vt:lpstr>
      <vt:lpstr>지재권에 대한 저항 11</vt:lpstr>
      <vt:lpstr>지재권에 대한 저항 12</vt:lpstr>
      <vt:lpstr>강제실시권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특허의 역사와 신자유주의</dc:title>
  <dc:creator>sgbaek</dc:creator>
  <cp:lastModifiedBy>sgbaek</cp:lastModifiedBy>
  <cp:revision>42</cp:revision>
  <dcterms:created xsi:type="dcterms:W3CDTF">2010-09-27T14:58:16Z</dcterms:created>
  <dcterms:modified xsi:type="dcterms:W3CDTF">2010-10-01T12:26:25Z</dcterms:modified>
</cp:coreProperties>
</file>