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71"/>
  </p:notesMasterIdLst>
  <p:sldIdLst>
    <p:sldId id="476" r:id="rId2"/>
    <p:sldId id="516" r:id="rId3"/>
    <p:sldId id="513" r:id="rId4"/>
    <p:sldId id="510" r:id="rId5"/>
    <p:sldId id="515" r:id="rId6"/>
    <p:sldId id="518" r:id="rId7"/>
    <p:sldId id="517" r:id="rId8"/>
    <p:sldId id="520" r:id="rId9"/>
    <p:sldId id="521" r:id="rId10"/>
    <p:sldId id="522" r:id="rId11"/>
    <p:sldId id="523" r:id="rId12"/>
    <p:sldId id="525" r:id="rId13"/>
    <p:sldId id="526" r:id="rId14"/>
    <p:sldId id="527" r:id="rId15"/>
    <p:sldId id="528" r:id="rId16"/>
    <p:sldId id="529" r:id="rId17"/>
    <p:sldId id="532" r:id="rId18"/>
    <p:sldId id="531" r:id="rId19"/>
    <p:sldId id="533" r:id="rId20"/>
    <p:sldId id="534" r:id="rId21"/>
    <p:sldId id="538" r:id="rId22"/>
    <p:sldId id="537" r:id="rId23"/>
    <p:sldId id="539" r:id="rId24"/>
    <p:sldId id="540" r:id="rId25"/>
    <p:sldId id="541" r:id="rId26"/>
    <p:sldId id="542" r:id="rId27"/>
    <p:sldId id="543" r:id="rId28"/>
    <p:sldId id="544" r:id="rId29"/>
    <p:sldId id="550" r:id="rId30"/>
    <p:sldId id="552" r:id="rId31"/>
    <p:sldId id="551" r:id="rId32"/>
    <p:sldId id="554" r:id="rId33"/>
    <p:sldId id="555" r:id="rId34"/>
    <p:sldId id="557" r:id="rId35"/>
    <p:sldId id="556" r:id="rId36"/>
    <p:sldId id="558" r:id="rId37"/>
    <p:sldId id="560" r:id="rId38"/>
    <p:sldId id="559" r:id="rId39"/>
    <p:sldId id="561" r:id="rId40"/>
    <p:sldId id="563" r:id="rId41"/>
    <p:sldId id="562" r:id="rId42"/>
    <p:sldId id="564" r:id="rId43"/>
    <p:sldId id="565" r:id="rId44"/>
    <p:sldId id="568" r:id="rId45"/>
    <p:sldId id="570" r:id="rId46"/>
    <p:sldId id="572" r:id="rId47"/>
    <p:sldId id="574" r:id="rId48"/>
    <p:sldId id="573" r:id="rId49"/>
    <p:sldId id="575" r:id="rId50"/>
    <p:sldId id="576" r:id="rId51"/>
    <p:sldId id="577" r:id="rId52"/>
    <p:sldId id="578" r:id="rId53"/>
    <p:sldId id="579" r:id="rId54"/>
    <p:sldId id="580" r:id="rId55"/>
    <p:sldId id="582" r:id="rId56"/>
    <p:sldId id="583" r:id="rId57"/>
    <p:sldId id="584" r:id="rId58"/>
    <p:sldId id="585" r:id="rId59"/>
    <p:sldId id="587" r:id="rId60"/>
    <p:sldId id="588" r:id="rId61"/>
    <p:sldId id="590" r:id="rId62"/>
    <p:sldId id="591" r:id="rId63"/>
    <p:sldId id="592" r:id="rId64"/>
    <p:sldId id="593" r:id="rId65"/>
    <p:sldId id="594" r:id="rId66"/>
    <p:sldId id="595" r:id="rId67"/>
    <p:sldId id="596" r:id="rId68"/>
    <p:sldId id="597" r:id="rId69"/>
    <p:sldId id="598" r:id="rId70"/>
  </p:sldIdLst>
  <p:sldSz cx="9144000" cy="6858000" type="overhead"/>
  <p:notesSz cx="6858000" cy="9144000"/>
  <p:defaultTextStyle>
    <a:defPPr>
      <a:defRPr lang="ko-KR"/>
    </a:defPPr>
    <a:lvl1pPr algn="l" rtl="0" eaLnBrk="0" fontAlgn="base" hangingPunct="0">
      <a:spcBef>
        <a:spcPct val="0"/>
      </a:spcBef>
      <a:spcAft>
        <a:spcPct val="0"/>
      </a:spcAft>
      <a:defRPr kern="1200">
        <a:solidFill>
          <a:schemeClr val="tx1"/>
        </a:solidFill>
        <a:latin typeface="Arial" charset="0"/>
        <a:ea typeface="굴림" charset="-127"/>
        <a:cs typeface="+mn-cs"/>
      </a:defRPr>
    </a:lvl1pPr>
    <a:lvl2pPr marL="457113" algn="l" rtl="0" eaLnBrk="0" fontAlgn="base" hangingPunct="0">
      <a:spcBef>
        <a:spcPct val="0"/>
      </a:spcBef>
      <a:spcAft>
        <a:spcPct val="0"/>
      </a:spcAft>
      <a:defRPr kern="1200">
        <a:solidFill>
          <a:schemeClr val="tx1"/>
        </a:solidFill>
        <a:latin typeface="Arial" charset="0"/>
        <a:ea typeface="굴림" charset="-127"/>
        <a:cs typeface="+mn-cs"/>
      </a:defRPr>
    </a:lvl2pPr>
    <a:lvl3pPr marL="914226" algn="l" rtl="0" eaLnBrk="0" fontAlgn="base" hangingPunct="0">
      <a:spcBef>
        <a:spcPct val="0"/>
      </a:spcBef>
      <a:spcAft>
        <a:spcPct val="0"/>
      </a:spcAft>
      <a:defRPr kern="1200">
        <a:solidFill>
          <a:schemeClr val="tx1"/>
        </a:solidFill>
        <a:latin typeface="Arial" charset="0"/>
        <a:ea typeface="굴림" charset="-127"/>
        <a:cs typeface="+mn-cs"/>
      </a:defRPr>
    </a:lvl3pPr>
    <a:lvl4pPr marL="1371341" algn="l" rtl="0" eaLnBrk="0" fontAlgn="base" hangingPunct="0">
      <a:spcBef>
        <a:spcPct val="0"/>
      </a:spcBef>
      <a:spcAft>
        <a:spcPct val="0"/>
      </a:spcAft>
      <a:defRPr kern="1200">
        <a:solidFill>
          <a:schemeClr val="tx1"/>
        </a:solidFill>
        <a:latin typeface="Arial" charset="0"/>
        <a:ea typeface="굴림" charset="-127"/>
        <a:cs typeface="+mn-cs"/>
      </a:defRPr>
    </a:lvl4pPr>
    <a:lvl5pPr marL="1828453" algn="l" rtl="0" eaLnBrk="0" fontAlgn="base" hangingPunct="0">
      <a:spcBef>
        <a:spcPct val="0"/>
      </a:spcBef>
      <a:spcAft>
        <a:spcPct val="0"/>
      </a:spcAft>
      <a:defRPr kern="1200">
        <a:solidFill>
          <a:schemeClr val="tx1"/>
        </a:solidFill>
        <a:latin typeface="Arial" charset="0"/>
        <a:ea typeface="굴림" charset="-127"/>
        <a:cs typeface="+mn-cs"/>
      </a:defRPr>
    </a:lvl5pPr>
    <a:lvl6pPr marL="2285566" algn="l" defTabSz="914226" rtl="0" eaLnBrk="1" latinLnBrk="1" hangingPunct="1">
      <a:defRPr kern="1200">
        <a:solidFill>
          <a:schemeClr val="tx1"/>
        </a:solidFill>
        <a:latin typeface="Arial" charset="0"/>
        <a:ea typeface="굴림" charset="-127"/>
        <a:cs typeface="+mn-cs"/>
      </a:defRPr>
    </a:lvl6pPr>
    <a:lvl7pPr marL="2742679" algn="l" defTabSz="914226" rtl="0" eaLnBrk="1" latinLnBrk="1" hangingPunct="1">
      <a:defRPr kern="1200">
        <a:solidFill>
          <a:schemeClr val="tx1"/>
        </a:solidFill>
        <a:latin typeface="Arial" charset="0"/>
        <a:ea typeface="굴림" charset="-127"/>
        <a:cs typeface="+mn-cs"/>
      </a:defRPr>
    </a:lvl7pPr>
    <a:lvl8pPr marL="3199794" algn="l" defTabSz="914226" rtl="0" eaLnBrk="1" latinLnBrk="1" hangingPunct="1">
      <a:defRPr kern="1200">
        <a:solidFill>
          <a:schemeClr val="tx1"/>
        </a:solidFill>
        <a:latin typeface="Arial" charset="0"/>
        <a:ea typeface="굴림" charset="-127"/>
        <a:cs typeface="+mn-cs"/>
      </a:defRPr>
    </a:lvl8pPr>
    <a:lvl9pPr marL="3656907" algn="l" defTabSz="914226" rtl="0" eaLnBrk="1" latinLnBrk="1" hangingPunct="1">
      <a:defRPr kern="1200">
        <a:solidFill>
          <a:schemeClr val="tx1"/>
        </a:solidFill>
        <a:latin typeface="Arial" charset="0"/>
        <a:ea typeface="굴림" charset="-127"/>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00FF"/>
    <a:srgbClr val="D6009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369" autoAdjust="0"/>
    <p:restoredTop sz="74157" autoAdjust="0"/>
  </p:normalViewPr>
  <p:slideViewPr>
    <p:cSldViewPr>
      <p:cViewPr varScale="1">
        <p:scale>
          <a:sx n="60" d="100"/>
          <a:sy n="60" d="100"/>
        </p:scale>
        <p:origin x="-130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A1FDE7-A58B-4B3D-87E1-E5BC5AEA9EA5}" type="doc">
      <dgm:prSet loTypeId="urn:microsoft.com/office/officeart/2005/8/layout/vList5" loCatId="list" qsTypeId="urn:microsoft.com/office/officeart/2005/8/quickstyle/3d5" qsCatId="3D" csTypeId="urn:microsoft.com/office/officeart/2005/8/colors/accent0_3" csCatId="mainScheme" phldr="1"/>
      <dgm:spPr/>
      <dgm:t>
        <a:bodyPr/>
        <a:lstStyle/>
        <a:p>
          <a:pPr latinLnBrk="1"/>
          <a:endParaRPr lang="ko-KR" altLang="en-US"/>
        </a:p>
      </dgm:t>
    </dgm:pt>
    <dgm:pt modelId="{E56935FC-490E-4183-B304-4AAE6876ED00}">
      <dgm:prSet phldrT="[텍스트]"/>
      <dgm:spPr/>
      <dgm:t>
        <a:bodyPr/>
        <a:lstStyle/>
        <a:p>
          <a:pPr latinLnBrk="1"/>
          <a:r>
            <a:rPr lang="en-US" altLang="ko-KR" dirty="0" smtClean="0"/>
            <a:t>1.</a:t>
          </a:r>
          <a:r>
            <a:rPr lang="ko-KR" altLang="en-US" dirty="0" smtClean="0"/>
            <a:t>영국의 정치와 정당 상황</a:t>
          </a:r>
          <a:endParaRPr lang="ko-KR" altLang="en-US" dirty="0"/>
        </a:p>
      </dgm:t>
    </dgm:pt>
    <dgm:pt modelId="{B8CC3350-AC70-4466-947C-83151C26DEA1}" type="parTrans" cxnId="{8F7E8BBF-0C76-4708-A5DF-89AB3B4AF9FA}">
      <dgm:prSet/>
      <dgm:spPr/>
      <dgm:t>
        <a:bodyPr/>
        <a:lstStyle/>
        <a:p>
          <a:pPr latinLnBrk="1"/>
          <a:endParaRPr lang="ko-KR" altLang="en-US"/>
        </a:p>
      </dgm:t>
    </dgm:pt>
    <dgm:pt modelId="{91EDD915-C866-4B28-89E6-941F945A3EC2}" type="sibTrans" cxnId="{8F7E8BBF-0C76-4708-A5DF-89AB3B4AF9FA}">
      <dgm:prSet/>
      <dgm:spPr/>
      <dgm:t>
        <a:bodyPr/>
        <a:lstStyle/>
        <a:p>
          <a:pPr latinLnBrk="1"/>
          <a:endParaRPr lang="ko-KR" altLang="en-US"/>
        </a:p>
      </dgm:t>
    </dgm:pt>
    <dgm:pt modelId="{F59F4B74-913A-4DC0-9900-DEA28DBA2F53}">
      <dgm:prSet custT="1"/>
      <dgm:spPr/>
      <dgm:t>
        <a:bodyPr/>
        <a:lstStyle/>
        <a:p>
          <a:pPr latinLnBrk="1"/>
          <a:r>
            <a:rPr lang="en-US" altLang="ko-KR" sz="1400" b="1" dirty="0" smtClean="0"/>
            <a:t>1) 1939~</a:t>
          </a:r>
          <a:r>
            <a:rPr lang="ko-KR" altLang="en-US" sz="1400" b="1" dirty="0" smtClean="0"/>
            <a:t> </a:t>
          </a:r>
          <a:r>
            <a:rPr lang="en-US" altLang="ko-KR" sz="1400" b="1" dirty="0" smtClean="0"/>
            <a:t>1945</a:t>
          </a:r>
          <a:r>
            <a:rPr lang="ko-KR" altLang="en-US" sz="1400" b="1" dirty="0" smtClean="0"/>
            <a:t>년 </a:t>
          </a:r>
          <a:r>
            <a:rPr lang="en-US" altLang="ko-KR" sz="1400" b="1" dirty="0" smtClean="0"/>
            <a:t>2</a:t>
          </a:r>
          <a:r>
            <a:rPr lang="ko-KR" altLang="en-US" sz="1400" b="1" dirty="0" smtClean="0"/>
            <a:t>차 대전 연합 정권</a:t>
          </a:r>
          <a:endParaRPr lang="ko-KR" altLang="en-US" sz="1400" b="1" dirty="0"/>
        </a:p>
      </dgm:t>
    </dgm:pt>
    <dgm:pt modelId="{CE02BB22-6097-4091-A715-DF43EACB5EF3}" type="parTrans" cxnId="{9A4E0724-F5AD-4BF8-B209-92FBC76AC2B6}">
      <dgm:prSet/>
      <dgm:spPr/>
      <dgm:t>
        <a:bodyPr/>
        <a:lstStyle/>
        <a:p>
          <a:pPr latinLnBrk="1"/>
          <a:endParaRPr lang="ko-KR" altLang="en-US"/>
        </a:p>
      </dgm:t>
    </dgm:pt>
    <dgm:pt modelId="{58FD9420-3277-4ACB-BF62-DF15D8884433}" type="sibTrans" cxnId="{9A4E0724-F5AD-4BF8-B209-92FBC76AC2B6}">
      <dgm:prSet/>
      <dgm:spPr/>
      <dgm:t>
        <a:bodyPr/>
        <a:lstStyle/>
        <a:p>
          <a:pPr latinLnBrk="1"/>
          <a:endParaRPr lang="ko-KR" altLang="en-US"/>
        </a:p>
      </dgm:t>
    </dgm:pt>
    <dgm:pt modelId="{A2D4074C-74D3-4710-9363-55706C677697}">
      <dgm:prSet custT="1"/>
      <dgm:spPr/>
      <dgm:t>
        <a:bodyPr/>
        <a:lstStyle/>
        <a:p>
          <a:pPr latinLnBrk="1"/>
          <a:r>
            <a:rPr lang="en-US" altLang="ko-KR" sz="1400" b="1" dirty="0" smtClean="0"/>
            <a:t>2) 1945~1948</a:t>
          </a:r>
          <a:r>
            <a:rPr lang="ko-KR" altLang="en-US" sz="1400" b="1" dirty="0" smtClean="0"/>
            <a:t>년  </a:t>
          </a:r>
          <a:r>
            <a:rPr lang="ko-KR" altLang="en-US" sz="1400" b="1" dirty="0" err="1" smtClean="0"/>
            <a:t>애틀리</a:t>
          </a:r>
          <a:r>
            <a:rPr lang="ko-KR" altLang="en-US" sz="1400" b="1" dirty="0" smtClean="0"/>
            <a:t> 단독 노동당 정권</a:t>
          </a:r>
          <a:endParaRPr lang="ko-KR" altLang="en-US" sz="1400" b="1" dirty="0"/>
        </a:p>
      </dgm:t>
    </dgm:pt>
    <dgm:pt modelId="{CD042BEC-7D0A-4619-AB2C-778728242B2E}" type="parTrans" cxnId="{B8938EBF-6E50-43E1-9E5A-5C95A20DB960}">
      <dgm:prSet/>
      <dgm:spPr/>
      <dgm:t>
        <a:bodyPr/>
        <a:lstStyle/>
        <a:p>
          <a:pPr latinLnBrk="1"/>
          <a:endParaRPr lang="ko-KR" altLang="en-US"/>
        </a:p>
      </dgm:t>
    </dgm:pt>
    <dgm:pt modelId="{E01EF901-E462-46A8-9102-A38A500B1945}" type="sibTrans" cxnId="{B8938EBF-6E50-43E1-9E5A-5C95A20DB960}">
      <dgm:prSet/>
      <dgm:spPr/>
      <dgm:t>
        <a:bodyPr/>
        <a:lstStyle/>
        <a:p>
          <a:pPr latinLnBrk="1"/>
          <a:endParaRPr lang="ko-KR" altLang="en-US"/>
        </a:p>
      </dgm:t>
    </dgm:pt>
    <dgm:pt modelId="{97B1198E-E168-40CE-AB9E-F58EF600A6A5}">
      <dgm:prSet/>
      <dgm:spPr/>
      <dgm:t>
        <a:bodyPr/>
        <a:lstStyle/>
        <a:p>
          <a:pPr latinLnBrk="1"/>
          <a:r>
            <a:rPr lang="en-US" altLang="ko-KR" dirty="0" smtClean="0"/>
            <a:t>2. </a:t>
          </a:r>
          <a:r>
            <a:rPr lang="ko-KR" altLang="en-US" dirty="0" smtClean="0"/>
            <a:t>영국의 사회운동</a:t>
          </a:r>
          <a:r>
            <a:rPr lang="en-US" altLang="ko-KR" dirty="0" smtClean="0"/>
            <a:t>, </a:t>
          </a:r>
          <a:r>
            <a:rPr lang="ko-KR" altLang="en-US" dirty="0" smtClean="0"/>
            <a:t>노동운동</a:t>
          </a:r>
          <a:r>
            <a:rPr lang="en-US" altLang="ko-KR" dirty="0" smtClean="0"/>
            <a:t>, </a:t>
          </a:r>
          <a:r>
            <a:rPr lang="ko-KR" altLang="en-US" dirty="0" smtClean="0"/>
            <a:t>진보 정치 현황</a:t>
          </a:r>
          <a:endParaRPr lang="ko-KR" altLang="en-US" dirty="0"/>
        </a:p>
      </dgm:t>
    </dgm:pt>
    <dgm:pt modelId="{3B10BD8F-5A0B-4178-8D8F-AF7377021ED4}" type="parTrans" cxnId="{6D1EB287-8671-4273-A62B-CE8911EBB281}">
      <dgm:prSet/>
      <dgm:spPr/>
      <dgm:t>
        <a:bodyPr/>
        <a:lstStyle/>
        <a:p>
          <a:pPr latinLnBrk="1"/>
          <a:endParaRPr lang="ko-KR" altLang="en-US"/>
        </a:p>
      </dgm:t>
    </dgm:pt>
    <dgm:pt modelId="{97D485C4-7B0E-46C6-BEDF-C74DBD9F5D4A}" type="sibTrans" cxnId="{6D1EB287-8671-4273-A62B-CE8911EBB281}">
      <dgm:prSet/>
      <dgm:spPr/>
      <dgm:t>
        <a:bodyPr/>
        <a:lstStyle/>
        <a:p>
          <a:pPr latinLnBrk="1"/>
          <a:endParaRPr lang="ko-KR" altLang="en-US"/>
        </a:p>
      </dgm:t>
    </dgm:pt>
    <dgm:pt modelId="{BED33770-EAEA-47FC-A1AE-0C4A84AE9657}">
      <dgm:prSet custT="1"/>
      <dgm:spPr/>
      <dgm:t>
        <a:bodyPr/>
        <a:lstStyle/>
        <a:p>
          <a:pPr latinLnBrk="1"/>
          <a:r>
            <a:rPr lang="en-US" altLang="ko-KR" sz="1400" b="1" dirty="0" smtClean="0"/>
            <a:t>1) </a:t>
          </a:r>
          <a:r>
            <a:rPr lang="ko-KR" altLang="en-US" sz="1400" b="1" dirty="0" smtClean="0"/>
            <a:t>전시 국민의 의식 변화</a:t>
          </a:r>
          <a:endParaRPr lang="ko-KR" altLang="en-US" sz="1400" b="1" dirty="0"/>
        </a:p>
      </dgm:t>
    </dgm:pt>
    <dgm:pt modelId="{7363F51C-7B2F-43DE-A349-FC2A43893B5E}" type="parTrans" cxnId="{FA41D37F-337C-43FA-80C9-E66C9DF42FE0}">
      <dgm:prSet/>
      <dgm:spPr/>
      <dgm:t>
        <a:bodyPr/>
        <a:lstStyle/>
        <a:p>
          <a:pPr latinLnBrk="1"/>
          <a:endParaRPr lang="ko-KR" altLang="en-US"/>
        </a:p>
      </dgm:t>
    </dgm:pt>
    <dgm:pt modelId="{2BFABB24-4D57-4A6E-82C8-071DC2A87626}" type="sibTrans" cxnId="{FA41D37F-337C-43FA-80C9-E66C9DF42FE0}">
      <dgm:prSet/>
      <dgm:spPr/>
      <dgm:t>
        <a:bodyPr/>
        <a:lstStyle/>
        <a:p>
          <a:pPr latinLnBrk="1"/>
          <a:endParaRPr lang="ko-KR" altLang="en-US"/>
        </a:p>
      </dgm:t>
    </dgm:pt>
    <dgm:pt modelId="{1EAF6820-6691-49DD-895D-800503F766A6}">
      <dgm:prSet custT="1"/>
      <dgm:spPr/>
      <dgm:t>
        <a:bodyPr/>
        <a:lstStyle/>
        <a:p>
          <a:pPr latinLnBrk="1"/>
          <a:r>
            <a:rPr lang="en-US" altLang="ko-KR" sz="1400" b="1" dirty="0" smtClean="0"/>
            <a:t>2) </a:t>
          </a:r>
          <a:r>
            <a:rPr lang="ko-KR" altLang="en-US" sz="1400" b="1" dirty="0" smtClean="0"/>
            <a:t>전후 노동운동과 파업 </a:t>
          </a:r>
          <a:endParaRPr lang="ko-KR" altLang="en-US" sz="1400" b="1" dirty="0"/>
        </a:p>
      </dgm:t>
    </dgm:pt>
    <dgm:pt modelId="{4B338556-13FB-4641-94E9-18645E4D6C73}" type="parTrans" cxnId="{FE8DCA5E-C50A-489B-BE23-0F980E76A335}">
      <dgm:prSet/>
      <dgm:spPr/>
      <dgm:t>
        <a:bodyPr/>
        <a:lstStyle/>
        <a:p>
          <a:pPr latinLnBrk="1"/>
          <a:endParaRPr lang="ko-KR" altLang="en-US"/>
        </a:p>
      </dgm:t>
    </dgm:pt>
    <dgm:pt modelId="{5CC91CC9-7967-4FAC-AADE-6B06061CEA4E}" type="sibTrans" cxnId="{FE8DCA5E-C50A-489B-BE23-0F980E76A335}">
      <dgm:prSet/>
      <dgm:spPr/>
      <dgm:t>
        <a:bodyPr/>
        <a:lstStyle/>
        <a:p>
          <a:pPr latinLnBrk="1"/>
          <a:endParaRPr lang="ko-KR" altLang="en-US"/>
        </a:p>
      </dgm:t>
    </dgm:pt>
    <dgm:pt modelId="{90661B31-672C-47EF-9DB4-DA18A05EF941}">
      <dgm:prSet custT="1"/>
      <dgm:spPr/>
      <dgm:t>
        <a:bodyPr/>
        <a:lstStyle/>
        <a:p>
          <a:pPr latinLnBrk="1"/>
          <a:r>
            <a:rPr lang="en-US" altLang="ko-KR" sz="1400" b="1" dirty="0" smtClean="0"/>
            <a:t>3) </a:t>
          </a:r>
          <a:r>
            <a:rPr lang="ko-KR" altLang="en-US" sz="1400" b="1" dirty="0" smtClean="0"/>
            <a:t>전시 진보 정치</a:t>
          </a:r>
          <a:r>
            <a:rPr lang="en-US" altLang="ko-KR" sz="1400" b="1" dirty="0" smtClean="0"/>
            <a:t>, </a:t>
          </a:r>
          <a:r>
            <a:rPr lang="ko-KR" altLang="en-US" sz="1400" b="1" dirty="0" smtClean="0"/>
            <a:t>노동당 좌파의 시각</a:t>
          </a:r>
          <a:endParaRPr lang="ko-KR" altLang="en-US" sz="1400" b="1" dirty="0"/>
        </a:p>
      </dgm:t>
    </dgm:pt>
    <dgm:pt modelId="{1F9A8D76-4115-4C6E-8F61-7B44780A3DD2}" type="parTrans" cxnId="{09D6D532-634E-4ACC-A872-C41E777637C3}">
      <dgm:prSet/>
      <dgm:spPr/>
      <dgm:t>
        <a:bodyPr/>
        <a:lstStyle/>
        <a:p>
          <a:pPr latinLnBrk="1"/>
          <a:endParaRPr lang="ko-KR" altLang="en-US"/>
        </a:p>
      </dgm:t>
    </dgm:pt>
    <dgm:pt modelId="{0C844B66-E820-4EAC-8016-850BE7E217D9}" type="sibTrans" cxnId="{09D6D532-634E-4ACC-A872-C41E777637C3}">
      <dgm:prSet/>
      <dgm:spPr/>
      <dgm:t>
        <a:bodyPr/>
        <a:lstStyle/>
        <a:p>
          <a:pPr latinLnBrk="1"/>
          <a:endParaRPr lang="ko-KR" altLang="en-US"/>
        </a:p>
      </dgm:t>
    </dgm:pt>
    <dgm:pt modelId="{6820786D-9DA8-48F9-A443-49686F057D92}">
      <dgm:prSet/>
      <dgm:spPr/>
      <dgm:t>
        <a:bodyPr/>
        <a:lstStyle/>
        <a:p>
          <a:pPr latinLnBrk="1"/>
          <a:r>
            <a:rPr lang="en-US" altLang="ko-KR" dirty="0" smtClean="0"/>
            <a:t>3. </a:t>
          </a:r>
          <a:r>
            <a:rPr lang="ko-KR" altLang="en-US" dirty="0" smtClean="0"/>
            <a:t>영국의 경제와 자본 계급</a:t>
          </a:r>
          <a:endParaRPr lang="ko-KR" altLang="en-US" dirty="0"/>
        </a:p>
      </dgm:t>
    </dgm:pt>
    <dgm:pt modelId="{BB45E7E1-5615-4F7D-8414-1F243564A68B}" type="parTrans" cxnId="{4B4E595A-CF24-45BE-9D06-A8B10F6454B2}">
      <dgm:prSet/>
      <dgm:spPr/>
      <dgm:t>
        <a:bodyPr/>
        <a:lstStyle/>
        <a:p>
          <a:pPr latinLnBrk="1"/>
          <a:endParaRPr lang="ko-KR" altLang="en-US"/>
        </a:p>
      </dgm:t>
    </dgm:pt>
    <dgm:pt modelId="{99E21C9B-4063-48D7-8A08-AA8994F45A18}" type="sibTrans" cxnId="{4B4E595A-CF24-45BE-9D06-A8B10F6454B2}">
      <dgm:prSet/>
      <dgm:spPr/>
      <dgm:t>
        <a:bodyPr/>
        <a:lstStyle/>
        <a:p>
          <a:pPr latinLnBrk="1"/>
          <a:endParaRPr lang="ko-KR" altLang="en-US"/>
        </a:p>
      </dgm:t>
    </dgm:pt>
    <dgm:pt modelId="{41651B28-88C5-477A-90BF-C5A53A18912B}">
      <dgm:prSet/>
      <dgm:spPr/>
      <dgm:t>
        <a:bodyPr/>
        <a:lstStyle/>
        <a:p>
          <a:pPr latinLnBrk="1"/>
          <a:r>
            <a:rPr lang="en-US" altLang="ko-KR" dirty="0" smtClean="0"/>
            <a:t>4. </a:t>
          </a:r>
          <a:r>
            <a:rPr lang="ko-KR" altLang="en-US" dirty="0" smtClean="0"/>
            <a:t>전환기 영국 보건의료제도의 현황 및 문제점</a:t>
          </a:r>
          <a:endParaRPr lang="ko-KR" altLang="en-US" dirty="0"/>
        </a:p>
      </dgm:t>
    </dgm:pt>
    <dgm:pt modelId="{CF04D82D-42E9-4284-A18C-368C73AD135C}" type="parTrans" cxnId="{6428D67C-6936-451E-8066-40AB202C4CFB}">
      <dgm:prSet/>
      <dgm:spPr/>
      <dgm:t>
        <a:bodyPr/>
        <a:lstStyle/>
        <a:p>
          <a:pPr latinLnBrk="1"/>
          <a:endParaRPr lang="ko-KR" altLang="en-US"/>
        </a:p>
      </dgm:t>
    </dgm:pt>
    <dgm:pt modelId="{81748A5B-D42C-4181-98AE-D833E8E6C067}" type="sibTrans" cxnId="{6428D67C-6936-451E-8066-40AB202C4CFB}">
      <dgm:prSet/>
      <dgm:spPr/>
      <dgm:t>
        <a:bodyPr/>
        <a:lstStyle/>
        <a:p>
          <a:pPr latinLnBrk="1"/>
          <a:endParaRPr lang="ko-KR" altLang="en-US"/>
        </a:p>
      </dgm:t>
    </dgm:pt>
    <dgm:pt modelId="{59E94C0A-80C2-480C-8E2B-7C2B76B9525B}">
      <dgm:prSet custT="1"/>
      <dgm:spPr/>
      <dgm:t>
        <a:bodyPr/>
        <a:lstStyle/>
        <a:p>
          <a:pPr latinLnBrk="1"/>
          <a:r>
            <a:rPr lang="en-US" altLang="ko-KR" sz="1400" b="1" dirty="0" smtClean="0"/>
            <a:t>1) 1939</a:t>
          </a:r>
          <a:r>
            <a:rPr lang="ko-KR" altLang="en-US" sz="1400" b="1" dirty="0" smtClean="0"/>
            <a:t>년 이전까지의 보건 서비스</a:t>
          </a:r>
          <a:endParaRPr lang="ko-KR" altLang="en-US" sz="1400" b="1" dirty="0"/>
        </a:p>
      </dgm:t>
    </dgm:pt>
    <dgm:pt modelId="{4CC8173D-E016-4965-B83A-FFD6B75DDA21}" type="parTrans" cxnId="{2DB4C985-F0EC-4D0A-AD30-0AE3EF2D0D38}">
      <dgm:prSet/>
      <dgm:spPr/>
      <dgm:t>
        <a:bodyPr/>
        <a:lstStyle/>
        <a:p>
          <a:pPr latinLnBrk="1"/>
          <a:endParaRPr lang="ko-KR" altLang="en-US"/>
        </a:p>
      </dgm:t>
    </dgm:pt>
    <dgm:pt modelId="{B3ED6D17-4B12-4350-9062-1A40C1B02D2D}" type="sibTrans" cxnId="{2DB4C985-F0EC-4D0A-AD30-0AE3EF2D0D38}">
      <dgm:prSet/>
      <dgm:spPr/>
      <dgm:t>
        <a:bodyPr/>
        <a:lstStyle/>
        <a:p>
          <a:pPr latinLnBrk="1"/>
          <a:endParaRPr lang="ko-KR" altLang="en-US"/>
        </a:p>
      </dgm:t>
    </dgm:pt>
    <dgm:pt modelId="{17987BED-7C5A-4423-A1A1-C1E6F3B89C6B}">
      <dgm:prSet custT="1"/>
      <dgm:spPr/>
      <dgm:t>
        <a:bodyPr/>
        <a:lstStyle/>
        <a:p>
          <a:pPr latinLnBrk="1"/>
          <a:r>
            <a:rPr lang="en-US" altLang="ko-KR" sz="1400" b="1" dirty="0" smtClean="0"/>
            <a:t>2) 2</a:t>
          </a:r>
          <a:r>
            <a:rPr lang="ko-KR" altLang="en-US" sz="1400" b="1" dirty="0" smtClean="0"/>
            <a:t>차 대전 전후 보건 서비스</a:t>
          </a:r>
          <a:endParaRPr lang="ko-KR" altLang="en-US" sz="1400" b="1" dirty="0"/>
        </a:p>
      </dgm:t>
    </dgm:pt>
    <dgm:pt modelId="{26B01717-97EB-44ED-B794-FD2F136DC296}" type="parTrans" cxnId="{493669CB-BD8A-4BBA-BBDE-DA0FDB9034D9}">
      <dgm:prSet/>
      <dgm:spPr/>
      <dgm:t>
        <a:bodyPr/>
        <a:lstStyle/>
        <a:p>
          <a:pPr latinLnBrk="1"/>
          <a:endParaRPr lang="ko-KR" altLang="en-US"/>
        </a:p>
      </dgm:t>
    </dgm:pt>
    <dgm:pt modelId="{B194E55A-9016-4A7D-B816-69A051F8B709}" type="sibTrans" cxnId="{493669CB-BD8A-4BBA-BBDE-DA0FDB9034D9}">
      <dgm:prSet/>
      <dgm:spPr/>
      <dgm:t>
        <a:bodyPr/>
        <a:lstStyle/>
        <a:p>
          <a:pPr latinLnBrk="1"/>
          <a:endParaRPr lang="ko-KR" altLang="en-US"/>
        </a:p>
      </dgm:t>
    </dgm:pt>
    <dgm:pt modelId="{7FAE5B22-6A5F-4FB6-9FBF-ADA1C77BA5B5}">
      <dgm:prSet/>
      <dgm:spPr/>
      <dgm:t>
        <a:bodyPr/>
        <a:lstStyle/>
        <a:p>
          <a:pPr latinLnBrk="1"/>
          <a:r>
            <a:rPr lang="en-US" altLang="ko-KR" dirty="0" smtClean="0"/>
            <a:t>5. </a:t>
          </a:r>
          <a:r>
            <a:rPr lang="ko-KR" altLang="en-US" dirty="0" smtClean="0"/>
            <a:t>보건의료를 포함한 복지 제도 개혁의 방향 및 요구 내용</a:t>
          </a:r>
          <a:endParaRPr lang="ko-KR" altLang="en-US" dirty="0"/>
        </a:p>
      </dgm:t>
    </dgm:pt>
    <dgm:pt modelId="{2EB34D47-FDD0-44E7-86CA-7EACB02C5A18}" type="parTrans" cxnId="{842F38C2-B708-4BE8-9FE7-3AD7D72F7460}">
      <dgm:prSet/>
      <dgm:spPr/>
      <dgm:t>
        <a:bodyPr/>
        <a:lstStyle/>
        <a:p>
          <a:pPr latinLnBrk="1"/>
          <a:endParaRPr lang="ko-KR" altLang="en-US"/>
        </a:p>
      </dgm:t>
    </dgm:pt>
    <dgm:pt modelId="{53F09528-F488-4761-9C26-4EBBA1E40AA6}" type="sibTrans" cxnId="{842F38C2-B708-4BE8-9FE7-3AD7D72F7460}">
      <dgm:prSet/>
      <dgm:spPr/>
      <dgm:t>
        <a:bodyPr/>
        <a:lstStyle/>
        <a:p>
          <a:pPr latinLnBrk="1"/>
          <a:endParaRPr lang="ko-KR" altLang="en-US"/>
        </a:p>
      </dgm:t>
    </dgm:pt>
    <dgm:pt modelId="{9CBDB0A3-67FE-4183-B2C4-ADE38E32D3BC}">
      <dgm:prSet custT="1"/>
      <dgm:spPr/>
      <dgm:t>
        <a:bodyPr/>
        <a:lstStyle/>
        <a:p>
          <a:pPr latinLnBrk="1"/>
          <a:r>
            <a:rPr lang="en-US" altLang="ko-KR" sz="1400" b="1" dirty="0" smtClean="0"/>
            <a:t>1) </a:t>
          </a:r>
          <a:r>
            <a:rPr lang="ko-KR" altLang="en-US" sz="1400" b="1" dirty="0" smtClean="0"/>
            <a:t>영국 복지제도의 특성</a:t>
          </a:r>
          <a:endParaRPr lang="ko-KR" altLang="en-US" sz="1400" b="1" dirty="0"/>
        </a:p>
      </dgm:t>
    </dgm:pt>
    <dgm:pt modelId="{E94E962A-DA06-42FE-8AEB-2539A443E17C}" type="parTrans" cxnId="{6B506BD7-126B-42F0-9F42-B63D368FC347}">
      <dgm:prSet/>
      <dgm:spPr/>
      <dgm:t>
        <a:bodyPr/>
        <a:lstStyle/>
        <a:p>
          <a:pPr latinLnBrk="1"/>
          <a:endParaRPr lang="ko-KR" altLang="en-US"/>
        </a:p>
      </dgm:t>
    </dgm:pt>
    <dgm:pt modelId="{A944F0C0-54D1-491E-8566-2A86D1DE22D2}" type="sibTrans" cxnId="{6B506BD7-126B-42F0-9F42-B63D368FC347}">
      <dgm:prSet/>
      <dgm:spPr/>
      <dgm:t>
        <a:bodyPr/>
        <a:lstStyle/>
        <a:p>
          <a:pPr latinLnBrk="1"/>
          <a:endParaRPr lang="ko-KR" altLang="en-US"/>
        </a:p>
      </dgm:t>
    </dgm:pt>
    <dgm:pt modelId="{1A9CA6AA-1137-46AC-BD88-ABC035D256D9}">
      <dgm:prSet custT="1"/>
      <dgm:spPr/>
      <dgm:t>
        <a:bodyPr/>
        <a:lstStyle/>
        <a:p>
          <a:pPr latinLnBrk="1"/>
          <a:r>
            <a:rPr lang="en-US" altLang="ko-KR" sz="1400" b="1" dirty="0" smtClean="0"/>
            <a:t>2) </a:t>
          </a:r>
          <a:r>
            <a:rPr lang="ko-KR" altLang="en-US" sz="1400" b="1" dirty="0" smtClean="0"/>
            <a:t>베버리지 보고서 </a:t>
          </a:r>
          <a:endParaRPr lang="ko-KR" altLang="en-US" sz="1400" b="1" dirty="0"/>
        </a:p>
      </dgm:t>
    </dgm:pt>
    <dgm:pt modelId="{73BCD143-13BC-49FC-B646-0315973D9C3F}" type="parTrans" cxnId="{E92EB9C6-D648-4DCC-9235-579B2D4D12B7}">
      <dgm:prSet/>
      <dgm:spPr/>
      <dgm:t>
        <a:bodyPr/>
        <a:lstStyle/>
        <a:p>
          <a:pPr latinLnBrk="1"/>
          <a:endParaRPr lang="ko-KR" altLang="en-US"/>
        </a:p>
      </dgm:t>
    </dgm:pt>
    <dgm:pt modelId="{6444375C-5B00-4DDE-97D2-1E7B6817A888}" type="sibTrans" cxnId="{E92EB9C6-D648-4DCC-9235-579B2D4D12B7}">
      <dgm:prSet/>
      <dgm:spPr/>
      <dgm:t>
        <a:bodyPr/>
        <a:lstStyle/>
        <a:p>
          <a:pPr latinLnBrk="1"/>
          <a:endParaRPr lang="ko-KR" altLang="en-US"/>
        </a:p>
      </dgm:t>
    </dgm:pt>
    <dgm:pt modelId="{C6336680-6881-43EA-B2F0-108CC4F85C4D}">
      <dgm:prSet/>
      <dgm:spPr/>
      <dgm:t>
        <a:bodyPr/>
        <a:lstStyle/>
        <a:p>
          <a:pPr latinLnBrk="1"/>
          <a:r>
            <a:rPr lang="en-US" altLang="ko-KR" dirty="0" smtClean="0"/>
            <a:t>6. </a:t>
          </a:r>
          <a:r>
            <a:rPr lang="ko-KR" altLang="en-US" dirty="0" smtClean="0"/>
            <a:t>보건의료제도 개혁의 역사적 전개 실태</a:t>
          </a:r>
          <a:r>
            <a:rPr lang="en-US" altLang="ko-KR" dirty="0" smtClean="0"/>
            <a:t>-</a:t>
          </a:r>
          <a:r>
            <a:rPr lang="ko-KR" altLang="en-US" dirty="0" smtClean="0"/>
            <a:t>의사집단과 보건부의 타협 </a:t>
          </a:r>
          <a:endParaRPr lang="ko-KR" altLang="en-US" dirty="0"/>
        </a:p>
      </dgm:t>
    </dgm:pt>
    <dgm:pt modelId="{9F88343B-83D6-478A-AEF8-86D83AEBADD8}" type="parTrans" cxnId="{38382959-3731-4FFE-9CC5-FAEECFB209D4}">
      <dgm:prSet/>
      <dgm:spPr/>
      <dgm:t>
        <a:bodyPr/>
        <a:lstStyle/>
        <a:p>
          <a:pPr latinLnBrk="1"/>
          <a:endParaRPr lang="ko-KR" altLang="en-US"/>
        </a:p>
      </dgm:t>
    </dgm:pt>
    <dgm:pt modelId="{DCC7A6E7-B728-449D-B126-F0088390A02C}" type="sibTrans" cxnId="{38382959-3731-4FFE-9CC5-FAEECFB209D4}">
      <dgm:prSet/>
      <dgm:spPr/>
      <dgm:t>
        <a:bodyPr/>
        <a:lstStyle/>
        <a:p>
          <a:pPr latinLnBrk="1"/>
          <a:endParaRPr lang="ko-KR" altLang="en-US"/>
        </a:p>
      </dgm:t>
    </dgm:pt>
    <dgm:pt modelId="{A308FBBA-F2BE-4822-A9D5-121D8AC5819C}">
      <dgm:prSet custT="1"/>
      <dgm:spPr/>
      <dgm:t>
        <a:bodyPr/>
        <a:lstStyle/>
        <a:p>
          <a:pPr latinLnBrk="1"/>
          <a:r>
            <a:rPr lang="en-US" altLang="ko-KR" sz="1400" b="1" dirty="0" smtClean="0"/>
            <a:t>1) 1943-46</a:t>
          </a:r>
          <a:r>
            <a:rPr lang="ko-KR" altLang="en-US" sz="1400" b="1" dirty="0" smtClean="0"/>
            <a:t>년 </a:t>
          </a:r>
          <a:r>
            <a:rPr lang="en-US" altLang="ko-KR" sz="1400" b="1" dirty="0" smtClean="0"/>
            <a:t>NHS </a:t>
          </a:r>
          <a:r>
            <a:rPr lang="ko-KR" altLang="en-US" sz="1400" b="1" dirty="0" smtClean="0"/>
            <a:t>논의</a:t>
          </a:r>
          <a:r>
            <a:rPr lang="en-US" altLang="ko-KR" sz="1400" b="1" dirty="0" smtClean="0"/>
            <a:t> </a:t>
          </a:r>
          <a:r>
            <a:rPr lang="ko-KR" altLang="en-US" sz="1400" b="1" dirty="0" smtClean="0"/>
            <a:t>실태</a:t>
          </a:r>
          <a:endParaRPr lang="ko-KR" altLang="en-US" sz="1400" b="1" dirty="0"/>
        </a:p>
      </dgm:t>
    </dgm:pt>
    <dgm:pt modelId="{8B83EA26-0B03-471D-8097-B24A89F9AF12}" type="parTrans" cxnId="{CEFEE735-1C8E-42F6-A266-E16F747FE4CC}">
      <dgm:prSet/>
      <dgm:spPr/>
      <dgm:t>
        <a:bodyPr/>
        <a:lstStyle/>
        <a:p>
          <a:pPr latinLnBrk="1"/>
          <a:endParaRPr lang="ko-KR" altLang="en-US"/>
        </a:p>
      </dgm:t>
    </dgm:pt>
    <dgm:pt modelId="{0585A1A5-C8FD-4B9E-A933-EE478DEBB9DD}" type="sibTrans" cxnId="{CEFEE735-1C8E-42F6-A266-E16F747FE4CC}">
      <dgm:prSet/>
      <dgm:spPr/>
      <dgm:t>
        <a:bodyPr/>
        <a:lstStyle/>
        <a:p>
          <a:pPr latinLnBrk="1"/>
          <a:endParaRPr lang="ko-KR" altLang="en-US"/>
        </a:p>
      </dgm:t>
    </dgm:pt>
    <dgm:pt modelId="{9757FD6F-A38C-4817-9CE5-596A75E63821}">
      <dgm:prSet custT="1"/>
      <dgm:spPr/>
      <dgm:t>
        <a:bodyPr/>
        <a:lstStyle/>
        <a:p>
          <a:pPr latinLnBrk="1"/>
          <a:r>
            <a:rPr lang="en-US" altLang="ko-KR" sz="1400" b="1" dirty="0" smtClean="0"/>
            <a:t>4) </a:t>
          </a:r>
          <a:r>
            <a:rPr lang="ko-KR" altLang="en-US" sz="1400" b="1" dirty="0" smtClean="0"/>
            <a:t>의사 집단과의 협상 과정</a:t>
          </a:r>
          <a:endParaRPr lang="ko-KR" altLang="en-US" sz="1400" b="1" dirty="0"/>
        </a:p>
      </dgm:t>
    </dgm:pt>
    <dgm:pt modelId="{AD3CC820-A566-4AED-8728-5339751144BE}" type="parTrans" cxnId="{8C37F64C-3E6C-4027-B19D-E3891DBB6AC0}">
      <dgm:prSet/>
      <dgm:spPr/>
      <dgm:t>
        <a:bodyPr/>
        <a:lstStyle/>
        <a:p>
          <a:pPr latinLnBrk="1"/>
          <a:endParaRPr lang="ko-KR" altLang="en-US"/>
        </a:p>
      </dgm:t>
    </dgm:pt>
    <dgm:pt modelId="{804BDCE6-6B2F-4EA4-A1F7-AC2F6E2D9ED0}" type="sibTrans" cxnId="{8C37F64C-3E6C-4027-B19D-E3891DBB6AC0}">
      <dgm:prSet/>
      <dgm:spPr/>
      <dgm:t>
        <a:bodyPr/>
        <a:lstStyle/>
        <a:p>
          <a:pPr latinLnBrk="1"/>
          <a:endParaRPr lang="ko-KR" altLang="en-US"/>
        </a:p>
      </dgm:t>
    </dgm:pt>
    <dgm:pt modelId="{939CC342-6B08-44D9-BB6A-07FB4BE2F3A6}">
      <dgm:prSet/>
      <dgm:spPr/>
      <dgm:t>
        <a:bodyPr/>
        <a:lstStyle/>
        <a:p>
          <a:pPr latinLnBrk="1"/>
          <a:r>
            <a:rPr lang="en-US" altLang="ko-KR" dirty="0" smtClean="0"/>
            <a:t>7. NHS </a:t>
          </a:r>
          <a:r>
            <a:rPr lang="ko-KR" altLang="en-US" dirty="0" smtClean="0"/>
            <a:t>개혁 과정과 제도에 대한 평가에 대한 함의</a:t>
          </a:r>
          <a:endParaRPr lang="ko-KR" altLang="en-US" dirty="0"/>
        </a:p>
      </dgm:t>
    </dgm:pt>
    <dgm:pt modelId="{1DA55EA8-27D3-402F-BCC0-50DDE2EFE582}" type="parTrans" cxnId="{1B05EAEC-0A2B-4D6B-9BD5-7711D77E3AF0}">
      <dgm:prSet/>
      <dgm:spPr/>
      <dgm:t>
        <a:bodyPr/>
        <a:lstStyle/>
        <a:p>
          <a:pPr latinLnBrk="1"/>
          <a:endParaRPr lang="ko-KR" altLang="en-US"/>
        </a:p>
      </dgm:t>
    </dgm:pt>
    <dgm:pt modelId="{27E1950F-FC1D-4DEA-AE68-E1B24F96B7AE}" type="sibTrans" cxnId="{1B05EAEC-0A2B-4D6B-9BD5-7711D77E3AF0}">
      <dgm:prSet/>
      <dgm:spPr/>
      <dgm:t>
        <a:bodyPr/>
        <a:lstStyle/>
        <a:p>
          <a:pPr latinLnBrk="1"/>
          <a:endParaRPr lang="ko-KR" altLang="en-US"/>
        </a:p>
      </dgm:t>
    </dgm:pt>
    <dgm:pt modelId="{E37B04DE-C358-45C0-8428-F80C6FAC5DD6}">
      <dgm:prSet custT="1"/>
      <dgm:spPr/>
      <dgm:t>
        <a:bodyPr/>
        <a:lstStyle/>
        <a:p>
          <a:pPr latinLnBrk="1"/>
          <a:r>
            <a:rPr lang="en-US" altLang="ko-KR" sz="1400" b="1" dirty="0" smtClean="0"/>
            <a:t>1) NHS</a:t>
          </a:r>
          <a:r>
            <a:rPr lang="ko-KR" altLang="en-US" sz="1400" b="1" dirty="0" smtClean="0"/>
            <a:t>에 대한 평가</a:t>
          </a:r>
          <a:endParaRPr lang="ko-KR" altLang="en-US" sz="1400" b="1" dirty="0"/>
        </a:p>
      </dgm:t>
    </dgm:pt>
    <dgm:pt modelId="{B3313E6E-FEAF-439B-8870-136B7C7CF5E9}" type="parTrans" cxnId="{413BB0F7-2BB9-4F83-813A-59ECBEF59EEE}">
      <dgm:prSet/>
      <dgm:spPr/>
      <dgm:t>
        <a:bodyPr/>
        <a:lstStyle/>
        <a:p>
          <a:pPr latinLnBrk="1"/>
          <a:endParaRPr lang="ko-KR" altLang="en-US"/>
        </a:p>
      </dgm:t>
    </dgm:pt>
    <dgm:pt modelId="{62B94EC4-0ECC-49FF-B3C8-664EF329E77A}" type="sibTrans" cxnId="{413BB0F7-2BB9-4F83-813A-59ECBEF59EEE}">
      <dgm:prSet/>
      <dgm:spPr/>
      <dgm:t>
        <a:bodyPr/>
        <a:lstStyle/>
        <a:p>
          <a:pPr latinLnBrk="1"/>
          <a:endParaRPr lang="ko-KR" altLang="en-US"/>
        </a:p>
      </dgm:t>
    </dgm:pt>
    <dgm:pt modelId="{8F45317A-4D32-42F5-A316-743517020249}">
      <dgm:prSet custT="1"/>
      <dgm:spPr/>
      <dgm:t>
        <a:bodyPr/>
        <a:lstStyle/>
        <a:p>
          <a:pPr latinLnBrk="1"/>
          <a:r>
            <a:rPr lang="en-US" altLang="ko-KR" sz="1400" b="1" dirty="0" smtClean="0"/>
            <a:t>2) NHS </a:t>
          </a:r>
          <a:r>
            <a:rPr lang="ko-KR" altLang="en-US" sz="1400" b="1" dirty="0" smtClean="0"/>
            <a:t>제도 도입의 함의</a:t>
          </a:r>
          <a:endParaRPr lang="ko-KR" altLang="en-US" sz="1400" b="1" dirty="0"/>
        </a:p>
      </dgm:t>
    </dgm:pt>
    <dgm:pt modelId="{D576C501-C5C7-4027-853F-70CCB6596EE9}" type="parTrans" cxnId="{401B3C3B-C9D6-49D6-82EA-7CC6E86CFDCE}">
      <dgm:prSet/>
      <dgm:spPr/>
      <dgm:t>
        <a:bodyPr/>
        <a:lstStyle/>
        <a:p>
          <a:pPr latinLnBrk="1"/>
          <a:endParaRPr lang="ko-KR" altLang="en-US"/>
        </a:p>
      </dgm:t>
    </dgm:pt>
    <dgm:pt modelId="{A7D0AB23-04BB-4109-87B5-ADF198FF6B2E}" type="sibTrans" cxnId="{401B3C3B-C9D6-49D6-82EA-7CC6E86CFDCE}">
      <dgm:prSet/>
      <dgm:spPr/>
      <dgm:t>
        <a:bodyPr/>
        <a:lstStyle/>
        <a:p>
          <a:pPr latinLnBrk="1"/>
          <a:endParaRPr lang="ko-KR" altLang="en-US"/>
        </a:p>
      </dgm:t>
    </dgm:pt>
    <dgm:pt modelId="{709197B8-D236-4712-8963-AF630CBFACE2}" type="pres">
      <dgm:prSet presAssocID="{52A1FDE7-A58B-4B3D-87E1-E5BC5AEA9EA5}" presName="Name0" presStyleCnt="0">
        <dgm:presLayoutVars>
          <dgm:dir/>
          <dgm:animLvl val="lvl"/>
          <dgm:resizeHandles val="exact"/>
        </dgm:presLayoutVars>
      </dgm:prSet>
      <dgm:spPr/>
      <dgm:t>
        <a:bodyPr/>
        <a:lstStyle/>
        <a:p>
          <a:pPr latinLnBrk="1"/>
          <a:endParaRPr lang="ko-KR" altLang="en-US"/>
        </a:p>
      </dgm:t>
    </dgm:pt>
    <dgm:pt modelId="{370318D1-DD53-4DAD-86DF-451B65F705F4}" type="pres">
      <dgm:prSet presAssocID="{E56935FC-490E-4183-B304-4AAE6876ED00}" presName="linNode" presStyleCnt="0"/>
      <dgm:spPr/>
    </dgm:pt>
    <dgm:pt modelId="{41EC15F9-1E93-497F-82AA-A2DD6BC12CCA}" type="pres">
      <dgm:prSet presAssocID="{E56935FC-490E-4183-B304-4AAE6876ED00}" presName="parentText" presStyleLbl="node1" presStyleIdx="0" presStyleCnt="7" custScaleX="214019">
        <dgm:presLayoutVars>
          <dgm:chMax val="1"/>
          <dgm:bulletEnabled val="1"/>
        </dgm:presLayoutVars>
      </dgm:prSet>
      <dgm:spPr/>
      <dgm:t>
        <a:bodyPr/>
        <a:lstStyle/>
        <a:p>
          <a:pPr latinLnBrk="1"/>
          <a:endParaRPr lang="ko-KR" altLang="en-US"/>
        </a:p>
      </dgm:t>
    </dgm:pt>
    <dgm:pt modelId="{D4D888D3-6949-4092-9008-8276314B3FE4}" type="pres">
      <dgm:prSet presAssocID="{E56935FC-490E-4183-B304-4AAE6876ED00}" presName="descendantText" presStyleLbl="alignAccFollowNode1" presStyleIdx="0" presStyleCnt="6">
        <dgm:presLayoutVars>
          <dgm:bulletEnabled val="1"/>
        </dgm:presLayoutVars>
      </dgm:prSet>
      <dgm:spPr/>
      <dgm:t>
        <a:bodyPr/>
        <a:lstStyle/>
        <a:p>
          <a:pPr latinLnBrk="1"/>
          <a:endParaRPr lang="ko-KR" altLang="en-US"/>
        </a:p>
      </dgm:t>
    </dgm:pt>
    <dgm:pt modelId="{308E613B-F790-4082-B737-AD7575285980}" type="pres">
      <dgm:prSet presAssocID="{91EDD915-C866-4B28-89E6-941F945A3EC2}" presName="sp" presStyleCnt="0"/>
      <dgm:spPr/>
    </dgm:pt>
    <dgm:pt modelId="{B9349061-A5C7-451C-B4EE-6A8DC1348856}" type="pres">
      <dgm:prSet presAssocID="{97B1198E-E168-40CE-AB9E-F58EF600A6A5}" presName="linNode" presStyleCnt="0"/>
      <dgm:spPr/>
    </dgm:pt>
    <dgm:pt modelId="{17DEC456-881D-46A9-AB5B-4A5CABAD3BF3}" type="pres">
      <dgm:prSet presAssocID="{97B1198E-E168-40CE-AB9E-F58EF600A6A5}" presName="parentText" presStyleLbl="node1" presStyleIdx="1" presStyleCnt="7" custScaleX="214019">
        <dgm:presLayoutVars>
          <dgm:chMax val="1"/>
          <dgm:bulletEnabled val="1"/>
        </dgm:presLayoutVars>
      </dgm:prSet>
      <dgm:spPr/>
      <dgm:t>
        <a:bodyPr/>
        <a:lstStyle/>
        <a:p>
          <a:pPr latinLnBrk="1"/>
          <a:endParaRPr lang="ko-KR" altLang="en-US"/>
        </a:p>
      </dgm:t>
    </dgm:pt>
    <dgm:pt modelId="{7CD08B17-382A-471D-8764-5C792C05E2B4}" type="pres">
      <dgm:prSet presAssocID="{97B1198E-E168-40CE-AB9E-F58EF600A6A5}" presName="descendantText" presStyleLbl="alignAccFollowNode1" presStyleIdx="1" presStyleCnt="6">
        <dgm:presLayoutVars>
          <dgm:bulletEnabled val="1"/>
        </dgm:presLayoutVars>
      </dgm:prSet>
      <dgm:spPr/>
      <dgm:t>
        <a:bodyPr/>
        <a:lstStyle/>
        <a:p>
          <a:pPr latinLnBrk="1"/>
          <a:endParaRPr lang="ko-KR" altLang="en-US"/>
        </a:p>
      </dgm:t>
    </dgm:pt>
    <dgm:pt modelId="{5D1B0EF8-59FC-49E2-BA51-4249589D2979}" type="pres">
      <dgm:prSet presAssocID="{97D485C4-7B0E-46C6-BEDF-C74DBD9F5D4A}" presName="sp" presStyleCnt="0"/>
      <dgm:spPr/>
    </dgm:pt>
    <dgm:pt modelId="{DFC75FA3-9622-498D-AFC4-F5C95837F216}" type="pres">
      <dgm:prSet presAssocID="{6820786D-9DA8-48F9-A443-49686F057D92}" presName="linNode" presStyleCnt="0"/>
      <dgm:spPr/>
    </dgm:pt>
    <dgm:pt modelId="{6568F222-C150-4375-9891-39C430B6742D}" type="pres">
      <dgm:prSet presAssocID="{6820786D-9DA8-48F9-A443-49686F057D92}" presName="parentText" presStyleLbl="node1" presStyleIdx="2" presStyleCnt="7" custScaleX="151736">
        <dgm:presLayoutVars>
          <dgm:chMax val="1"/>
          <dgm:bulletEnabled val="1"/>
        </dgm:presLayoutVars>
      </dgm:prSet>
      <dgm:spPr/>
      <dgm:t>
        <a:bodyPr/>
        <a:lstStyle/>
        <a:p>
          <a:pPr latinLnBrk="1"/>
          <a:endParaRPr lang="ko-KR" altLang="en-US"/>
        </a:p>
      </dgm:t>
    </dgm:pt>
    <dgm:pt modelId="{002B05A6-7E63-4533-95FE-B0D164DF66AC}" type="pres">
      <dgm:prSet presAssocID="{99E21C9B-4063-48D7-8A08-AA8994F45A18}" presName="sp" presStyleCnt="0"/>
      <dgm:spPr/>
    </dgm:pt>
    <dgm:pt modelId="{DFA67D0D-03EB-413C-A4F9-BBF3116F5172}" type="pres">
      <dgm:prSet presAssocID="{41651B28-88C5-477A-90BF-C5A53A18912B}" presName="linNode" presStyleCnt="0"/>
      <dgm:spPr/>
    </dgm:pt>
    <dgm:pt modelId="{827E046B-D2D0-462B-816D-E673ACE95F7C}" type="pres">
      <dgm:prSet presAssocID="{41651B28-88C5-477A-90BF-C5A53A18912B}" presName="parentText" presStyleLbl="node1" presStyleIdx="3" presStyleCnt="7" custScaleX="214019">
        <dgm:presLayoutVars>
          <dgm:chMax val="1"/>
          <dgm:bulletEnabled val="1"/>
        </dgm:presLayoutVars>
      </dgm:prSet>
      <dgm:spPr/>
      <dgm:t>
        <a:bodyPr/>
        <a:lstStyle/>
        <a:p>
          <a:pPr latinLnBrk="1"/>
          <a:endParaRPr lang="ko-KR" altLang="en-US"/>
        </a:p>
      </dgm:t>
    </dgm:pt>
    <dgm:pt modelId="{69383927-4B49-4E29-9D65-6558DE796516}" type="pres">
      <dgm:prSet presAssocID="{41651B28-88C5-477A-90BF-C5A53A18912B}" presName="descendantText" presStyleLbl="alignAccFollowNode1" presStyleIdx="2" presStyleCnt="6">
        <dgm:presLayoutVars>
          <dgm:bulletEnabled val="1"/>
        </dgm:presLayoutVars>
      </dgm:prSet>
      <dgm:spPr/>
      <dgm:t>
        <a:bodyPr/>
        <a:lstStyle/>
        <a:p>
          <a:pPr latinLnBrk="1"/>
          <a:endParaRPr lang="ko-KR" altLang="en-US"/>
        </a:p>
      </dgm:t>
    </dgm:pt>
    <dgm:pt modelId="{8273B75F-D4D7-4A8E-8B9F-E12917B0A9EC}" type="pres">
      <dgm:prSet presAssocID="{81748A5B-D42C-4181-98AE-D833E8E6C067}" presName="sp" presStyleCnt="0"/>
      <dgm:spPr/>
    </dgm:pt>
    <dgm:pt modelId="{C63DF378-399B-4FA3-B4E1-8B44CD8556D4}" type="pres">
      <dgm:prSet presAssocID="{7FAE5B22-6A5F-4FB6-9FBF-ADA1C77BA5B5}" presName="linNode" presStyleCnt="0"/>
      <dgm:spPr/>
    </dgm:pt>
    <dgm:pt modelId="{C1320518-C35B-47C3-BA93-A764D8AECEDA}" type="pres">
      <dgm:prSet presAssocID="{7FAE5B22-6A5F-4FB6-9FBF-ADA1C77BA5B5}" presName="parentText" presStyleLbl="node1" presStyleIdx="4" presStyleCnt="7" custScaleX="214019">
        <dgm:presLayoutVars>
          <dgm:chMax val="1"/>
          <dgm:bulletEnabled val="1"/>
        </dgm:presLayoutVars>
      </dgm:prSet>
      <dgm:spPr/>
      <dgm:t>
        <a:bodyPr/>
        <a:lstStyle/>
        <a:p>
          <a:pPr latinLnBrk="1"/>
          <a:endParaRPr lang="ko-KR" altLang="en-US"/>
        </a:p>
      </dgm:t>
    </dgm:pt>
    <dgm:pt modelId="{CF4FC723-4227-422B-ACF5-4DC55CB284C8}" type="pres">
      <dgm:prSet presAssocID="{7FAE5B22-6A5F-4FB6-9FBF-ADA1C77BA5B5}" presName="descendantText" presStyleLbl="alignAccFollowNode1" presStyleIdx="3" presStyleCnt="6">
        <dgm:presLayoutVars>
          <dgm:bulletEnabled val="1"/>
        </dgm:presLayoutVars>
      </dgm:prSet>
      <dgm:spPr/>
      <dgm:t>
        <a:bodyPr/>
        <a:lstStyle/>
        <a:p>
          <a:pPr latinLnBrk="1"/>
          <a:endParaRPr lang="ko-KR" altLang="en-US"/>
        </a:p>
      </dgm:t>
    </dgm:pt>
    <dgm:pt modelId="{F822FC60-65C4-444A-969F-EFC354BB666C}" type="pres">
      <dgm:prSet presAssocID="{53F09528-F488-4761-9C26-4EBBA1E40AA6}" presName="sp" presStyleCnt="0"/>
      <dgm:spPr/>
    </dgm:pt>
    <dgm:pt modelId="{57E2D371-18D4-4BD9-B2BF-4497F240F298}" type="pres">
      <dgm:prSet presAssocID="{C6336680-6881-43EA-B2F0-108CC4F85C4D}" presName="linNode" presStyleCnt="0"/>
      <dgm:spPr/>
    </dgm:pt>
    <dgm:pt modelId="{880B4325-83EF-4446-A167-245EE72B9C07}" type="pres">
      <dgm:prSet presAssocID="{C6336680-6881-43EA-B2F0-108CC4F85C4D}" presName="parentText" presStyleLbl="node1" presStyleIdx="5" presStyleCnt="7" custScaleX="214019">
        <dgm:presLayoutVars>
          <dgm:chMax val="1"/>
          <dgm:bulletEnabled val="1"/>
        </dgm:presLayoutVars>
      </dgm:prSet>
      <dgm:spPr/>
      <dgm:t>
        <a:bodyPr/>
        <a:lstStyle/>
        <a:p>
          <a:pPr latinLnBrk="1"/>
          <a:endParaRPr lang="ko-KR" altLang="en-US"/>
        </a:p>
      </dgm:t>
    </dgm:pt>
    <dgm:pt modelId="{9F88D924-58B7-4485-849B-652FFEB2B337}" type="pres">
      <dgm:prSet presAssocID="{C6336680-6881-43EA-B2F0-108CC4F85C4D}" presName="descendantText" presStyleLbl="alignAccFollowNode1" presStyleIdx="4" presStyleCnt="6">
        <dgm:presLayoutVars>
          <dgm:bulletEnabled val="1"/>
        </dgm:presLayoutVars>
      </dgm:prSet>
      <dgm:spPr/>
      <dgm:t>
        <a:bodyPr/>
        <a:lstStyle/>
        <a:p>
          <a:pPr latinLnBrk="1"/>
          <a:endParaRPr lang="ko-KR" altLang="en-US"/>
        </a:p>
      </dgm:t>
    </dgm:pt>
    <dgm:pt modelId="{1F14E24D-4CCC-4DBD-9DC7-A7346907D99E}" type="pres">
      <dgm:prSet presAssocID="{DCC7A6E7-B728-449D-B126-F0088390A02C}" presName="sp" presStyleCnt="0"/>
      <dgm:spPr/>
    </dgm:pt>
    <dgm:pt modelId="{082D1FBC-10A7-41CF-8139-40C49052ED71}" type="pres">
      <dgm:prSet presAssocID="{939CC342-6B08-44D9-BB6A-07FB4BE2F3A6}" presName="linNode" presStyleCnt="0"/>
      <dgm:spPr/>
    </dgm:pt>
    <dgm:pt modelId="{81ED8F37-6672-460C-9717-094D4FD0E966}" type="pres">
      <dgm:prSet presAssocID="{939CC342-6B08-44D9-BB6A-07FB4BE2F3A6}" presName="parentText" presStyleLbl="node1" presStyleIdx="6" presStyleCnt="7" custScaleX="214019">
        <dgm:presLayoutVars>
          <dgm:chMax val="1"/>
          <dgm:bulletEnabled val="1"/>
        </dgm:presLayoutVars>
      </dgm:prSet>
      <dgm:spPr/>
      <dgm:t>
        <a:bodyPr/>
        <a:lstStyle/>
        <a:p>
          <a:pPr latinLnBrk="1"/>
          <a:endParaRPr lang="ko-KR" altLang="en-US"/>
        </a:p>
      </dgm:t>
    </dgm:pt>
    <dgm:pt modelId="{483F7318-6E32-4C69-B0D7-97CF5717196E}" type="pres">
      <dgm:prSet presAssocID="{939CC342-6B08-44D9-BB6A-07FB4BE2F3A6}" presName="descendantText" presStyleLbl="alignAccFollowNode1" presStyleIdx="5" presStyleCnt="6">
        <dgm:presLayoutVars>
          <dgm:bulletEnabled val="1"/>
        </dgm:presLayoutVars>
      </dgm:prSet>
      <dgm:spPr/>
      <dgm:t>
        <a:bodyPr/>
        <a:lstStyle/>
        <a:p>
          <a:pPr latinLnBrk="1"/>
          <a:endParaRPr lang="ko-KR" altLang="en-US"/>
        </a:p>
      </dgm:t>
    </dgm:pt>
  </dgm:ptLst>
  <dgm:cxnLst>
    <dgm:cxn modelId="{0C11FFF6-C5CB-498D-82A3-69EDB33AFF45}" type="presOf" srcId="{90661B31-672C-47EF-9DB4-DA18A05EF941}" destId="{7CD08B17-382A-471D-8764-5C792C05E2B4}" srcOrd="0" destOrd="2" presId="urn:microsoft.com/office/officeart/2005/8/layout/vList5"/>
    <dgm:cxn modelId="{05E3B81B-0EF0-4AA6-95E4-B6EA19B2CB90}" type="presOf" srcId="{17987BED-7C5A-4423-A1A1-C1E6F3B89C6B}" destId="{69383927-4B49-4E29-9D65-6558DE796516}" srcOrd="0" destOrd="1" presId="urn:microsoft.com/office/officeart/2005/8/layout/vList5"/>
    <dgm:cxn modelId="{D4F2B29A-82D1-42AB-B58F-E98FBFFA0DEB}" type="presOf" srcId="{A2D4074C-74D3-4710-9363-55706C677697}" destId="{D4D888D3-6949-4092-9008-8276314B3FE4}" srcOrd="0" destOrd="1" presId="urn:microsoft.com/office/officeart/2005/8/layout/vList5"/>
    <dgm:cxn modelId="{29BCB711-3783-4EBA-B9DF-50FFB8DF9759}" type="presOf" srcId="{97B1198E-E168-40CE-AB9E-F58EF600A6A5}" destId="{17DEC456-881D-46A9-AB5B-4A5CABAD3BF3}" srcOrd="0" destOrd="0" presId="urn:microsoft.com/office/officeart/2005/8/layout/vList5"/>
    <dgm:cxn modelId="{6B506BD7-126B-42F0-9F42-B63D368FC347}" srcId="{7FAE5B22-6A5F-4FB6-9FBF-ADA1C77BA5B5}" destId="{9CBDB0A3-67FE-4183-B2C4-ADE38E32D3BC}" srcOrd="0" destOrd="0" parTransId="{E94E962A-DA06-42FE-8AEB-2539A443E17C}" sibTransId="{A944F0C0-54D1-491E-8566-2A86D1DE22D2}"/>
    <dgm:cxn modelId="{FA41D37F-337C-43FA-80C9-E66C9DF42FE0}" srcId="{97B1198E-E168-40CE-AB9E-F58EF600A6A5}" destId="{BED33770-EAEA-47FC-A1AE-0C4A84AE9657}" srcOrd="0" destOrd="0" parTransId="{7363F51C-7B2F-43DE-A349-FC2A43893B5E}" sibTransId="{2BFABB24-4D57-4A6E-82C8-071DC2A87626}"/>
    <dgm:cxn modelId="{FE8DCA5E-C50A-489B-BE23-0F980E76A335}" srcId="{97B1198E-E168-40CE-AB9E-F58EF600A6A5}" destId="{1EAF6820-6691-49DD-895D-800503F766A6}" srcOrd="1" destOrd="0" parTransId="{4B338556-13FB-4641-94E9-18645E4D6C73}" sibTransId="{5CC91CC9-7967-4FAC-AADE-6B06061CEA4E}"/>
    <dgm:cxn modelId="{F8549343-ED5F-4057-A686-CCAE0C69E5BB}" type="presOf" srcId="{41651B28-88C5-477A-90BF-C5A53A18912B}" destId="{827E046B-D2D0-462B-816D-E673ACE95F7C}" srcOrd="0" destOrd="0" presId="urn:microsoft.com/office/officeart/2005/8/layout/vList5"/>
    <dgm:cxn modelId="{6428D67C-6936-451E-8066-40AB202C4CFB}" srcId="{52A1FDE7-A58B-4B3D-87E1-E5BC5AEA9EA5}" destId="{41651B28-88C5-477A-90BF-C5A53A18912B}" srcOrd="3" destOrd="0" parTransId="{CF04D82D-42E9-4284-A18C-368C73AD135C}" sibTransId="{81748A5B-D42C-4181-98AE-D833E8E6C067}"/>
    <dgm:cxn modelId="{09D6D532-634E-4ACC-A872-C41E777637C3}" srcId="{97B1198E-E168-40CE-AB9E-F58EF600A6A5}" destId="{90661B31-672C-47EF-9DB4-DA18A05EF941}" srcOrd="2" destOrd="0" parTransId="{1F9A8D76-4115-4C6E-8F61-7B44780A3DD2}" sibTransId="{0C844B66-E820-4EAC-8016-850BE7E217D9}"/>
    <dgm:cxn modelId="{401B3C3B-C9D6-49D6-82EA-7CC6E86CFDCE}" srcId="{939CC342-6B08-44D9-BB6A-07FB4BE2F3A6}" destId="{8F45317A-4D32-42F5-A316-743517020249}" srcOrd="1" destOrd="0" parTransId="{D576C501-C5C7-4027-853F-70CCB6596EE9}" sibTransId="{A7D0AB23-04BB-4109-87B5-ADF198FF6B2E}"/>
    <dgm:cxn modelId="{97168170-E727-4655-B11D-550D095F0A8C}" type="presOf" srcId="{E56935FC-490E-4183-B304-4AAE6876ED00}" destId="{41EC15F9-1E93-497F-82AA-A2DD6BC12CCA}" srcOrd="0" destOrd="0" presId="urn:microsoft.com/office/officeart/2005/8/layout/vList5"/>
    <dgm:cxn modelId="{139F013E-061A-419C-887A-819CE67001FD}" type="presOf" srcId="{8F45317A-4D32-42F5-A316-743517020249}" destId="{483F7318-6E32-4C69-B0D7-97CF5717196E}" srcOrd="0" destOrd="1" presId="urn:microsoft.com/office/officeart/2005/8/layout/vList5"/>
    <dgm:cxn modelId="{F37DEEE2-BF96-4293-9558-89C4339F4FC1}" type="presOf" srcId="{6820786D-9DA8-48F9-A443-49686F057D92}" destId="{6568F222-C150-4375-9891-39C430B6742D}" srcOrd="0" destOrd="0" presId="urn:microsoft.com/office/officeart/2005/8/layout/vList5"/>
    <dgm:cxn modelId="{9A4E0724-F5AD-4BF8-B209-92FBC76AC2B6}" srcId="{E56935FC-490E-4183-B304-4AAE6876ED00}" destId="{F59F4B74-913A-4DC0-9900-DEA28DBA2F53}" srcOrd="0" destOrd="0" parTransId="{CE02BB22-6097-4091-A715-DF43EACB5EF3}" sibTransId="{58FD9420-3277-4ACB-BF62-DF15D8884433}"/>
    <dgm:cxn modelId="{8F7E8BBF-0C76-4708-A5DF-89AB3B4AF9FA}" srcId="{52A1FDE7-A58B-4B3D-87E1-E5BC5AEA9EA5}" destId="{E56935FC-490E-4183-B304-4AAE6876ED00}" srcOrd="0" destOrd="0" parTransId="{B8CC3350-AC70-4466-947C-83151C26DEA1}" sibTransId="{91EDD915-C866-4B28-89E6-941F945A3EC2}"/>
    <dgm:cxn modelId="{6D1EB287-8671-4273-A62B-CE8911EBB281}" srcId="{52A1FDE7-A58B-4B3D-87E1-E5BC5AEA9EA5}" destId="{97B1198E-E168-40CE-AB9E-F58EF600A6A5}" srcOrd="1" destOrd="0" parTransId="{3B10BD8F-5A0B-4178-8D8F-AF7377021ED4}" sibTransId="{97D485C4-7B0E-46C6-BEDF-C74DBD9F5D4A}"/>
    <dgm:cxn modelId="{2139FA7A-07C9-4E49-92B4-5CBF8E072D3D}" type="presOf" srcId="{9757FD6F-A38C-4817-9CE5-596A75E63821}" destId="{9F88D924-58B7-4485-849B-652FFEB2B337}" srcOrd="0" destOrd="1" presId="urn:microsoft.com/office/officeart/2005/8/layout/vList5"/>
    <dgm:cxn modelId="{842F38C2-B708-4BE8-9FE7-3AD7D72F7460}" srcId="{52A1FDE7-A58B-4B3D-87E1-E5BC5AEA9EA5}" destId="{7FAE5B22-6A5F-4FB6-9FBF-ADA1C77BA5B5}" srcOrd="4" destOrd="0" parTransId="{2EB34D47-FDD0-44E7-86CA-7EACB02C5A18}" sibTransId="{53F09528-F488-4761-9C26-4EBBA1E40AA6}"/>
    <dgm:cxn modelId="{1B05EAEC-0A2B-4D6B-9BD5-7711D77E3AF0}" srcId="{52A1FDE7-A58B-4B3D-87E1-E5BC5AEA9EA5}" destId="{939CC342-6B08-44D9-BB6A-07FB4BE2F3A6}" srcOrd="6" destOrd="0" parTransId="{1DA55EA8-27D3-402F-BCC0-50DDE2EFE582}" sibTransId="{27E1950F-FC1D-4DEA-AE68-E1B24F96B7AE}"/>
    <dgm:cxn modelId="{CEFEE735-1C8E-42F6-A266-E16F747FE4CC}" srcId="{C6336680-6881-43EA-B2F0-108CC4F85C4D}" destId="{A308FBBA-F2BE-4822-A9D5-121D8AC5819C}" srcOrd="0" destOrd="0" parTransId="{8B83EA26-0B03-471D-8097-B24A89F9AF12}" sibTransId="{0585A1A5-C8FD-4B9E-A933-EE478DEBB9DD}"/>
    <dgm:cxn modelId="{D6494C2F-83B8-433F-9392-F98AAC5BE466}" type="presOf" srcId="{7FAE5B22-6A5F-4FB6-9FBF-ADA1C77BA5B5}" destId="{C1320518-C35B-47C3-BA93-A764D8AECEDA}" srcOrd="0" destOrd="0" presId="urn:microsoft.com/office/officeart/2005/8/layout/vList5"/>
    <dgm:cxn modelId="{413BB0F7-2BB9-4F83-813A-59ECBEF59EEE}" srcId="{939CC342-6B08-44D9-BB6A-07FB4BE2F3A6}" destId="{E37B04DE-C358-45C0-8428-F80C6FAC5DD6}" srcOrd="0" destOrd="0" parTransId="{B3313E6E-FEAF-439B-8870-136B7C7CF5E9}" sibTransId="{62B94EC4-0ECC-49FF-B3C8-664EF329E77A}"/>
    <dgm:cxn modelId="{2DB4C985-F0EC-4D0A-AD30-0AE3EF2D0D38}" srcId="{41651B28-88C5-477A-90BF-C5A53A18912B}" destId="{59E94C0A-80C2-480C-8E2B-7C2B76B9525B}" srcOrd="0" destOrd="0" parTransId="{4CC8173D-E016-4965-B83A-FFD6B75DDA21}" sibTransId="{B3ED6D17-4B12-4350-9062-1A40C1B02D2D}"/>
    <dgm:cxn modelId="{879227ED-F41D-431D-8D9A-6B42162B94EC}" type="presOf" srcId="{F59F4B74-913A-4DC0-9900-DEA28DBA2F53}" destId="{D4D888D3-6949-4092-9008-8276314B3FE4}" srcOrd="0" destOrd="0" presId="urn:microsoft.com/office/officeart/2005/8/layout/vList5"/>
    <dgm:cxn modelId="{AD35C0E6-B29D-4F58-AD1B-3B6F88F25EB2}" type="presOf" srcId="{BED33770-EAEA-47FC-A1AE-0C4A84AE9657}" destId="{7CD08B17-382A-471D-8764-5C792C05E2B4}" srcOrd="0" destOrd="0" presId="urn:microsoft.com/office/officeart/2005/8/layout/vList5"/>
    <dgm:cxn modelId="{493669CB-BD8A-4BBA-BBDE-DA0FDB9034D9}" srcId="{41651B28-88C5-477A-90BF-C5A53A18912B}" destId="{17987BED-7C5A-4423-A1A1-C1E6F3B89C6B}" srcOrd="1" destOrd="0" parTransId="{26B01717-97EB-44ED-B794-FD2F136DC296}" sibTransId="{B194E55A-9016-4A7D-B816-69A051F8B709}"/>
    <dgm:cxn modelId="{8C37F64C-3E6C-4027-B19D-E3891DBB6AC0}" srcId="{C6336680-6881-43EA-B2F0-108CC4F85C4D}" destId="{9757FD6F-A38C-4817-9CE5-596A75E63821}" srcOrd="1" destOrd="0" parTransId="{AD3CC820-A566-4AED-8728-5339751144BE}" sibTransId="{804BDCE6-6B2F-4EA4-A1F7-AC2F6E2D9ED0}"/>
    <dgm:cxn modelId="{C1B9CF37-55CC-49F0-A5E4-87DE59D0B133}" type="presOf" srcId="{E37B04DE-C358-45C0-8428-F80C6FAC5DD6}" destId="{483F7318-6E32-4C69-B0D7-97CF5717196E}" srcOrd="0" destOrd="0" presId="urn:microsoft.com/office/officeart/2005/8/layout/vList5"/>
    <dgm:cxn modelId="{4B4E595A-CF24-45BE-9D06-A8B10F6454B2}" srcId="{52A1FDE7-A58B-4B3D-87E1-E5BC5AEA9EA5}" destId="{6820786D-9DA8-48F9-A443-49686F057D92}" srcOrd="2" destOrd="0" parTransId="{BB45E7E1-5615-4F7D-8414-1F243564A68B}" sibTransId="{99E21C9B-4063-48D7-8A08-AA8994F45A18}"/>
    <dgm:cxn modelId="{B8938EBF-6E50-43E1-9E5A-5C95A20DB960}" srcId="{E56935FC-490E-4183-B304-4AAE6876ED00}" destId="{A2D4074C-74D3-4710-9363-55706C677697}" srcOrd="1" destOrd="0" parTransId="{CD042BEC-7D0A-4619-AB2C-778728242B2E}" sibTransId="{E01EF901-E462-46A8-9102-A38A500B1945}"/>
    <dgm:cxn modelId="{F65B655E-EC60-41D0-8122-7D9C8D817164}" type="presOf" srcId="{1A9CA6AA-1137-46AC-BD88-ABC035D256D9}" destId="{CF4FC723-4227-422B-ACF5-4DC55CB284C8}" srcOrd="0" destOrd="1" presId="urn:microsoft.com/office/officeart/2005/8/layout/vList5"/>
    <dgm:cxn modelId="{38DC0F8C-5B53-41C3-83C2-4BFF00FDAE9B}" type="presOf" srcId="{A308FBBA-F2BE-4822-A9D5-121D8AC5819C}" destId="{9F88D924-58B7-4485-849B-652FFEB2B337}" srcOrd="0" destOrd="0" presId="urn:microsoft.com/office/officeart/2005/8/layout/vList5"/>
    <dgm:cxn modelId="{8E79A569-FD40-4565-A1BC-421B9B3C7C23}" type="presOf" srcId="{9CBDB0A3-67FE-4183-B2C4-ADE38E32D3BC}" destId="{CF4FC723-4227-422B-ACF5-4DC55CB284C8}" srcOrd="0" destOrd="0" presId="urn:microsoft.com/office/officeart/2005/8/layout/vList5"/>
    <dgm:cxn modelId="{E45F0DEC-A511-4E44-BA44-72680B1CD979}" type="presOf" srcId="{52A1FDE7-A58B-4B3D-87E1-E5BC5AEA9EA5}" destId="{709197B8-D236-4712-8963-AF630CBFACE2}" srcOrd="0" destOrd="0" presId="urn:microsoft.com/office/officeart/2005/8/layout/vList5"/>
    <dgm:cxn modelId="{02B2FB72-74D2-42E6-889E-F96A502488BA}" type="presOf" srcId="{C6336680-6881-43EA-B2F0-108CC4F85C4D}" destId="{880B4325-83EF-4446-A167-245EE72B9C07}" srcOrd="0" destOrd="0" presId="urn:microsoft.com/office/officeart/2005/8/layout/vList5"/>
    <dgm:cxn modelId="{3034EC4F-2131-422D-989B-8B5C45A62927}" type="presOf" srcId="{59E94C0A-80C2-480C-8E2B-7C2B76B9525B}" destId="{69383927-4B49-4E29-9D65-6558DE796516}" srcOrd="0" destOrd="0" presId="urn:microsoft.com/office/officeart/2005/8/layout/vList5"/>
    <dgm:cxn modelId="{E92EB9C6-D648-4DCC-9235-579B2D4D12B7}" srcId="{7FAE5B22-6A5F-4FB6-9FBF-ADA1C77BA5B5}" destId="{1A9CA6AA-1137-46AC-BD88-ABC035D256D9}" srcOrd="1" destOrd="0" parTransId="{73BCD143-13BC-49FC-B646-0315973D9C3F}" sibTransId="{6444375C-5B00-4DDE-97D2-1E7B6817A888}"/>
    <dgm:cxn modelId="{38382959-3731-4FFE-9CC5-FAEECFB209D4}" srcId="{52A1FDE7-A58B-4B3D-87E1-E5BC5AEA9EA5}" destId="{C6336680-6881-43EA-B2F0-108CC4F85C4D}" srcOrd="5" destOrd="0" parTransId="{9F88343B-83D6-478A-AEF8-86D83AEBADD8}" sibTransId="{DCC7A6E7-B728-449D-B126-F0088390A02C}"/>
    <dgm:cxn modelId="{19AF2D96-F840-4034-B2AA-E8493E82B632}" type="presOf" srcId="{1EAF6820-6691-49DD-895D-800503F766A6}" destId="{7CD08B17-382A-471D-8764-5C792C05E2B4}" srcOrd="0" destOrd="1" presId="urn:microsoft.com/office/officeart/2005/8/layout/vList5"/>
    <dgm:cxn modelId="{389F31C9-D3CD-4421-B059-A9A63856A2A1}" type="presOf" srcId="{939CC342-6B08-44D9-BB6A-07FB4BE2F3A6}" destId="{81ED8F37-6672-460C-9717-094D4FD0E966}" srcOrd="0" destOrd="0" presId="urn:microsoft.com/office/officeart/2005/8/layout/vList5"/>
    <dgm:cxn modelId="{0C1DDDCB-F927-47B2-99E7-46435C3DB382}" type="presParOf" srcId="{709197B8-D236-4712-8963-AF630CBFACE2}" destId="{370318D1-DD53-4DAD-86DF-451B65F705F4}" srcOrd="0" destOrd="0" presId="urn:microsoft.com/office/officeart/2005/8/layout/vList5"/>
    <dgm:cxn modelId="{06F01956-2CE0-4AF1-83CF-A79DFD5C62C3}" type="presParOf" srcId="{370318D1-DD53-4DAD-86DF-451B65F705F4}" destId="{41EC15F9-1E93-497F-82AA-A2DD6BC12CCA}" srcOrd="0" destOrd="0" presId="urn:microsoft.com/office/officeart/2005/8/layout/vList5"/>
    <dgm:cxn modelId="{9D3A7643-9D6B-4090-87DC-577A52C92609}" type="presParOf" srcId="{370318D1-DD53-4DAD-86DF-451B65F705F4}" destId="{D4D888D3-6949-4092-9008-8276314B3FE4}" srcOrd="1" destOrd="0" presId="urn:microsoft.com/office/officeart/2005/8/layout/vList5"/>
    <dgm:cxn modelId="{AA62D97D-F8FF-4070-9C42-B56EC3CFE941}" type="presParOf" srcId="{709197B8-D236-4712-8963-AF630CBFACE2}" destId="{308E613B-F790-4082-B737-AD7575285980}" srcOrd="1" destOrd="0" presId="urn:microsoft.com/office/officeart/2005/8/layout/vList5"/>
    <dgm:cxn modelId="{1EB31131-E929-4E62-90F6-3C03788096F7}" type="presParOf" srcId="{709197B8-D236-4712-8963-AF630CBFACE2}" destId="{B9349061-A5C7-451C-B4EE-6A8DC1348856}" srcOrd="2" destOrd="0" presId="urn:microsoft.com/office/officeart/2005/8/layout/vList5"/>
    <dgm:cxn modelId="{F6D089C8-B2B5-4AC5-B4A1-D802A6DCE565}" type="presParOf" srcId="{B9349061-A5C7-451C-B4EE-6A8DC1348856}" destId="{17DEC456-881D-46A9-AB5B-4A5CABAD3BF3}" srcOrd="0" destOrd="0" presId="urn:microsoft.com/office/officeart/2005/8/layout/vList5"/>
    <dgm:cxn modelId="{0B0135D6-4BEA-44AE-A2D1-96A58C605721}" type="presParOf" srcId="{B9349061-A5C7-451C-B4EE-6A8DC1348856}" destId="{7CD08B17-382A-471D-8764-5C792C05E2B4}" srcOrd="1" destOrd="0" presId="urn:microsoft.com/office/officeart/2005/8/layout/vList5"/>
    <dgm:cxn modelId="{4D08B8CC-1EE3-4F16-B80D-7FCEA8FD51E3}" type="presParOf" srcId="{709197B8-D236-4712-8963-AF630CBFACE2}" destId="{5D1B0EF8-59FC-49E2-BA51-4249589D2979}" srcOrd="3" destOrd="0" presId="urn:microsoft.com/office/officeart/2005/8/layout/vList5"/>
    <dgm:cxn modelId="{3AE7D67B-5088-455B-85DE-B58EF1EE64D3}" type="presParOf" srcId="{709197B8-D236-4712-8963-AF630CBFACE2}" destId="{DFC75FA3-9622-498D-AFC4-F5C95837F216}" srcOrd="4" destOrd="0" presId="urn:microsoft.com/office/officeart/2005/8/layout/vList5"/>
    <dgm:cxn modelId="{C754C1F5-8BBA-492C-8A4B-08FA7766B94F}" type="presParOf" srcId="{DFC75FA3-9622-498D-AFC4-F5C95837F216}" destId="{6568F222-C150-4375-9891-39C430B6742D}" srcOrd="0" destOrd="0" presId="urn:microsoft.com/office/officeart/2005/8/layout/vList5"/>
    <dgm:cxn modelId="{DA5B1500-7202-4C4B-AC06-7775BEA6CF8B}" type="presParOf" srcId="{709197B8-D236-4712-8963-AF630CBFACE2}" destId="{002B05A6-7E63-4533-95FE-B0D164DF66AC}" srcOrd="5" destOrd="0" presId="urn:microsoft.com/office/officeart/2005/8/layout/vList5"/>
    <dgm:cxn modelId="{B8A7F129-3A47-44AD-96BF-B585A52C7EC3}" type="presParOf" srcId="{709197B8-D236-4712-8963-AF630CBFACE2}" destId="{DFA67D0D-03EB-413C-A4F9-BBF3116F5172}" srcOrd="6" destOrd="0" presId="urn:microsoft.com/office/officeart/2005/8/layout/vList5"/>
    <dgm:cxn modelId="{4B9B0CCC-5330-4AC2-A337-1E5B4A2C55FF}" type="presParOf" srcId="{DFA67D0D-03EB-413C-A4F9-BBF3116F5172}" destId="{827E046B-D2D0-462B-816D-E673ACE95F7C}" srcOrd="0" destOrd="0" presId="urn:microsoft.com/office/officeart/2005/8/layout/vList5"/>
    <dgm:cxn modelId="{53C71E0A-4BFD-49BB-AEB9-85D2EEA8DD91}" type="presParOf" srcId="{DFA67D0D-03EB-413C-A4F9-BBF3116F5172}" destId="{69383927-4B49-4E29-9D65-6558DE796516}" srcOrd="1" destOrd="0" presId="urn:microsoft.com/office/officeart/2005/8/layout/vList5"/>
    <dgm:cxn modelId="{5F77AED7-A28D-40C3-921D-56EC8220F81B}" type="presParOf" srcId="{709197B8-D236-4712-8963-AF630CBFACE2}" destId="{8273B75F-D4D7-4A8E-8B9F-E12917B0A9EC}" srcOrd="7" destOrd="0" presId="urn:microsoft.com/office/officeart/2005/8/layout/vList5"/>
    <dgm:cxn modelId="{588FAAF4-6B66-4E16-837B-D2AB46F92B2A}" type="presParOf" srcId="{709197B8-D236-4712-8963-AF630CBFACE2}" destId="{C63DF378-399B-4FA3-B4E1-8B44CD8556D4}" srcOrd="8" destOrd="0" presId="urn:microsoft.com/office/officeart/2005/8/layout/vList5"/>
    <dgm:cxn modelId="{4668649D-0203-49C1-AD1A-C8A4B8EA6748}" type="presParOf" srcId="{C63DF378-399B-4FA3-B4E1-8B44CD8556D4}" destId="{C1320518-C35B-47C3-BA93-A764D8AECEDA}" srcOrd="0" destOrd="0" presId="urn:microsoft.com/office/officeart/2005/8/layout/vList5"/>
    <dgm:cxn modelId="{75695526-FBF8-4CED-AB9F-92A87A51F448}" type="presParOf" srcId="{C63DF378-399B-4FA3-B4E1-8B44CD8556D4}" destId="{CF4FC723-4227-422B-ACF5-4DC55CB284C8}" srcOrd="1" destOrd="0" presId="urn:microsoft.com/office/officeart/2005/8/layout/vList5"/>
    <dgm:cxn modelId="{DE84093F-486C-40B4-9922-B738F2060208}" type="presParOf" srcId="{709197B8-D236-4712-8963-AF630CBFACE2}" destId="{F822FC60-65C4-444A-969F-EFC354BB666C}" srcOrd="9" destOrd="0" presId="urn:microsoft.com/office/officeart/2005/8/layout/vList5"/>
    <dgm:cxn modelId="{811153AD-A6C8-4FAC-AF96-01B997CCBD09}" type="presParOf" srcId="{709197B8-D236-4712-8963-AF630CBFACE2}" destId="{57E2D371-18D4-4BD9-B2BF-4497F240F298}" srcOrd="10" destOrd="0" presId="urn:microsoft.com/office/officeart/2005/8/layout/vList5"/>
    <dgm:cxn modelId="{6EFCA431-1370-4902-9A1D-E46DAEE4705A}" type="presParOf" srcId="{57E2D371-18D4-4BD9-B2BF-4497F240F298}" destId="{880B4325-83EF-4446-A167-245EE72B9C07}" srcOrd="0" destOrd="0" presId="urn:microsoft.com/office/officeart/2005/8/layout/vList5"/>
    <dgm:cxn modelId="{05AD24DF-63CB-4FBE-B66F-98DEF4B31294}" type="presParOf" srcId="{57E2D371-18D4-4BD9-B2BF-4497F240F298}" destId="{9F88D924-58B7-4485-849B-652FFEB2B337}" srcOrd="1" destOrd="0" presId="urn:microsoft.com/office/officeart/2005/8/layout/vList5"/>
    <dgm:cxn modelId="{DAAFFF42-4928-49C7-86F5-859FA46E520A}" type="presParOf" srcId="{709197B8-D236-4712-8963-AF630CBFACE2}" destId="{1F14E24D-4CCC-4DBD-9DC7-A7346907D99E}" srcOrd="11" destOrd="0" presId="urn:microsoft.com/office/officeart/2005/8/layout/vList5"/>
    <dgm:cxn modelId="{32ABB944-0138-4F42-AB89-3E2421541D11}" type="presParOf" srcId="{709197B8-D236-4712-8963-AF630CBFACE2}" destId="{082D1FBC-10A7-41CF-8139-40C49052ED71}" srcOrd="12" destOrd="0" presId="urn:microsoft.com/office/officeart/2005/8/layout/vList5"/>
    <dgm:cxn modelId="{E169426F-48E1-416B-B9E6-0ED54F3F9A7F}" type="presParOf" srcId="{082D1FBC-10A7-41CF-8139-40C49052ED71}" destId="{81ED8F37-6672-460C-9717-094D4FD0E966}" srcOrd="0" destOrd="0" presId="urn:microsoft.com/office/officeart/2005/8/layout/vList5"/>
    <dgm:cxn modelId="{B51C0F6E-A1C8-4CD5-AB14-F38CFC352EE2}" type="presParOf" srcId="{082D1FBC-10A7-41CF-8139-40C49052ED71}" destId="{483F7318-6E32-4C69-B0D7-97CF5717196E}" srcOrd="1" destOrd="0" presId="urn:microsoft.com/office/officeart/2005/8/layout/vList5"/>
  </dgm:cxnLst>
  <dgm:bg>
    <a:effectLst/>
  </dgm:bg>
  <dgm:whole/>
</dgm:dataModel>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latinLnBrk="1" hangingPunct="1">
              <a:defRPr kumimoji="1" sz="1200" smtClean="0">
                <a:latin typeface="굴림" pitchFamily="50" charset="-127"/>
                <a:ea typeface="굴림" pitchFamily="50" charset="-127"/>
              </a:defRPr>
            </a:lvl1pPr>
          </a:lstStyle>
          <a:p>
            <a:pPr>
              <a:defRPr/>
            </a:pPr>
            <a:endParaRPr lang="en-US" altLang="ko-KR"/>
          </a:p>
        </p:txBody>
      </p:sp>
      <p:sp>
        <p:nvSpPr>
          <p:cNvPr id="1638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latinLnBrk="1" hangingPunct="1">
              <a:defRPr kumimoji="1" sz="1200" smtClean="0">
                <a:latin typeface="굴림" pitchFamily="50" charset="-127"/>
                <a:ea typeface="굴림" pitchFamily="50" charset="-127"/>
              </a:defRPr>
            </a:lvl1pPr>
          </a:lstStyle>
          <a:p>
            <a:pPr>
              <a:defRPr/>
            </a:pPr>
            <a:endParaRPr lang="en-US" altLang="ko-KR"/>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638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ko-KR" altLang="en-US" noProof="0" smtClean="0"/>
              <a:t>마스터 텍스트 스타일을 편집합니다</a:t>
            </a:r>
          </a:p>
          <a:p>
            <a:pPr lvl="1"/>
            <a:r>
              <a:rPr lang="ko-KR" altLang="en-US" noProof="0" smtClean="0"/>
              <a:t>둘째 수준</a:t>
            </a:r>
          </a:p>
          <a:p>
            <a:pPr lvl="2"/>
            <a:r>
              <a:rPr lang="ko-KR" altLang="en-US" noProof="0" smtClean="0"/>
              <a:t>셋째 수준</a:t>
            </a:r>
          </a:p>
          <a:p>
            <a:pPr lvl="3"/>
            <a:r>
              <a:rPr lang="ko-KR" altLang="en-US" noProof="0" smtClean="0"/>
              <a:t>넷째 수준</a:t>
            </a:r>
          </a:p>
          <a:p>
            <a:pPr lvl="4"/>
            <a:r>
              <a:rPr lang="ko-KR" altLang="en-US" noProof="0" smtClean="0"/>
              <a:t>다섯째 수준</a:t>
            </a:r>
          </a:p>
        </p:txBody>
      </p:sp>
      <p:sp>
        <p:nvSpPr>
          <p:cNvPr id="1638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latinLnBrk="1" hangingPunct="1">
              <a:defRPr kumimoji="1" sz="1200" smtClean="0">
                <a:latin typeface="굴림" pitchFamily="50" charset="-127"/>
                <a:ea typeface="굴림" pitchFamily="50" charset="-127"/>
              </a:defRPr>
            </a:lvl1pPr>
          </a:lstStyle>
          <a:p>
            <a:pPr>
              <a:defRPr/>
            </a:pPr>
            <a:endParaRPr lang="en-US" altLang="ko-KR"/>
          </a:p>
        </p:txBody>
      </p:sp>
      <p:sp>
        <p:nvSpPr>
          <p:cNvPr id="1638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latinLnBrk="1" hangingPunct="1">
              <a:defRPr kumimoji="1" sz="1200" smtClean="0">
                <a:latin typeface="굴림" pitchFamily="50" charset="-127"/>
                <a:ea typeface="굴림" pitchFamily="50" charset="-127"/>
              </a:defRPr>
            </a:lvl1pPr>
          </a:lstStyle>
          <a:p>
            <a:pPr>
              <a:defRPr/>
            </a:pPr>
            <a:fld id="{8F3D1AAE-17D6-4033-ADAE-821A77886CB8}" type="slidenum">
              <a:rPr lang="en-US" altLang="ko-KR"/>
              <a:pPr>
                <a:defRPr/>
              </a:pPr>
              <a:t>‹#›</a:t>
            </a:fld>
            <a:endParaRPr lang="en-US" altLang="ko-KR"/>
          </a:p>
        </p:txBody>
      </p:sp>
    </p:spTree>
  </p:cSld>
  <p:clrMap bg1="lt1" tx1="dk1" bg2="lt2" tx2="dk2" accent1="accent1" accent2="accent2" accent3="accent3" accent4="accent4" accent5="accent5" accent6="accent6" hlink="hlink" folHlink="folHlink"/>
  <p:notesStyle>
    <a:lvl1pPr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1pPr>
    <a:lvl2pPr marL="457113"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2pPr>
    <a:lvl3pPr marL="914226"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3pPr>
    <a:lvl4pPr marL="1371341"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4pPr>
    <a:lvl5pPr marL="1828453" algn="l" rtl="0" eaLnBrk="0" fontAlgn="base" latinLnBrk="1" hangingPunct="0">
      <a:spcBef>
        <a:spcPct val="30000"/>
      </a:spcBef>
      <a:spcAft>
        <a:spcPct val="0"/>
      </a:spcAft>
      <a:defRPr kumimoji="1" sz="1200" kern="1200">
        <a:solidFill>
          <a:schemeClr val="tx1"/>
        </a:solidFill>
        <a:latin typeface="굴림" pitchFamily="50" charset="-127"/>
        <a:ea typeface="굴림" pitchFamily="50" charset="-127"/>
        <a:cs typeface="+mn-cs"/>
      </a:defRPr>
    </a:lvl5pPr>
    <a:lvl6pPr marL="2285566" algn="l" defTabSz="914226" rtl="0" eaLnBrk="1" latinLnBrk="1" hangingPunct="1">
      <a:defRPr sz="1200" kern="1200">
        <a:solidFill>
          <a:schemeClr val="tx1"/>
        </a:solidFill>
        <a:latin typeface="+mn-lt"/>
        <a:ea typeface="+mn-ea"/>
        <a:cs typeface="+mn-cs"/>
      </a:defRPr>
    </a:lvl6pPr>
    <a:lvl7pPr marL="2742679" algn="l" defTabSz="914226" rtl="0" eaLnBrk="1" latinLnBrk="1" hangingPunct="1">
      <a:defRPr sz="1200" kern="1200">
        <a:solidFill>
          <a:schemeClr val="tx1"/>
        </a:solidFill>
        <a:latin typeface="+mn-lt"/>
        <a:ea typeface="+mn-ea"/>
        <a:cs typeface="+mn-cs"/>
      </a:defRPr>
    </a:lvl7pPr>
    <a:lvl8pPr marL="3199794" algn="l" defTabSz="914226" rtl="0" eaLnBrk="1" latinLnBrk="1" hangingPunct="1">
      <a:defRPr sz="1200" kern="1200">
        <a:solidFill>
          <a:schemeClr val="tx1"/>
        </a:solidFill>
        <a:latin typeface="+mn-lt"/>
        <a:ea typeface="+mn-ea"/>
        <a:cs typeface="+mn-cs"/>
      </a:defRPr>
    </a:lvl8pPr>
    <a:lvl9pPr marL="3656907" algn="l" defTabSz="914226"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Transport_and_General_Workers_Union"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en.wikipedia.org/wiki/Anti-Semitic" TargetMode="External"/><Relationship Id="rId5" Type="http://schemas.openxmlformats.org/officeDocument/2006/relationships/hyperlink" Target="http://en.wikipedia.org/wiki/Communism" TargetMode="External"/><Relationship Id="rId4" Type="http://schemas.openxmlformats.org/officeDocument/2006/relationships/hyperlink" Target="http://en.wikipedia.org/wiki/Trade_union"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en.wikipedia.org/wiki/Conscription"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en.wikipedia.org/wiki/UK_Government"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en.wikipedia.org/wiki/World_War_II"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영국 보건의료 제도의 전환기는 무엇보다 </a:t>
            </a:r>
            <a:r>
              <a:rPr lang="en-US" altLang="ko-KR" dirty="0" smtClean="0"/>
              <a:t>2</a:t>
            </a:r>
            <a:r>
              <a:rPr lang="ko-KR" altLang="en-US" dirty="0" smtClean="0"/>
              <a:t>차 세계대전이 가장 큰 역할을 했다고 볼 수 있다</a:t>
            </a:r>
            <a:r>
              <a:rPr lang="en-US" altLang="ko-KR" dirty="0" smtClean="0"/>
              <a:t>. </a:t>
            </a:r>
          </a:p>
          <a:p>
            <a:r>
              <a:rPr lang="ko-KR" altLang="en-US" dirty="0" smtClean="0"/>
              <a:t>전환기를 넓게 파악하려면 대공황의 영향을 계속 받은 </a:t>
            </a:r>
            <a:r>
              <a:rPr lang="en-US" altLang="ko-KR" dirty="0" smtClean="0"/>
              <a:t>30</a:t>
            </a:r>
            <a:r>
              <a:rPr lang="ko-KR" altLang="en-US" dirty="0" smtClean="0"/>
              <a:t>년대부터 시작해 </a:t>
            </a:r>
            <a:r>
              <a:rPr lang="en-US" altLang="ko-KR" dirty="0" smtClean="0"/>
              <a:t>2</a:t>
            </a:r>
            <a:r>
              <a:rPr lang="ko-KR" altLang="en-US" dirty="0" smtClean="0"/>
              <a:t>차 세계 대전의 혼동과</a:t>
            </a:r>
            <a:r>
              <a:rPr lang="en-US" altLang="ko-KR" dirty="0" smtClean="0"/>
              <a:t>, </a:t>
            </a:r>
          </a:p>
          <a:p>
            <a:r>
              <a:rPr lang="ko-KR" altLang="en-US" dirty="0" smtClean="0"/>
              <a:t>위기의 </a:t>
            </a:r>
            <a:r>
              <a:rPr lang="en-US" altLang="ko-KR" dirty="0" smtClean="0"/>
              <a:t>40</a:t>
            </a:r>
            <a:r>
              <a:rPr lang="ko-KR" altLang="en-US" dirty="0" smtClean="0"/>
              <a:t>년대를 포괄하는 대략 </a:t>
            </a:r>
            <a:r>
              <a:rPr lang="en-US" altLang="ko-KR" dirty="0" smtClean="0"/>
              <a:t>20</a:t>
            </a:r>
            <a:r>
              <a:rPr lang="ko-KR" altLang="en-US" dirty="0" smtClean="0"/>
              <a:t>년 기간의 긴 흐름을 살펴야 한다</a:t>
            </a:r>
            <a:endParaRPr lang="en-US" altLang="ko-KR" dirty="0" smtClean="0"/>
          </a:p>
          <a:p>
            <a:r>
              <a:rPr lang="ko-KR" altLang="en-US" dirty="0" smtClean="0"/>
              <a:t>노동당 집권 시작 시기인 </a:t>
            </a:r>
            <a:r>
              <a:rPr lang="en-US" altLang="ko-KR" dirty="0" smtClean="0"/>
              <a:t>1945</a:t>
            </a:r>
            <a:r>
              <a:rPr lang="ko-KR" altLang="en-US" dirty="0" smtClean="0"/>
              <a:t>년과 </a:t>
            </a:r>
            <a:r>
              <a:rPr lang="en-US" altLang="ko-KR" dirty="0" smtClean="0"/>
              <a:t>2</a:t>
            </a:r>
            <a:r>
              <a:rPr lang="ko-KR" altLang="en-US" dirty="0" smtClean="0"/>
              <a:t>차 대전 전후 수년으로 초점을 좁혀서 살펴보도록 </a:t>
            </a:r>
            <a:r>
              <a:rPr lang="en-US" altLang="ko-KR" dirty="0" smtClean="0"/>
              <a:t>1939</a:t>
            </a:r>
            <a:r>
              <a:rPr lang="ko-KR" altLang="en-US" dirty="0" smtClean="0"/>
              <a:t>년부터 </a:t>
            </a:r>
            <a:r>
              <a:rPr lang="en-US" altLang="ko-KR" dirty="0" smtClean="0"/>
              <a:t>1951</a:t>
            </a:r>
            <a:r>
              <a:rPr lang="ko-KR" altLang="en-US" dirty="0" smtClean="0"/>
              <a:t>년까지의 </a:t>
            </a:r>
            <a:r>
              <a:rPr lang="en-US" altLang="ko-KR" dirty="0" smtClean="0"/>
              <a:t>12</a:t>
            </a:r>
            <a:r>
              <a:rPr lang="ko-KR" altLang="en-US" dirty="0" smtClean="0"/>
              <a:t>년 간 변천 과정</a:t>
            </a:r>
            <a:endParaRPr lang="en-US" altLang="ko-KR" dirty="0" smtClean="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a:t>
            </a:fld>
            <a:endParaRPr lang="en-US" altLang="ko-K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연합정권에서 정국운영의 상당 지분을 받게 된 노동당은 전후 경제자원에 대한 국가 통제에 비상한 관심</a:t>
            </a:r>
          </a:p>
          <a:p>
            <a:r>
              <a:rPr lang="ko-KR" altLang="en-US" dirty="0" smtClean="0"/>
              <a:t>보수당이 전쟁과 외교에 몰두하는 동안 노동당은 국내 사회 재건의 기반</a:t>
            </a:r>
          </a:p>
          <a:p>
            <a:r>
              <a:rPr lang="ko-KR" altLang="en-US" dirty="0" smtClean="0"/>
              <a:t> 노동자들 문제 해결에 유일한 대안이 노동당이라고 생각했던 기층 노동계급의 전폭적인 지지</a:t>
            </a:r>
          </a:p>
          <a:p>
            <a:r>
              <a:rPr lang="ko-KR" altLang="en-US" dirty="0" smtClean="0"/>
              <a:t>하지만 집권을 한 이후 노동당은 노조 지도부와 돈독한 관계를 맺으며 동시에 그 당시 성행했던 노동자 파업에 군대를 투입하는 등의 탄압</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a:t>
            </a:fld>
            <a:endParaRPr lang="en-US" altLang="ko-K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연합정권의 수상이자 보수당의 완강한 주전주의자 처칠 치하 거국 내각의 한 당으로서 노동당의 참여는 결국 전략적 수완의 하나였다는 것이다</a:t>
            </a:r>
            <a:r>
              <a:rPr lang="en-US" altLang="ko-KR" dirty="0" smtClean="0"/>
              <a:t>. </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7</a:t>
            </a:fld>
            <a:endParaRPr lang="en-US" altLang="ko-K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이러한 평판에도 노동운동을 전쟁노력에 적극 동원하기 위해서 </a:t>
            </a:r>
            <a:r>
              <a:rPr lang="ko-KR" altLang="en-US" dirty="0" err="1" smtClean="0"/>
              <a:t>처칠은</a:t>
            </a:r>
            <a:r>
              <a:rPr lang="ko-KR" altLang="en-US" dirty="0" smtClean="0"/>
              <a:t> 노동조합 및 노동 계급과 연대를 해야만 했고</a:t>
            </a:r>
            <a:r>
              <a:rPr lang="en-US" altLang="ko-KR" dirty="0" smtClean="0"/>
              <a:t>, </a:t>
            </a:r>
            <a:r>
              <a:rPr lang="ko-KR" altLang="en-US" dirty="0" smtClean="0"/>
              <a:t>또 정국운영의 상당 지분을 노동당에 떠맡겼던 것</a:t>
            </a:r>
          </a:p>
          <a:p>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8</a:t>
            </a:fld>
            <a:endParaRPr lang="en-US" altLang="ko-K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자유당의 케인즈</a:t>
            </a:r>
            <a:r>
              <a:rPr lang="en-US" altLang="ko-KR" dirty="0" smtClean="0"/>
              <a:t>: </a:t>
            </a:r>
            <a:r>
              <a:rPr lang="ko-KR" altLang="en-US" dirty="0" smtClean="0"/>
              <a:t>는 공공 부문과 민간 부문이 함께 중요한 역할을 하는 혼합경제를 장려하며 국가 주도적 정책을 제시</a:t>
            </a:r>
          </a:p>
          <a:p>
            <a:r>
              <a:rPr lang="ko-KR" altLang="en-US" dirty="0" smtClean="0"/>
              <a:t>노동당이 연립정부에 동등한 자격으로 참여한 것은 정치적 위상의 상승</a:t>
            </a:r>
          </a:p>
          <a:p>
            <a:r>
              <a:rPr lang="ko-KR" altLang="en-US" dirty="0" smtClean="0"/>
              <a:t>부총리이면서 동시에 식량정책위원회와 국내정책소위원회의 위원장을 역임한 </a:t>
            </a:r>
            <a:r>
              <a:rPr lang="ko-KR" altLang="en-US" dirty="0" err="1" smtClean="0"/>
              <a:t>애틀리와</a:t>
            </a:r>
            <a:r>
              <a:rPr lang="ko-KR" altLang="en-US" dirty="0" smtClean="0"/>
              <a:t> 경제정책소위원회</a:t>
            </a:r>
            <a:r>
              <a:rPr lang="en-US" altLang="ko-KR" dirty="0" smtClean="0"/>
              <a:t>, </a:t>
            </a:r>
            <a:r>
              <a:rPr lang="ko-KR" altLang="en-US" dirty="0" smtClean="0"/>
              <a:t>생산위원회의 </a:t>
            </a:r>
            <a:r>
              <a:rPr lang="ko-KR" altLang="en-US" dirty="0" err="1" smtClean="0"/>
              <a:t>위원장직을</a:t>
            </a:r>
            <a:r>
              <a:rPr lang="ko-KR" altLang="en-US" dirty="0" smtClean="0"/>
              <a:t> 겸임한 그린우드에 의해 </a:t>
            </a:r>
            <a:r>
              <a:rPr lang="en-US" altLang="ko-KR" dirty="0" smtClean="0"/>
              <a:t>1943</a:t>
            </a:r>
            <a:r>
              <a:rPr lang="ko-KR" altLang="en-US" dirty="0" smtClean="0"/>
              <a:t>년 봄까지 다양한 사회 보장</a:t>
            </a:r>
            <a:r>
              <a:rPr lang="en-US" altLang="ko-KR" dirty="0" smtClean="0"/>
              <a:t>, </a:t>
            </a:r>
            <a:r>
              <a:rPr lang="ko-KR" altLang="en-US" dirty="0" smtClean="0"/>
              <a:t>가족수당</a:t>
            </a:r>
            <a:r>
              <a:rPr lang="en-US" altLang="ko-KR" dirty="0" smtClean="0"/>
              <a:t>, </a:t>
            </a:r>
            <a:r>
              <a:rPr lang="ko-KR" altLang="en-US" dirty="0" smtClean="0"/>
              <a:t>교육</a:t>
            </a:r>
            <a:r>
              <a:rPr lang="en-US" altLang="ko-KR" dirty="0" smtClean="0"/>
              <a:t>, </a:t>
            </a:r>
            <a:r>
              <a:rPr lang="ko-KR" altLang="en-US" dirty="0" smtClean="0"/>
              <a:t>의료</a:t>
            </a:r>
            <a:r>
              <a:rPr lang="en-US" altLang="ko-KR" dirty="0" smtClean="0"/>
              <a:t>, </a:t>
            </a:r>
            <a:r>
              <a:rPr lang="ko-KR" altLang="en-US" dirty="0" smtClean="0"/>
              <a:t>실업</a:t>
            </a:r>
            <a:r>
              <a:rPr lang="en-US" altLang="ko-KR" dirty="0" smtClean="0"/>
              <a:t>, </a:t>
            </a:r>
            <a:r>
              <a:rPr lang="ko-KR" altLang="en-US" dirty="0" smtClean="0"/>
              <a:t>국가계획 등 계획을 일단락</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10</a:t>
            </a:fld>
            <a:endParaRPr lang="en-US" altLang="ko-K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영국 정치사상 최초로 절대과반의 </a:t>
            </a:r>
            <a:r>
              <a:rPr lang="ko-KR" altLang="en-US" dirty="0" err="1" smtClean="0"/>
              <a:t>의석수를</a:t>
            </a:r>
            <a:r>
              <a:rPr lang="ko-KR" altLang="en-US" dirty="0" smtClean="0"/>
              <a:t> 가진 독자적 노동당정부가 탄생했다</a:t>
            </a:r>
            <a:r>
              <a:rPr lang="en-US" altLang="ko-KR" dirty="0" smtClean="0"/>
              <a:t>. </a:t>
            </a:r>
          </a:p>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노조진영의 정부참여 또한 두드러졌던 바</a:t>
            </a:r>
            <a:r>
              <a:rPr lang="en-US" altLang="ko-KR" dirty="0" smtClean="0"/>
              <a:t>, 20</a:t>
            </a:r>
            <a:r>
              <a:rPr lang="ko-KR" altLang="en-US" dirty="0" smtClean="0"/>
              <a:t>명의 각료 가운데 외무장관 </a:t>
            </a:r>
            <a:r>
              <a:rPr lang="ko-KR" altLang="en-US" dirty="0" err="1" smtClean="0"/>
              <a:t>베빈과</a:t>
            </a:r>
            <a:r>
              <a:rPr lang="ko-KR" altLang="en-US" dirty="0" smtClean="0"/>
              <a:t> 보건부장관 </a:t>
            </a:r>
            <a:r>
              <a:rPr lang="ko-KR" altLang="en-US" dirty="0" err="1" smtClean="0"/>
              <a:t>베반을</a:t>
            </a:r>
            <a:r>
              <a:rPr lang="ko-KR" altLang="en-US" dirty="0" smtClean="0"/>
              <a:t> 포함하여</a:t>
            </a: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무려 </a:t>
            </a:r>
            <a:r>
              <a:rPr lang="en-US" altLang="ko-KR" dirty="0" smtClean="0"/>
              <a:t>9</a:t>
            </a:r>
            <a:r>
              <a:rPr lang="ko-KR" altLang="en-US" dirty="0" smtClean="0"/>
              <a:t>명이 노조지도부로부터 충원</a:t>
            </a: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err="1" smtClean="0"/>
              <a:t>베빈</a:t>
            </a:r>
            <a:r>
              <a:rPr lang="en-US" altLang="ko-KR" dirty="0" smtClean="0"/>
              <a:t>: </a:t>
            </a:r>
            <a:r>
              <a:rPr lang="en-US" dirty="0" smtClean="0"/>
              <a:t>leaders of the </a:t>
            </a:r>
            <a:r>
              <a:rPr lang="en-US" dirty="0" smtClean="0">
                <a:hlinkClick r:id="rId3" action="ppaction://hlinkfile" tooltip="Transport and General Workers Union"/>
              </a:rPr>
              <a:t>Transport and General Workers Union</a:t>
            </a:r>
            <a:r>
              <a:rPr lang="en-US" dirty="0" smtClean="0"/>
              <a:t> (TGWU), which soon became Britain's largest </a:t>
            </a:r>
            <a:r>
              <a:rPr lang="en-US" dirty="0" smtClean="0">
                <a:hlinkClick r:id="rId4" action="ppaction://hlinkfile" tooltip="Trade union"/>
              </a:rPr>
              <a:t>trade union</a:t>
            </a:r>
            <a:r>
              <a:rPr lang="en-US" dirty="0" smtClean="0"/>
              <a:t>. right-wing of the </a:t>
            </a:r>
            <a:r>
              <a:rPr lang="en-US" dirty="0" err="1" smtClean="0"/>
              <a:t>Labour</a:t>
            </a:r>
            <a:r>
              <a:rPr lang="en-US" dirty="0" smtClean="0"/>
              <a:t> Party, strongly opposed to </a:t>
            </a:r>
            <a:r>
              <a:rPr lang="en-US" dirty="0" smtClean="0">
                <a:hlinkClick r:id="rId5" action="ppaction://hlinkfile" tooltip="Communism"/>
              </a:rPr>
              <a:t>communism</a:t>
            </a:r>
            <a:r>
              <a:rPr lang="en-US" dirty="0" smtClean="0"/>
              <a:t> and direct action - allegedly due to </a:t>
            </a:r>
            <a:r>
              <a:rPr lang="en-US" dirty="0" smtClean="0">
                <a:hlinkClick r:id="rId6" action="ppaction://hlinkfile" tooltip="Anti-Semitic"/>
              </a:rPr>
              <a:t>anti-Semitic</a:t>
            </a:r>
            <a:r>
              <a:rPr lang="en-US" dirty="0" smtClean="0"/>
              <a:t> paranoia</a:t>
            </a:r>
          </a:p>
          <a:p>
            <a:pPr marL="0" marR="0" indent="0" algn="l" defTabSz="914400" rtl="0" eaLnBrk="0" fontAlgn="base" latinLnBrk="1" hangingPunct="0">
              <a:lnSpc>
                <a:spcPct val="100000"/>
              </a:lnSpc>
              <a:spcBef>
                <a:spcPct val="30000"/>
              </a:spcBef>
              <a:spcAft>
                <a:spcPct val="0"/>
              </a:spcAft>
              <a:buClrTx/>
              <a:buSzTx/>
              <a:buFontTx/>
              <a:buNone/>
              <a:tabLst/>
              <a:defRPr/>
            </a:pP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err="1" smtClean="0"/>
              <a:t>베반</a:t>
            </a:r>
            <a:r>
              <a:rPr lang="en-US" altLang="ko-KR" dirty="0" smtClean="0"/>
              <a:t>: </a:t>
            </a:r>
            <a:r>
              <a:rPr lang="ko-KR" altLang="en-US" dirty="0" err="1" smtClean="0"/>
              <a:t>웨일즈</a:t>
            </a:r>
            <a:r>
              <a:rPr lang="ko-KR" altLang="en-US" dirty="0" smtClean="0"/>
              <a:t> 출신</a:t>
            </a:r>
            <a:r>
              <a:rPr lang="en-US" altLang="ko-KR" dirty="0" smtClean="0"/>
              <a:t>, </a:t>
            </a:r>
            <a:r>
              <a:rPr lang="ko-KR" altLang="en-US" dirty="0" smtClean="0"/>
              <a:t>광부의 아들</a:t>
            </a:r>
            <a:r>
              <a:rPr lang="en-US" altLang="ko-KR" dirty="0" smtClean="0"/>
              <a:t>. </a:t>
            </a:r>
          </a:p>
          <a:p>
            <a:pPr marL="0" marR="0" indent="0" algn="l" defTabSz="914400" rtl="0" eaLnBrk="0" fontAlgn="base" latinLnBrk="1" hangingPunct="0">
              <a:lnSpc>
                <a:spcPct val="100000"/>
              </a:lnSpc>
              <a:spcBef>
                <a:spcPct val="30000"/>
              </a:spcBef>
              <a:spcAft>
                <a:spcPct val="0"/>
              </a:spcAft>
              <a:buClrTx/>
              <a:buSzTx/>
              <a:buFontTx/>
              <a:buNone/>
              <a:tabLst/>
              <a:defRPr/>
            </a:pP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11</a:t>
            </a:fld>
            <a:endParaRPr lang="en-US" altLang="ko-K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민생을 평등하게 경험</a:t>
            </a:r>
            <a:r>
              <a:rPr lang="en-US" altLang="ko-KR" dirty="0" smtClean="0">
                <a:sym typeface="Wingdings" pitchFamily="2" charset="2"/>
              </a:rPr>
              <a:t></a:t>
            </a:r>
            <a:r>
              <a:rPr lang="ko-KR" altLang="en-US" dirty="0" smtClean="0"/>
              <a:t> 전쟁 기간 중 영국민의 평균적 생활수준과 의식의 평준화</a:t>
            </a:r>
          </a:p>
          <a:p>
            <a:r>
              <a:rPr lang="ko-KR" altLang="en-US" dirty="0" smtClean="0"/>
              <a:t>계급간의 경제력 편차 감소</a:t>
            </a:r>
            <a:r>
              <a:rPr lang="en-US" altLang="ko-KR" dirty="0" smtClean="0"/>
              <a:t>: </a:t>
            </a:r>
          </a:p>
          <a:p>
            <a:pPr>
              <a:buNone/>
            </a:pPr>
            <a:r>
              <a:rPr lang="en-US" altLang="ko-KR" dirty="0" smtClean="0">
                <a:sym typeface="Wingdings" pitchFamily="2" charset="2"/>
              </a:rPr>
              <a:t>  </a:t>
            </a:r>
            <a:r>
              <a:rPr lang="en-US" altLang="ko-KR" dirty="0" smtClean="0"/>
              <a:t>1938</a:t>
            </a:r>
            <a:r>
              <a:rPr lang="ko-KR" altLang="en-US" dirty="0" smtClean="0"/>
              <a:t>년에서 </a:t>
            </a:r>
            <a:r>
              <a:rPr lang="en-US" altLang="ko-KR" dirty="0" smtClean="0"/>
              <a:t>1947</a:t>
            </a:r>
            <a:r>
              <a:rPr lang="ko-KR" altLang="en-US" dirty="0" smtClean="0"/>
              <a:t>년까지 육체노동자의 평균임금은 </a:t>
            </a:r>
            <a:r>
              <a:rPr lang="en-US" altLang="ko-KR" dirty="0" smtClean="0"/>
              <a:t>18% </a:t>
            </a:r>
            <a:r>
              <a:rPr lang="ko-KR" altLang="en-US" dirty="0" smtClean="0"/>
              <a:t>증가</a:t>
            </a:r>
            <a:r>
              <a:rPr lang="en-US" altLang="ko-KR" dirty="0" smtClean="0"/>
              <a:t>/</a:t>
            </a:r>
            <a:r>
              <a:rPr lang="ko-KR" altLang="en-US" dirty="0" smtClean="0"/>
              <a:t>화이트칼라 봉급</a:t>
            </a:r>
            <a:r>
              <a:rPr lang="en-US" altLang="ko-KR" dirty="0" smtClean="0"/>
              <a:t>:21%</a:t>
            </a:r>
            <a:r>
              <a:rPr lang="ko-KR" altLang="en-US" dirty="0" smtClean="0"/>
              <a:t>감소</a:t>
            </a:r>
            <a:r>
              <a:rPr lang="en-US" altLang="ko-KR" dirty="0" smtClean="0"/>
              <a:t/>
            </a:r>
            <a:br>
              <a:rPr lang="en-US" altLang="ko-KR" dirty="0" smtClean="0"/>
            </a:br>
            <a:endParaRPr lang="en-US" altLang="ko-KR" dirty="0" smtClean="0"/>
          </a:p>
          <a:p>
            <a:r>
              <a:rPr lang="ko-KR" altLang="en-US" dirty="0" smtClean="0"/>
              <a:t>사회 재건의 과업 앞에서 대규모의 근본적 변화에 대한 국민들의 열망</a:t>
            </a:r>
          </a:p>
          <a:p>
            <a:r>
              <a:rPr lang="en-US" altLang="ko-KR" dirty="0" smtClean="0"/>
              <a:t>1942</a:t>
            </a:r>
            <a:r>
              <a:rPr lang="ko-KR" altLang="en-US" dirty="0" smtClean="0"/>
              <a:t>년 말에 벌써 영국 성인의 </a:t>
            </a:r>
            <a:r>
              <a:rPr lang="en-US" altLang="ko-KR" dirty="0" smtClean="0"/>
              <a:t>40%</a:t>
            </a:r>
            <a:r>
              <a:rPr lang="ko-KR" altLang="en-US" dirty="0" smtClean="0"/>
              <a:t>가 전쟁시작 이후 사회주의에 대해서 자신들의 정치적 견해를 긍정적인 방향으로 전환</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14</a:t>
            </a:fld>
            <a:endParaRPr lang="en-US" altLang="ko-K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solidFill>
                  <a:schemeClr val="tx2">
                    <a:lumMod val="50000"/>
                  </a:schemeClr>
                </a:solidFill>
                <a:effectLst/>
              </a:rPr>
              <a:t>1944</a:t>
            </a:r>
            <a:r>
              <a:rPr lang="ko-KR" altLang="en-US" dirty="0" smtClean="0">
                <a:solidFill>
                  <a:schemeClr val="tx2">
                    <a:lumMod val="50000"/>
                  </a:schemeClr>
                </a:solidFill>
                <a:effectLst/>
              </a:rPr>
              <a:t>년 파업의 해</a:t>
            </a:r>
            <a:r>
              <a:rPr lang="en-US" altLang="ko-KR" dirty="0" smtClean="0">
                <a:solidFill>
                  <a:schemeClr val="tx2">
                    <a:lumMod val="50000"/>
                  </a:schemeClr>
                </a:solidFill>
                <a:effectLst/>
              </a:rPr>
              <a:t>: </a:t>
            </a:r>
            <a:r>
              <a:rPr lang="ko-KR" altLang="en-US" dirty="0" smtClean="0">
                <a:solidFill>
                  <a:schemeClr val="tx2">
                    <a:lumMod val="50000"/>
                  </a:schemeClr>
                </a:solidFill>
                <a:effectLst/>
              </a:rPr>
              <a:t>노동자 </a:t>
            </a:r>
            <a:r>
              <a:rPr lang="ko-KR" altLang="en-US" dirty="0" err="1" smtClean="0">
                <a:solidFill>
                  <a:schemeClr val="tx2">
                    <a:lumMod val="50000"/>
                  </a:schemeClr>
                </a:solidFill>
                <a:effectLst/>
              </a:rPr>
              <a:t>착취율을</a:t>
            </a:r>
            <a:r>
              <a:rPr lang="ko-KR" altLang="en-US" dirty="0" smtClean="0">
                <a:solidFill>
                  <a:schemeClr val="tx2">
                    <a:lumMod val="50000"/>
                  </a:schemeClr>
                </a:solidFill>
                <a:effectLst/>
              </a:rPr>
              <a:t> 증가시키는 정책들</a:t>
            </a:r>
            <a:r>
              <a:rPr lang="en-US" altLang="ko-KR" dirty="0" smtClean="0">
                <a:solidFill>
                  <a:schemeClr val="tx2">
                    <a:lumMod val="50000"/>
                  </a:schemeClr>
                </a:solidFill>
                <a:effectLst/>
                <a:sym typeface="Wingdings" pitchFamily="2" charset="2"/>
              </a:rPr>
              <a:t> </a:t>
            </a:r>
            <a:r>
              <a:rPr lang="ko-KR" altLang="en-US" dirty="0" smtClean="0">
                <a:solidFill>
                  <a:schemeClr val="tx2">
                    <a:lumMod val="50000"/>
                  </a:schemeClr>
                </a:solidFill>
                <a:effectLst/>
              </a:rPr>
              <a:t>한 해 동안의 파업일수는 </a:t>
            </a:r>
            <a:r>
              <a:rPr lang="en-US" altLang="ko-KR" dirty="0" smtClean="0">
                <a:solidFill>
                  <a:schemeClr val="tx2">
                    <a:lumMod val="50000"/>
                  </a:schemeClr>
                </a:solidFill>
                <a:effectLst/>
              </a:rPr>
              <a:t>371</a:t>
            </a:r>
            <a:r>
              <a:rPr lang="ko-KR" altLang="en-US" dirty="0" smtClean="0">
                <a:solidFill>
                  <a:schemeClr val="tx2">
                    <a:lumMod val="50000"/>
                  </a:schemeClr>
                </a:solidFill>
                <a:effectLst/>
              </a:rPr>
              <a:t>만 </a:t>
            </a:r>
            <a:r>
              <a:rPr lang="en-US" altLang="ko-KR" dirty="0" smtClean="0">
                <a:solidFill>
                  <a:schemeClr val="tx2">
                    <a:lumMod val="50000"/>
                  </a:schemeClr>
                </a:solidFill>
                <a:effectLst/>
              </a:rPr>
              <a:t>4000</a:t>
            </a:r>
            <a:r>
              <a:rPr lang="ko-KR" altLang="en-US" dirty="0" smtClean="0">
                <a:solidFill>
                  <a:schemeClr val="tx2">
                    <a:lumMod val="50000"/>
                  </a:schemeClr>
                </a:solidFill>
                <a:effectLst/>
              </a:rPr>
              <a:t>일로 전쟁 전 </a:t>
            </a:r>
            <a:r>
              <a:rPr lang="en-US" altLang="ko-KR" dirty="0" smtClean="0">
                <a:solidFill>
                  <a:schemeClr val="tx2">
                    <a:lumMod val="50000"/>
                  </a:schemeClr>
                </a:solidFill>
                <a:effectLst/>
              </a:rPr>
              <a:t>10</a:t>
            </a:r>
            <a:r>
              <a:rPr lang="ko-KR" altLang="en-US" dirty="0" smtClean="0">
                <a:solidFill>
                  <a:schemeClr val="tx2">
                    <a:lumMod val="50000"/>
                  </a:schemeClr>
                </a:solidFill>
                <a:effectLst/>
              </a:rPr>
              <a:t>년 동안의 모든 파업 일수를 합한 것보다 많았을 뿐 아니라 그 뒤 </a:t>
            </a:r>
            <a:r>
              <a:rPr lang="en-US" altLang="ko-KR" dirty="0" smtClean="0">
                <a:solidFill>
                  <a:schemeClr val="tx2">
                    <a:lumMod val="50000"/>
                  </a:schemeClr>
                </a:solidFill>
                <a:effectLst/>
              </a:rPr>
              <a:t>1955</a:t>
            </a:r>
            <a:r>
              <a:rPr lang="ko-KR" altLang="en-US" dirty="0" smtClean="0">
                <a:solidFill>
                  <a:schemeClr val="tx2">
                    <a:lumMod val="50000"/>
                  </a:schemeClr>
                </a:solidFill>
                <a:effectLst/>
              </a:rPr>
              <a:t>년까지 최고 기록</a:t>
            </a:r>
          </a:p>
          <a:p>
            <a:r>
              <a:rPr lang="en-US" altLang="ko-KR" dirty="0" smtClean="0">
                <a:solidFill>
                  <a:schemeClr val="tx2">
                    <a:lumMod val="50000"/>
                  </a:schemeClr>
                </a:solidFill>
                <a:effectLst/>
              </a:rPr>
              <a:t>1944</a:t>
            </a:r>
            <a:r>
              <a:rPr lang="ko-KR" altLang="en-US" dirty="0" smtClean="0">
                <a:solidFill>
                  <a:schemeClr val="tx2">
                    <a:lumMod val="50000"/>
                  </a:schemeClr>
                </a:solidFill>
                <a:effectLst/>
              </a:rPr>
              <a:t>년 파업 건수</a:t>
            </a:r>
            <a:r>
              <a:rPr lang="en-US" altLang="ko-KR" dirty="0" smtClean="0">
                <a:solidFill>
                  <a:schemeClr val="tx2">
                    <a:lumMod val="50000"/>
                  </a:schemeClr>
                </a:solidFill>
                <a:effectLst/>
              </a:rPr>
              <a:t>: 2194</a:t>
            </a:r>
            <a:r>
              <a:rPr lang="ko-KR" altLang="en-US" dirty="0" smtClean="0">
                <a:solidFill>
                  <a:schemeClr val="tx2">
                    <a:lumMod val="50000"/>
                  </a:schemeClr>
                </a:solidFill>
                <a:effectLst/>
              </a:rPr>
              <a:t>건으로 기록 시작 이래 최고</a:t>
            </a:r>
            <a:r>
              <a:rPr lang="en-US" altLang="ko-KR" dirty="0" smtClean="0">
                <a:solidFill>
                  <a:schemeClr val="tx2">
                    <a:lumMod val="50000"/>
                  </a:schemeClr>
                </a:solidFill>
                <a:effectLst/>
              </a:rPr>
              <a:t>. </a:t>
            </a:r>
            <a:endParaRPr lang="ko-KR" altLang="en-US" dirty="0" smtClean="0">
              <a:solidFill>
                <a:schemeClr val="tx2">
                  <a:lumMod val="50000"/>
                </a:schemeClr>
              </a:solidFill>
              <a:effectLst/>
            </a:endParaRPr>
          </a:p>
          <a:p>
            <a:r>
              <a:rPr lang="ko-KR" altLang="en-US" dirty="0" smtClean="0">
                <a:solidFill>
                  <a:schemeClr val="tx2">
                    <a:lumMod val="50000"/>
                  </a:schemeClr>
                </a:solidFill>
                <a:effectLst/>
              </a:rPr>
              <a:t>전쟁 전에 약 </a:t>
            </a:r>
            <a:r>
              <a:rPr lang="en-US" altLang="ko-KR" dirty="0" smtClean="0">
                <a:solidFill>
                  <a:schemeClr val="tx2">
                    <a:lumMod val="50000"/>
                  </a:schemeClr>
                </a:solidFill>
                <a:effectLst/>
              </a:rPr>
              <a:t>450</a:t>
            </a:r>
            <a:r>
              <a:rPr lang="ko-KR" altLang="en-US" dirty="0" smtClean="0">
                <a:solidFill>
                  <a:schemeClr val="tx2">
                    <a:lumMod val="50000"/>
                  </a:schemeClr>
                </a:solidFill>
                <a:effectLst/>
              </a:rPr>
              <a:t>만 명이었던 노동조합원이 전쟁 말기에는 </a:t>
            </a:r>
            <a:r>
              <a:rPr lang="en-US" altLang="ko-KR" dirty="0" smtClean="0">
                <a:solidFill>
                  <a:schemeClr val="tx2">
                    <a:lumMod val="50000"/>
                  </a:schemeClr>
                </a:solidFill>
                <a:effectLst/>
              </a:rPr>
              <a:t>700</a:t>
            </a:r>
            <a:r>
              <a:rPr lang="ko-KR" altLang="en-US" dirty="0" smtClean="0">
                <a:solidFill>
                  <a:schemeClr val="tx2">
                    <a:lumMod val="50000"/>
                  </a:schemeClr>
                </a:solidFill>
                <a:effectLst/>
              </a:rPr>
              <a:t>만 명으로 늘었다</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16</a:t>
            </a:fld>
            <a:endParaRPr lang="en-US" altLang="ko-K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착취가 과했다</a:t>
            </a:r>
            <a:r>
              <a:rPr lang="en-US" altLang="ko-KR" dirty="0" smtClean="0"/>
              <a:t>. </a:t>
            </a:r>
            <a:r>
              <a:rPr lang="ko-KR" altLang="en-US" dirty="0" smtClean="0"/>
              <a:t>임금은 그만큼 오르지 않았고</a:t>
            </a:r>
            <a:r>
              <a:rPr lang="en-US" altLang="ko-KR" dirty="0" smtClean="0"/>
              <a:t>, </a:t>
            </a:r>
            <a:r>
              <a:rPr lang="ko-KR" altLang="en-US" dirty="0" smtClean="0"/>
              <a:t>거의 대부분이 임금 투쟁이었다</a:t>
            </a:r>
            <a:r>
              <a:rPr lang="en-US" altLang="ko-KR" dirty="0" smtClean="0"/>
              <a:t>. </a:t>
            </a:r>
            <a:r>
              <a:rPr lang="ko-KR" altLang="en-US" dirty="0" smtClean="0"/>
              <a:t>일은 더 많이 하고 돈을 덜 받고</a:t>
            </a:r>
            <a:r>
              <a:rPr lang="en-US" altLang="ko-KR" dirty="0" smtClean="0"/>
              <a:t>, </a:t>
            </a:r>
            <a:r>
              <a:rPr lang="ko-KR" altLang="en-US" dirty="0" smtClean="0"/>
              <a:t>소비도 줄어들었다</a:t>
            </a:r>
            <a:r>
              <a:rPr lang="en-US" altLang="ko-KR" dirty="0" smtClean="0"/>
              <a:t>!!</a:t>
            </a:r>
          </a:p>
          <a:p>
            <a:endParaRPr lang="en-US" altLang="ko-KR" dirty="0" smtClean="0"/>
          </a:p>
          <a:p>
            <a:r>
              <a:rPr lang="ko-KR" altLang="en-US" dirty="0" smtClean="0"/>
              <a:t>전쟁 물자 생산에 총동원되어</a:t>
            </a:r>
            <a:r>
              <a:rPr lang="en-US" altLang="ko-KR" dirty="0" smtClean="0"/>
              <a:t>, </a:t>
            </a:r>
            <a:r>
              <a:rPr lang="ko-KR" altLang="en-US" dirty="0" smtClean="0"/>
              <a:t>어마어마한 노동량에도 임금은 오르지 않았다</a:t>
            </a:r>
            <a:r>
              <a:rPr lang="en-US" altLang="ko-KR" dirty="0" smtClean="0"/>
              <a:t>. </a:t>
            </a:r>
            <a:r>
              <a:rPr lang="ko-KR" altLang="en-US" dirty="0" smtClean="0"/>
              <a:t>심지어 전시 명령으로 고용 명령을 시행</a:t>
            </a:r>
            <a:r>
              <a:rPr lang="en-US" altLang="ko-KR" dirty="0" smtClean="0"/>
              <a:t>. </a:t>
            </a:r>
          </a:p>
          <a:p>
            <a:endParaRPr lang="en-US" altLang="ko-KR" dirty="0" smtClean="0"/>
          </a:p>
          <a:p>
            <a:r>
              <a:rPr lang="ko-KR" altLang="en-US" dirty="0" err="1" smtClean="0"/>
              <a:t>어네스트</a:t>
            </a:r>
            <a:r>
              <a:rPr lang="ko-KR" altLang="en-US" dirty="0" smtClean="0"/>
              <a:t> </a:t>
            </a:r>
            <a:r>
              <a:rPr lang="ko-KR" altLang="en-US" dirty="0" err="1" smtClean="0"/>
              <a:t>베빈</a:t>
            </a:r>
            <a:r>
              <a:rPr lang="en-US" altLang="ko-KR" dirty="0" smtClean="0"/>
              <a:t>: </a:t>
            </a:r>
            <a:r>
              <a:rPr lang="en-US" dirty="0" smtClean="0"/>
              <a:t>Register of Protected Establishments </a:t>
            </a:r>
            <a:r>
              <a:rPr lang="ko-KR" altLang="en-US" dirty="0" smtClean="0"/>
              <a:t>제안</a:t>
            </a:r>
            <a:r>
              <a:rPr lang="en-US" altLang="ko-KR" dirty="0" smtClean="0"/>
              <a:t>: 1940</a:t>
            </a:r>
            <a:r>
              <a:rPr lang="ko-KR" altLang="en-US" dirty="0" smtClean="0"/>
              <a:t>년  </a:t>
            </a:r>
            <a:r>
              <a:rPr lang="en-US" altLang="ko-KR" dirty="0" smtClean="0"/>
              <a:t>3</a:t>
            </a:r>
            <a:r>
              <a:rPr lang="ko-KR" altLang="en-US" dirty="0" smtClean="0"/>
              <a:t>월</a:t>
            </a:r>
            <a:r>
              <a:rPr lang="en-US" altLang="ko-KR" dirty="0" smtClean="0"/>
              <a:t>: </a:t>
            </a:r>
            <a:r>
              <a:rPr lang="en-US" dirty="0" smtClean="0"/>
              <a:t>&lt;Register of Employment Order&gt;</a:t>
            </a:r>
          </a:p>
          <a:p>
            <a:r>
              <a:rPr lang="en-US" dirty="0" smtClean="0"/>
              <a:t>46</a:t>
            </a:r>
            <a:r>
              <a:rPr lang="ko-KR" altLang="en-US" dirty="0" smtClean="0"/>
              <a:t>세 미만 남자는 </a:t>
            </a:r>
            <a:r>
              <a:rPr lang="en-US" altLang="ko-KR" dirty="0" smtClean="0"/>
              <a:t>1941</a:t>
            </a:r>
            <a:r>
              <a:rPr lang="ko-KR" altLang="en-US" dirty="0" smtClean="0"/>
              <a:t>년까지 등록을 해야만 했고</a:t>
            </a:r>
            <a:r>
              <a:rPr lang="en-US" altLang="ko-KR" dirty="0" smtClean="0"/>
              <a:t>, </a:t>
            </a:r>
            <a:r>
              <a:rPr lang="ko-KR" altLang="en-US" dirty="0" smtClean="0"/>
              <a:t>대부분이 직업소개소에서 상담을 한 후 재지정에 찬성</a:t>
            </a:r>
            <a:r>
              <a:rPr lang="en-US" altLang="ko-KR" dirty="0" smtClean="0"/>
              <a:t>.</a:t>
            </a:r>
          </a:p>
          <a:p>
            <a:r>
              <a:rPr lang="en-US" dirty="0" smtClean="0"/>
              <a:t>1945</a:t>
            </a:r>
            <a:r>
              <a:rPr lang="ko-KR" altLang="en-US" dirty="0" smtClean="0"/>
              <a:t>년까지 대략 </a:t>
            </a:r>
            <a:r>
              <a:rPr lang="en-US" altLang="ko-KR" dirty="0" smtClean="0"/>
              <a:t>100</a:t>
            </a:r>
            <a:r>
              <a:rPr lang="ko-KR" altLang="en-US" dirty="0" smtClean="0"/>
              <a:t>만의 </a:t>
            </a:r>
            <a:r>
              <a:rPr lang="en-US" altLang="ko-KR" dirty="0" smtClean="0"/>
              <a:t>direction</a:t>
            </a:r>
            <a:r>
              <a:rPr lang="ko-KR" altLang="en-US" dirty="0" smtClean="0"/>
              <a:t> 이중</a:t>
            </a:r>
            <a:r>
              <a:rPr lang="en-US" dirty="0" smtClean="0"/>
              <a:t>  8</a:t>
            </a:r>
            <a:r>
              <a:rPr lang="ko-KR" altLang="en-US" dirty="0" smtClean="0"/>
              <a:t>만 여성 </a:t>
            </a: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17</a:t>
            </a:fld>
            <a:endParaRPr lang="en-US" altLang="ko-K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kumimoji="1" lang="en-US" sz="1200" b="1" kern="1200" dirty="0" smtClean="0">
              <a:solidFill>
                <a:schemeClr val="tx1"/>
              </a:solidFill>
              <a:latin typeface="굴림" pitchFamily="50" charset="-127"/>
              <a:ea typeface="굴림" pitchFamily="50" charset="-127"/>
              <a:cs typeface="+mn-cs"/>
            </a:endParaRPr>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18</a:t>
            </a:fld>
            <a:endParaRPr lang="en-US" altLang="ko-K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노동당 안 보수적 인사로 </a:t>
            </a:r>
            <a:r>
              <a:rPr lang="ko-KR" altLang="en-US" dirty="0" err="1" smtClean="0"/>
              <a:t>어뉴린</a:t>
            </a:r>
            <a:r>
              <a:rPr lang="ko-KR" altLang="en-US" dirty="0" smtClean="0"/>
              <a:t> </a:t>
            </a:r>
            <a:r>
              <a:rPr lang="ko-KR" altLang="en-US" dirty="0" err="1" smtClean="0"/>
              <a:t>베번과</a:t>
            </a:r>
            <a:r>
              <a:rPr lang="ko-KR" altLang="en-US" dirty="0" smtClean="0"/>
              <a:t> 대립</a:t>
            </a:r>
            <a:r>
              <a:rPr lang="en-US" altLang="ko-KR" dirty="0" smtClean="0"/>
              <a:t>. </a:t>
            </a:r>
            <a:r>
              <a:rPr lang="ko-KR" altLang="en-US" dirty="0" smtClean="0"/>
              <a:t>노동운동으로 시작</a:t>
            </a:r>
            <a:r>
              <a:rPr lang="en-US" altLang="ko-KR" dirty="0" smtClean="0"/>
              <a:t>/</a:t>
            </a:r>
            <a:r>
              <a:rPr lang="ko-KR" altLang="en-US" dirty="0" smtClean="0"/>
              <a:t> 반공주의자로 변함</a:t>
            </a:r>
            <a:r>
              <a:rPr lang="en-US" altLang="ko-KR" dirty="0" smtClean="0"/>
              <a:t>.</a:t>
            </a:r>
            <a:r>
              <a:rPr lang="ko-KR" altLang="en-US" dirty="0" smtClean="0"/>
              <a:t> </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19</a:t>
            </a:fld>
            <a:endParaRPr lang="en-US" altLang="ko-K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ICI </a:t>
            </a:r>
            <a:r>
              <a:rPr lang="ko-KR" altLang="en-US" dirty="0" smtClean="0"/>
              <a:t>는</a:t>
            </a:r>
            <a:r>
              <a:rPr lang="en-US" altLang="ko-KR" dirty="0" smtClean="0"/>
              <a:t> </a:t>
            </a:r>
            <a:r>
              <a:rPr lang="ko-KR" altLang="en-US" dirty="0" smtClean="0"/>
              <a:t>현재는 네덜란드 소유 대략 일년 총 매출 </a:t>
            </a:r>
            <a:r>
              <a:rPr lang="en-US" altLang="ko-KR" dirty="0" smtClean="0"/>
              <a:t>5</a:t>
            </a:r>
            <a:r>
              <a:rPr lang="ko-KR" altLang="en-US" dirty="0" err="1" smtClean="0"/>
              <a:t>억파운드</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20</a:t>
            </a:fld>
            <a:endParaRPr lang="en-US" altLang="ko-K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dirty="0" smtClean="0"/>
              <a:t>UK</a:t>
            </a:r>
            <a:r>
              <a:rPr lang="ko-KR" altLang="en-US" dirty="0" smtClean="0"/>
              <a:t>의</a:t>
            </a:r>
            <a:r>
              <a:rPr lang="en-US" baseline="0" dirty="0" smtClean="0"/>
              <a:t> </a:t>
            </a:r>
            <a:r>
              <a:rPr lang="ko-KR" altLang="en-US" baseline="0" dirty="0" smtClean="0"/>
              <a:t>젊은이들이 징병제로 강제 </a:t>
            </a:r>
            <a:r>
              <a:rPr lang="ko-KR" altLang="en-US" baseline="0" dirty="0" err="1" smtClean="0"/>
              <a:t>탄광일을</a:t>
            </a:r>
            <a:r>
              <a:rPr lang="ko-KR" altLang="en-US" baseline="0" dirty="0" smtClean="0"/>
              <a:t> 해야 했다</a:t>
            </a:r>
            <a:r>
              <a:rPr lang="en-US" altLang="ko-KR" baseline="0" dirty="0" smtClean="0"/>
              <a:t>. (1943-48</a:t>
            </a:r>
            <a:r>
              <a:rPr lang="ko-KR" altLang="en-US" baseline="0" dirty="0" smtClean="0"/>
              <a:t>년</a:t>
            </a:r>
            <a:r>
              <a:rPr lang="en-US" altLang="ko-KR" baseline="0" dirty="0" smtClean="0"/>
              <a:t>) </a:t>
            </a:r>
            <a:r>
              <a:rPr lang="ko-KR" altLang="en-US" baseline="0" dirty="0" smtClean="0"/>
              <a:t>이들은 징병된 이들 중 무작위로 선발되기도</a:t>
            </a:r>
            <a:r>
              <a:rPr lang="en-US" altLang="ko-KR" baseline="0" dirty="0" smtClean="0"/>
              <a:t>, </a:t>
            </a:r>
            <a:r>
              <a:rPr lang="ko-KR" altLang="en-US" baseline="0" dirty="0" smtClean="0"/>
              <a:t>지원을 받기도 해서 대략 </a:t>
            </a:r>
            <a:r>
              <a:rPr lang="en-US" altLang="ko-KR" baseline="0" dirty="0" smtClean="0"/>
              <a:t>4</a:t>
            </a:r>
            <a:r>
              <a:rPr lang="ko-KR" altLang="en-US" baseline="0" dirty="0" smtClean="0"/>
              <a:t>만</a:t>
            </a:r>
            <a:r>
              <a:rPr lang="en-US" altLang="ko-KR" baseline="0" dirty="0" smtClean="0"/>
              <a:t>8</a:t>
            </a:r>
            <a:r>
              <a:rPr lang="ko-KR" altLang="en-US" baseline="0" dirty="0" smtClean="0"/>
              <a:t>천명의 </a:t>
            </a:r>
            <a:r>
              <a:rPr lang="en-US" dirty="0" smtClean="0"/>
              <a:t>48,000 Bevin Boys </a:t>
            </a:r>
            <a:r>
              <a:rPr lang="ko-KR" altLang="en-US" dirty="0" smtClean="0"/>
              <a:t>들이 있었으며 상당한 탄광업 발전에 기여</a:t>
            </a:r>
            <a:r>
              <a:rPr lang="en-US" altLang="ko-KR" dirty="0" smtClean="0"/>
              <a:t>. 2</a:t>
            </a:r>
            <a:r>
              <a:rPr lang="ko-KR" altLang="en-US" dirty="0" err="1" smtClean="0"/>
              <a:t>차세계대전이</a:t>
            </a:r>
            <a:r>
              <a:rPr lang="ko-KR" altLang="en-US" dirty="0" smtClean="0"/>
              <a:t> 끝난 다음 해에서야 풀려남</a:t>
            </a:r>
            <a:r>
              <a:rPr lang="en-US" altLang="ko-KR" dirty="0" smtClean="0"/>
              <a:t>. </a:t>
            </a:r>
          </a:p>
          <a:p>
            <a:r>
              <a:rPr lang="ko-KR" altLang="en-US" dirty="0" err="1" smtClean="0">
                <a:hlinkClick r:id="rId3" action="ppaction://hlinkfile" tooltip="Conscription"/>
              </a:rPr>
              <a:t>징병중</a:t>
            </a:r>
            <a:r>
              <a:rPr lang="ko-KR" altLang="en-US" dirty="0" smtClean="0">
                <a:hlinkClick r:id="rId3" action="ppaction://hlinkfile" tooltip="Conscription"/>
              </a:rPr>
              <a:t> </a:t>
            </a:r>
            <a:r>
              <a:rPr lang="en-US" dirty="0" smtClean="0"/>
              <a:t>aged 18–25, 10% were selected for this service. </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21</a:t>
            </a:fld>
            <a:endParaRPr lang="en-US" altLang="ko-K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dirty="0" smtClean="0"/>
              <a:t>Ministry of Works : department of the </a:t>
            </a:r>
            <a:r>
              <a:rPr lang="en-US" dirty="0" smtClean="0">
                <a:hlinkClick r:id="rId3" action="ppaction://hlinkfile" tooltip="UK Government"/>
              </a:rPr>
              <a:t>UK Government</a:t>
            </a:r>
            <a:r>
              <a:rPr lang="en-US" dirty="0" smtClean="0"/>
              <a:t> formed in 1943, during </a:t>
            </a:r>
            <a:r>
              <a:rPr lang="en-US" dirty="0" smtClean="0">
                <a:hlinkClick r:id="rId4" action="ppaction://hlinkfile" tooltip="World War II"/>
              </a:rPr>
              <a:t>World War II</a:t>
            </a:r>
            <a:r>
              <a:rPr lang="en-US" dirty="0" smtClean="0"/>
              <a:t>, to </a:t>
            </a:r>
            <a:r>
              <a:rPr lang="en-US" dirty="0" err="1" smtClean="0"/>
              <a:t>organise</a:t>
            </a:r>
            <a:r>
              <a:rPr lang="en-US" dirty="0" smtClean="0"/>
              <a:t> the requisitioning of property for wartime use</a:t>
            </a:r>
          </a:p>
          <a:p>
            <a:r>
              <a:rPr lang="en-US" dirty="0" smtClean="0">
                <a:solidFill>
                  <a:srgbClr val="FF0000"/>
                </a:solidFill>
              </a:rPr>
              <a:t>1948</a:t>
            </a:r>
            <a:r>
              <a:rPr lang="ko-KR" altLang="en-US" dirty="0" smtClean="0">
                <a:solidFill>
                  <a:srgbClr val="FF0000"/>
                </a:solidFill>
              </a:rPr>
              <a:t>년 </a:t>
            </a:r>
            <a:r>
              <a:rPr lang="en-US" altLang="ko-KR" dirty="0" smtClean="0">
                <a:solidFill>
                  <a:srgbClr val="FF0000"/>
                </a:solidFill>
              </a:rPr>
              <a:t>6</a:t>
            </a:r>
            <a:r>
              <a:rPr lang="ko-KR" altLang="en-US" dirty="0" smtClean="0">
                <a:solidFill>
                  <a:srgbClr val="FF0000"/>
                </a:solidFill>
              </a:rPr>
              <a:t>월 </a:t>
            </a:r>
            <a:r>
              <a:rPr lang="en-US" dirty="0" smtClean="0">
                <a:solidFill>
                  <a:srgbClr val="FF0000"/>
                </a:solidFill>
              </a:rPr>
              <a:t>THE ZINC OXIDE STRIKE </a:t>
            </a:r>
            <a:r>
              <a:rPr lang="en-US" dirty="0" smtClean="0"/>
              <a:t>In JUNE 1948 London </a:t>
            </a:r>
            <a:r>
              <a:rPr lang="en-US" dirty="0" err="1" smtClean="0"/>
              <a:t>portworkers</a:t>
            </a:r>
            <a:r>
              <a:rPr lang="en-US" dirty="0" smtClean="0"/>
              <a:t> : </a:t>
            </a:r>
            <a:r>
              <a:rPr lang="ko-KR" altLang="en-US" dirty="0" smtClean="0"/>
              <a:t>산화아연 먼지 때문에 유해</a:t>
            </a:r>
            <a:r>
              <a:rPr lang="en-US" altLang="ko-KR" dirty="0" smtClean="0"/>
              <a:t>. </a:t>
            </a:r>
            <a:r>
              <a:rPr lang="ko-KR" altLang="en-US" dirty="0" smtClean="0"/>
              <a:t>눈</a:t>
            </a:r>
            <a:r>
              <a:rPr lang="en-US" altLang="ko-KR" dirty="0" smtClean="0"/>
              <a:t>, </a:t>
            </a:r>
            <a:r>
              <a:rPr lang="ko-KR" altLang="en-US" dirty="0" smtClean="0"/>
              <a:t>입술 등이 파랗게</a:t>
            </a:r>
            <a:r>
              <a:rPr lang="en-US" altLang="ko-KR" dirty="0" smtClean="0"/>
              <a:t>?</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25</a:t>
            </a:fld>
            <a:endParaRPr lang="en-US" altLang="ko-K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사회주의 학자 </a:t>
            </a:r>
            <a:r>
              <a:rPr lang="ko-KR" altLang="en-US" dirty="0" err="1" smtClean="0"/>
              <a:t>라스키의</a:t>
            </a:r>
            <a:r>
              <a:rPr lang="ko-KR" altLang="en-US" dirty="0" smtClean="0"/>
              <a:t> </a:t>
            </a:r>
            <a:r>
              <a:rPr lang="en-US" altLang="ko-KR" dirty="0" smtClean="0"/>
              <a:t>“</a:t>
            </a:r>
            <a:r>
              <a:rPr lang="ko-KR" altLang="en-US" dirty="0" smtClean="0"/>
              <a:t>우리가 전시에 사회주의를 이룰 수는 없겠지만 각종 정부 통제 조처들은 도입할 수 있을 것이다</a:t>
            </a:r>
            <a:r>
              <a:rPr lang="en-US" altLang="ko-KR" dirty="0" smtClean="0"/>
              <a:t>. </a:t>
            </a:r>
            <a:r>
              <a:rPr lang="ko-KR" altLang="en-US" dirty="0" smtClean="0"/>
              <a:t>그리고 전쟁이 끝나면 사회주의적 목표를 위해 그런 조처들을 이용할 수 있을 것이다</a:t>
            </a:r>
            <a:r>
              <a:rPr lang="en-US" altLang="ko-KR" dirty="0" smtClean="0"/>
              <a:t>.”</a:t>
            </a:r>
          </a:p>
          <a:p>
            <a:r>
              <a:rPr lang="ko-KR" altLang="en-US" dirty="0" err="1" smtClean="0">
                <a:solidFill>
                  <a:srgbClr val="FF0000"/>
                </a:solidFill>
              </a:rPr>
              <a:t>베번</a:t>
            </a:r>
            <a:r>
              <a:rPr lang="en-US" altLang="ko-KR" dirty="0" smtClean="0"/>
              <a:t>:</a:t>
            </a:r>
            <a:r>
              <a:rPr lang="ko-KR" altLang="en-US" dirty="0" smtClean="0"/>
              <a:t> 좌파의 일원으로 항상 국익의 관점에서 개혁과 사회 변화를 </a:t>
            </a:r>
            <a:r>
              <a:rPr lang="en-US" altLang="ko-KR" dirty="0" smtClean="0"/>
              <a:t>“</a:t>
            </a:r>
            <a:r>
              <a:rPr lang="ko-KR" altLang="en-US" dirty="0" smtClean="0"/>
              <a:t>앞으로도 여전히 대규모 군사 작전들을 전개해야 하기 때문에 겉모양만이라도 국민이 단결한 모습이 유지되기를 간절히 바란다</a:t>
            </a:r>
            <a:r>
              <a:rPr lang="en-US" altLang="ko-KR" dirty="0" smtClean="0"/>
              <a:t>.” </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26</a:t>
            </a:fld>
            <a:endParaRPr lang="en-US" altLang="ko-K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하지만 전쟁 중 노동자들은 “모든 계급이 전쟁에 들어가는 노력들을 공평하게 부담할 것”이라는 노동당의 주장과 달리 부당 이득과 폭리가 만연하는 것을 경험</a:t>
            </a: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27</a:t>
            </a:fld>
            <a:endParaRPr lang="en-US" altLang="ko-K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국유화는 민간 자본가가 기반으로 삼을 기반시설들</a:t>
            </a:r>
            <a:r>
              <a:rPr lang="en-US" altLang="ko-KR" dirty="0" smtClean="0"/>
              <a:t>, </a:t>
            </a:r>
            <a:r>
              <a:rPr lang="ko-KR" altLang="en-US" dirty="0" smtClean="0"/>
              <a:t>거액 투자가 필요한 인프라 마련을 국가가 오롯이 떠맡은 것일 뿐이며 그러한 큰 부담을 국가가 지게 되는 것에 이의를 제기하는 자본가나 지배계급은 거의 없었던 것이다</a:t>
            </a:r>
            <a:r>
              <a:rPr lang="en-US" altLang="ko-KR" dirty="0" smtClean="0"/>
              <a:t>. </a:t>
            </a:r>
          </a:p>
          <a:p>
            <a:pPr marL="0" marR="0" indent="0" algn="l" defTabSz="914400" rtl="0" eaLnBrk="0" fontAlgn="base" latinLnBrk="1" hangingPunct="0">
              <a:lnSpc>
                <a:spcPct val="100000"/>
              </a:lnSpc>
              <a:spcBef>
                <a:spcPct val="30000"/>
              </a:spcBef>
              <a:spcAft>
                <a:spcPct val="0"/>
              </a:spcAft>
              <a:buClrTx/>
              <a:buSzTx/>
              <a:buFontTx/>
              <a:buNone/>
              <a:tabLst/>
              <a:defRPr/>
            </a:pP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이러한 노동당의 점진적 국유화와 혼합경제에 대해 자본 계급은 기본적인 인프라를 모두 잃은 상황이었기에 국가의 개입에 적극 환영하는 입장 이렇게 전쟁의 폐허에서 필수적이나 수익성이 떨어지는 산업 분야 재건에 국가의 역할 자처는 오히려 반가운 제안</a:t>
            </a:r>
          </a:p>
          <a:p>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28</a:t>
            </a:fld>
            <a:endParaRPr lang="en-US" altLang="ko-K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착취가 과했다</a:t>
            </a:r>
            <a:r>
              <a:rPr lang="en-US" altLang="ko-KR" dirty="0" smtClean="0"/>
              <a:t>. </a:t>
            </a:r>
            <a:r>
              <a:rPr lang="ko-KR" altLang="en-US" dirty="0" smtClean="0"/>
              <a:t>임금은 그만큼 오르지 않았고</a:t>
            </a:r>
            <a:r>
              <a:rPr lang="en-US" altLang="ko-KR" dirty="0" smtClean="0"/>
              <a:t>, </a:t>
            </a:r>
            <a:r>
              <a:rPr lang="ko-KR" altLang="en-US" dirty="0" smtClean="0"/>
              <a:t>거의 대부분이 임금 투쟁이었다</a:t>
            </a:r>
            <a:r>
              <a:rPr lang="en-US" altLang="ko-KR" dirty="0" smtClean="0"/>
              <a:t>. </a:t>
            </a:r>
            <a:r>
              <a:rPr lang="ko-KR" altLang="en-US" dirty="0" smtClean="0"/>
              <a:t>일은 더 많이 하고 돈을 덜 받고</a:t>
            </a:r>
            <a:r>
              <a:rPr lang="en-US" altLang="ko-KR" dirty="0" smtClean="0"/>
              <a:t>, </a:t>
            </a:r>
            <a:r>
              <a:rPr lang="ko-KR" altLang="en-US" dirty="0" smtClean="0"/>
              <a:t>소비도 줄어들었다</a:t>
            </a:r>
            <a:r>
              <a:rPr lang="en-US" altLang="ko-KR" dirty="0" smtClean="0"/>
              <a:t>!!</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30</a:t>
            </a:fld>
            <a:endParaRPr lang="en-US" altLang="ko-K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en-US" altLang="ko-KR" dirty="0" smtClean="0"/>
              <a:t>1911</a:t>
            </a:r>
            <a:r>
              <a:rPr lang="ko-KR" altLang="en-US" dirty="0" smtClean="0"/>
              <a:t>년 도입된 국민건강보험</a:t>
            </a:r>
            <a:r>
              <a:rPr lang="en-US" altLang="ko-KR" dirty="0" smtClean="0"/>
              <a:t>(National Health Insurance, NHI)</a:t>
            </a:r>
            <a:r>
              <a:rPr lang="ko-KR" altLang="en-US" dirty="0" smtClean="0"/>
              <a:t>은 낮은 보장성과</a:t>
            </a:r>
            <a:r>
              <a:rPr lang="en-US" altLang="ko-KR" dirty="0" smtClean="0"/>
              <a:t>, </a:t>
            </a:r>
            <a:r>
              <a:rPr lang="ko-KR" altLang="en-US" dirty="0" smtClean="0"/>
              <a:t>수요를 따르지 못하는 의료서비스제공 등의 많은 한계를 가진 미흡한 제도</a:t>
            </a: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endParaRPr lang="en-US" altLang="ko-KR" dirty="0" smtClean="0"/>
          </a:p>
          <a:p>
            <a:pPr marL="0" marR="0" indent="0" algn="l" defTabSz="914400" rtl="0" eaLnBrk="0" fontAlgn="base" latinLnBrk="1" hangingPunct="0">
              <a:lnSpc>
                <a:spcPct val="100000"/>
              </a:lnSpc>
              <a:spcBef>
                <a:spcPct val="30000"/>
              </a:spcBef>
              <a:spcAft>
                <a:spcPct val="0"/>
              </a:spcAft>
              <a:buClrTx/>
              <a:buSzTx/>
              <a:buFontTx/>
              <a:buNone/>
              <a:tabLst/>
              <a:defRPr/>
            </a:pPr>
            <a:r>
              <a:rPr lang="en-US" altLang="ko-KR" dirty="0" smtClean="0"/>
              <a:t>2</a:t>
            </a:r>
            <a:r>
              <a:rPr lang="ko-KR" altLang="en-US" dirty="0" smtClean="0"/>
              <a:t>차 세계 대전</a:t>
            </a:r>
            <a:r>
              <a:rPr lang="en-US" altLang="ko-KR" dirty="0" smtClean="0"/>
              <a:t>: </a:t>
            </a:r>
            <a:r>
              <a:rPr lang="ko-KR" altLang="en-US" dirty="0" smtClean="0"/>
              <a:t>국가의 중앙 집중적 제도로 도입된 응급 병원 계획</a:t>
            </a:r>
            <a:r>
              <a:rPr lang="en-US" altLang="ko-KR" dirty="0" smtClean="0"/>
              <a:t>(Emergency Hospital scheme, EHS)</a:t>
            </a:r>
            <a:r>
              <a:rPr lang="ko-KR" altLang="en-US" dirty="0" smtClean="0"/>
              <a:t>의 경험 </a:t>
            </a:r>
            <a:r>
              <a:rPr lang="en-US" altLang="ko-KR" dirty="0" smtClean="0"/>
              <a:t>EHS</a:t>
            </a:r>
            <a:r>
              <a:rPr lang="ko-KR" altLang="en-US" dirty="0" smtClean="0"/>
              <a:t>는 지방 정부</a:t>
            </a:r>
            <a:r>
              <a:rPr lang="en-US" altLang="ko-KR" dirty="0" smtClean="0"/>
              <a:t>, </a:t>
            </a:r>
            <a:r>
              <a:rPr lang="ko-KR" altLang="en-US" dirty="0" smtClean="0"/>
              <a:t>자선 병원과 </a:t>
            </a:r>
            <a:r>
              <a:rPr lang="ko-KR" altLang="en-US" dirty="0" err="1" smtClean="0"/>
              <a:t>지자체</a:t>
            </a:r>
            <a:r>
              <a:rPr lang="ko-KR" altLang="en-US" dirty="0" smtClean="0"/>
              <a:t> 병원을 전후 하나의 연합된 지역 병원 서비스 체계로</a:t>
            </a:r>
          </a:p>
          <a:p>
            <a:pPr marL="0" marR="0" indent="0" algn="l" defTabSz="914400" rtl="0" eaLnBrk="0" fontAlgn="base" latinLnBrk="1" hangingPunct="0">
              <a:lnSpc>
                <a:spcPct val="100000"/>
              </a:lnSpc>
              <a:spcBef>
                <a:spcPct val="30000"/>
              </a:spcBef>
              <a:spcAft>
                <a:spcPct val="0"/>
              </a:spcAft>
              <a:buClrTx/>
              <a:buSzTx/>
              <a:buFontTx/>
              <a:buNone/>
              <a:tabLst/>
              <a:defRPr/>
            </a:pP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31</a:t>
            </a:fld>
            <a:endParaRPr lang="en-US" altLang="ko-K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kumimoji="1" lang="en-US" altLang="ko-KR" sz="1200" kern="1200" dirty="0" err="1" smtClean="0">
                <a:solidFill>
                  <a:schemeClr val="tx1"/>
                </a:solidFill>
                <a:latin typeface="굴림" pitchFamily="50" charset="-127"/>
                <a:ea typeface="굴림" pitchFamily="50" charset="-127"/>
                <a:cs typeface="+mn-cs"/>
              </a:rPr>
              <a:t>Nhi</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빈곤선 이상의 근로자들에게 무상 의료 서비스를 제공</a:t>
            </a:r>
          </a:p>
          <a:p>
            <a:pPr marL="0" marR="0" indent="0" algn="l" defTabSz="914400" rtl="0" eaLnBrk="0" fontAlgn="base" latinLnBrk="1" hangingPunct="0">
              <a:lnSpc>
                <a:spcPct val="100000"/>
              </a:lnSpc>
              <a:spcBef>
                <a:spcPct val="30000"/>
              </a:spcBef>
              <a:spcAft>
                <a:spcPct val="0"/>
              </a:spcAft>
              <a:buClrTx/>
              <a:buSzTx/>
              <a:buFontTx/>
              <a:buNone/>
              <a:tabLst/>
              <a:defRPr/>
            </a:pPr>
            <a:r>
              <a:rPr kumimoji="1" lang="ko-KR" altLang="en-US" sz="1200" kern="1200" dirty="0" smtClean="0">
                <a:solidFill>
                  <a:schemeClr val="tx1"/>
                </a:solidFill>
                <a:latin typeface="굴림" pitchFamily="50" charset="-127"/>
                <a:ea typeface="굴림" pitchFamily="50" charset="-127"/>
                <a:cs typeface="+mn-cs"/>
              </a:rPr>
              <a:t>보험금 충당 방식은 근로자</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사용자</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국가의 세 주체에 의해 이루어지는 내용이었다</a:t>
            </a:r>
            <a:r>
              <a:rPr kumimoji="1" lang="en-US" altLang="ko-KR" sz="1200" kern="1200" dirty="0" smtClean="0">
                <a:solidFill>
                  <a:schemeClr val="tx1"/>
                </a:solidFill>
                <a:latin typeface="굴림" pitchFamily="50" charset="-127"/>
                <a:ea typeface="굴림" pitchFamily="50" charset="-127"/>
                <a:cs typeface="+mn-cs"/>
              </a:rPr>
              <a:t>. . </a:t>
            </a:r>
            <a:r>
              <a:rPr kumimoji="1" lang="ko-KR" altLang="en-US" sz="1200" kern="1200" dirty="0" smtClean="0">
                <a:solidFill>
                  <a:schemeClr val="tx1"/>
                </a:solidFill>
                <a:latin typeface="굴림" pitchFamily="50" charset="-127"/>
                <a:ea typeface="굴림" pitchFamily="50" charset="-127"/>
                <a:cs typeface="+mn-cs"/>
              </a:rPr>
              <a:t>적용 기준에 있어서도 일부 직종의 근로자만을 대상자로 포함하고</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부양가족을 제외</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전문의의 진료나 병원 기반 서비스가 포함되어 있지 않은</a:t>
            </a:r>
          </a:p>
          <a:p>
            <a:pPr marL="0" marR="0" indent="0" algn="l" defTabSz="914400" rtl="0" eaLnBrk="0" fontAlgn="base" latinLnBrk="1" hangingPunct="0">
              <a:lnSpc>
                <a:spcPct val="100000"/>
              </a:lnSpc>
              <a:spcBef>
                <a:spcPct val="30000"/>
              </a:spcBef>
              <a:spcAft>
                <a:spcPct val="0"/>
              </a:spcAft>
              <a:buClrTx/>
              <a:buSzTx/>
              <a:buFontTx/>
              <a:buNone/>
              <a:tabLst/>
              <a:defRPr/>
            </a:pPr>
            <a:endParaRPr kumimoji="1" lang="ko-KR" altLang="en-US" sz="1200" kern="1200" dirty="0" smtClean="0">
              <a:solidFill>
                <a:schemeClr val="tx1"/>
              </a:solidFill>
              <a:latin typeface="굴림" pitchFamily="50" charset="-127"/>
              <a:ea typeface="굴림" pitchFamily="50" charset="-127"/>
              <a:cs typeface="+mn-cs"/>
            </a:endParaRPr>
          </a:p>
          <a:p>
            <a:pPr marL="0" marR="0" indent="0" algn="l" defTabSz="914400" rtl="0" eaLnBrk="0" fontAlgn="base" latinLnBrk="1" hangingPunct="0">
              <a:lnSpc>
                <a:spcPct val="100000"/>
              </a:lnSpc>
              <a:spcBef>
                <a:spcPct val="30000"/>
              </a:spcBef>
              <a:spcAft>
                <a:spcPct val="0"/>
              </a:spcAft>
              <a:buClrTx/>
              <a:buSzTx/>
              <a:buFontTx/>
              <a:buNone/>
              <a:tabLst/>
              <a:defRPr/>
            </a:pPr>
            <a:endParaRPr kumimoji="1" lang="ko-KR" altLang="en-US" sz="1200" kern="1200" dirty="0" smtClean="0">
              <a:solidFill>
                <a:schemeClr val="tx1"/>
              </a:solidFill>
              <a:latin typeface="굴림" pitchFamily="50" charset="-127"/>
              <a:ea typeface="굴림" pitchFamily="50" charset="-127"/>
              <a:cs typeface="+mn-cs"/>
            </a:endParaRP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32</a:t>
            </a:fld>
            <a:endParaRPr lang="en-US" altLang="ko-K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en-US" altLang="ko-KR" dirty="0" smtClean="0"/>
              <a:t>2</a:t>
            </a:r>
            <a:r>
              <a:rPr lang="ko-KR" altLang="en-US" dirty="0" smtClean="0"/>
              <a:t>차 세계 대전</a:t>
            </a:r>
            <a:r>
              <a:rPr lang="en-US" altLang="ko-KR" dirty="0" smtClean="0"/>
              <a:t>: </a:t>
            </a:r>
            <a:r>
              <a:rPr lang="ko-KR" altLang="en-US" dirty="0" smtClean="0"/>
              <a:t>국가의 중앙 집중적 제도로 도입된 응급 병원 계획</a:t>
            </a:r>
            <a:r>
              <a:rPr lang="en-US" altLang="ko-KR" dirty="0" smtClean="0"/>
              <a:t>(Emergency Hospital scheme, EHS)</a:t>
            </a:r>
            <a:r>
              <a:rPr lang="ko-KR" altLang="en-US" dirty="0" smtClean="0"/>
              <a:t>의 경험 </a:t>
            </a:r>
            <a:r>
              <a:rPr lang="en-US" altLang="ko-KR" dirty="0" smtClean="0"/>
              <a:t>EHS</a:t>
            </a:r>
            <a:r>
              <a:rPr lang="ko-KR" altLang="en-US" dirty="0" smtClean="0"/>
              <a:t>는 지방 정부</a:t>
            </a:r>
            <a:r>
              <a:rPr lang="en-US" altLang="ko-KR" dirty="0" smtClean="0"/>
              <a:t>, </a:t>
            </a:r>
            <a:r>
              <a:rPr lang="ko-KR" altLang="en-US" dirty="0" smtClean="0"/>
              <a:t>자선 병원과 </a:t>
            </a:r>
            <a:r>
              <a:rPr lang="ko-KR" altLang="en-US" dirty="0" err="1" smtClean="0"/>
              <a:t>지자체</a:t>
            </a:r>
            <a:r>
              <a:rPr lang="ko-KR" altLang="en-US" dirty="0" smtClean="0"/>
              <a:t> 병원을 전후 하나의 연합된 지역 병원 서비스 체계로</a:t>
            </a:r>
          </a:p>
          <a:p>
            <a:pPr marL="0" marR="0" indent="0" algn="l" defTabSz="914400" rtl="0" eaLnBrk="0" fontAlgn="base" latinLnBrk="1" hangingPunct="0">
              <a:lnSpc>
                <a:spcPct val="100000"/>
              </a:lnSpc>
              <a:spcBef>
                <a:spcPct val="30000"/>
              </a:spcBef>
              <a:spcAft>
                <a:spcPct val="0"/>
              </a:spcAft>
              <a:buClrTx/>
              <a:buSzTx/>
              <a:buFontTx/>
              <a:buNone/>
              <a:tabLst/>
              <a:defRPr/>
            </a:pPr>
            <a:r>
              <a:rPr kumimoji="1" lang="en-US" altLang="ko-KR" sz="1200" kern="1200" dirty="0" smtClean="0">
                <a:solidFill>
                  <a:schemeClr val="tx1"/>
                </a:solidFill>
                <a:latin typeface="굴림" pitchFamily="50" charset="-127"/>
                <a:ea typeface="굴림" pitchFamily="50" charset="-127"/>
                <a:cs typeface="+mn-cs"/>
              </a:rPr>
              <a:t>2</a:t>
            </a:r>
            <a:r>
              <a:rPr kumimoji="1" lang="ko-KR" altLang="en-US" sz="1200" kern="1200" dirty="0" smtClean="0">
                <a:solidFill>
                  <a:schemeClr val="tx1"/>
                </a:solidFill>
                <a:latin typeface="굴림" pitchFamily="50" charset="-127"/>
                <a:ea typeface="굴림" pitchFamily="50" charset="-127"/>
                <a:cs typeface="+mn-cs"/>
              </a:rPr>
              <a:t>차 대전 무렵에는 자선병원과 지방 자치 병원들이 합쳐지는 것에 찬성하는 여론이 조성되었다</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결국 이는 전쟁으로 인해 자연스럽게 진행이 되었는데 </a:t>
            </a:r>
            <a:r>
              <a:rPr kumimoji="1" lang="en-US" altLang="ko-KR" sz="1200" kern="1200" dirty="0" smtClean="0">
                <a:solidFill>
                  <a:schemeClr val="tx1"/>
                </a:solidFill>
                <a:latin typeface="굴림" pitchFamily="50" charset="-127"/>
                <a:ea typeface="굴림" pitchFamily="50" charset="-127"/>
                <a:cs typeface="+mn-cs"/>
              </a:rPr>
              <a:t>2</a:t>
            </a:r>
            <a:r>
              <a:rPr kumimoji="1" lang="ko-KR" altLang="en-US" sz="1200" kern="1200" dirty="0" smtClean="0">
                <a:solidFill>
                  <a:schemeClr val="tx1"/>
                </a:solidFill>
                <a:latin typeface="굴림" pitchFamily="50" charset="-127"/>
                <a:ea typeface="굴림" pitchFamily="50" charset="-127"/>
                <a:cs typeface="+mn-cs"/>
              </a:rPr>
              <a:t>차 세계 대전을 준비하며 응급 의료 서비스 체계가 가동되기 시작하여 각 지방 정부</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자선 병원과 </a:t>
            </a:r>
            <a:r>
              <a:rPr kumimoji="1" lang="ko-KR" altLang="en-US" sz="1200" kern="1200" dirty="0" err="1" smtClean="0">
                <a:solidFill>
                  <a:schemeClr val="tx1"/>
                </a:solidFill>
                <a:latin typeface="굴림" pitchFamily="50" charset="-127"/>
                <a:ea typeface="굴림" pitchFamily="50" charset="-127"/>
                <a:cs typeface="+mn-cs"/>
              </a:rPr>
              <a:t>지자체</a:t>
            </a:r>
            <a:r>
              <a:rPr kumimoji="1" lang="ko-KR" altLang="en-US" sz="1200" kern="1200" dirty="0" smtClean="0">
                <a:solidFill>
                  <a:schemeClr val="tx1"/>
                </a:solidFill>
                <a:latin typeface="굴림" pitchFamily="50" charset="-127"/>
                <a:ea typeface="굴림" pitchFamily="50" charset="-127"/>
                <a:cs typeface="+mn-cs"/>
              </a:rPr>
              <a:t> 병원이 연합되어 지역별 하나의 체계로 조직되기 시작하였다</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전쟁이라는 외부적 상황에 대응하여 결국 하나의 연합된 지역 병원 서비스 체계가 생겨나기 시작한 것이다</a:t>
            </a:r>
            <a:r>
              <a:rPr kumimoji="1" lang="en-US" altLang="ko-KR" sz="1200" kern="1200" dirty="0" smtClean="0">
                <a:solidFill>
                  <a:schemeClr val="tx1"/>
                </a:solidFill>
                <a:latin typeface="굴림" pitchFamily="50" charset="-127"/>
                <a:ea typeface="굴림" pitchFamily="50" charset="-127"/>
                <a:cs typeface="+mn-cs"/>
              </a:rPr>
              <a:t>.</a:t>
            </a:r>
            <a:endParaRPr kumimoji="1" lang="ko-KR" altLang="en-US" sz="1200" kern="1200" dirty="0" smtClean="0">
              <a:solidFill>
                <a:schemeClr val="tx1"/>
              </a:solidFill>
              <a:latin typeface="굴림" pitchFamily="50" charset="-127"/>
              <a:ea typeface="굴림" pitchFamily="50" charset="-127"/>
              <a:cs typeface="+mn-cs"/>
            </a:endParaRPr>
          </a:p>
          <a:p>
            <a:pPr marL="0" marR="0" indent="0" algn="l" defTabSz="914400" rtl="0" eaLnBrk="0" fontAlgn="base" latinLnBrk="1" hangingPunct="0">
              <a:lnSpc>
                <a:spcPct val="100000"/>
              </a:lnSpc>
              <a:spcBef>
                <a:spcPct val="30000"/>
              </a:spcBef>
              <a:spcAft>
                <a:spcPct val="0"/>
              </a:spcAft>
              <a:buClrTx/>
              <a:buSzTx/>
              <a:buFontTx/>
              <a:buNone/>
              <a:tabLst/>
              <a:defRPr/>
            </a:pPr>
            <a:r>
              <a:rPr kumimoji="1" lang="ko-KR" altLang="en-US" sz="1200" kern="1200" dirty="0" smtClean="0">
                <a:solidFill>
                  <a:schemeClr val="tx1"/>
                </a:solidFill>
                <a:latin typeface="굴림" pitchFamily="50" charset="-127"/>
                <a:ea typeface="굴림" pitchFamily="50" charset="-127"/>
                <a:cs typeface="+mn-cs"/>
              </a:rPr>
              <a:t>또한 자선병원에서 명예직으로 상당한 높은 지위에 있었던 전문의들도 전시 상황으로 인해 더 겸손하고 낮은 자세의 파트타임업자로서 일을 하기 시작하였다</a:t>
            </a:r>
            <a:r>
              <a:rPr kumimoji="1" lang="en-US" altLang="ko-KR" sz="1200" kern="1200" dirty="0" smtClean="0">
                <a:solidFill>
                  <a:schemeClr val="tx1"/>
                </a:solidFill>
                <a:latin typeface="굴림" pitchFamily="50" charset="-127"/>
                <a:ea typeface="굴림" pitchFamily="50" charset="-127"/>
                <a:cs typeface="+mn-cs"/>
              </a:rPr>
              <a:t>. </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33</a:t>
            </a:fld>
            <a:endParaRPr lang="en-US" altLang="ko-K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착취가 과했다</a:t>
            </a:r>
            <a:r>
              <a:rPr lang="en-US" altLang="ko-KR" dirty="0" smtClean="0"/>
              <a:t>. </a:t>
            </a:r>
            <a:r>
              <a:rPr lang="ko-KR" altLang="en-US" dirty="0" smtClean="0"/>
              <a:t>임금은 그만큼 오르지 않았고</a:t>
            </a:r>
            <a:r>
              <a:rPr lang="en-US" altLang="ko-KR" dirty="0" smtClean="0"/>
              <a:t>, </a:t>
            </a:r>
            <a:r>
              <a:rPr lang="ko-KR" altLang="en-US" dirty="0" smtClean="0"/>
              <a:t>거의 대부분이 임금 투쟁이었다</a:t>
            </a:r>
            <a:r>
              <a:rPr lang="en-US" altLang="ko-KR" dirty="0" smtClean="0"/>
              <a:t>. </a:t>
            </a:r>
            <a:r>
              <a:rPr lang="ko-KR" altLang="en-US" dirty="0" smtClean="0"/>
              <a:t>일은 더 많이 하고 돈을 덜 받고</a:t>
            </a:r>
            <a:r>
              <a:rPr lang="en-US" altLang="ko-KR" dirty="0" smtClean="0"/>
              <a:t>, </a:t>
            </a:r>
            <a:r>
              <a:rPr lang="ko-KR" altLang="en-US" dirty="0" smtClean="0"/>
              <a:t>소비도 줄어들었다</a:t>
            </a:r>
            <a:r>
              <a:rPr lang="en-US" altLang="ko-KR" dirty="0" smtClean="0"/>
              <a:t>!!</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34</a:t>
            </a:fld>
            <a:endParaRPr lang="en-US" altLang="ko-K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2</a:t>
            </a:r>
            <a:r>
              <a:rPr lang="ko-KR" altLang="en-US" dirty="0" smtClean="0"/>
              <a:t>차 세계대전 전까지 </a:t>
            </a:r>
            <a:r>
              <a:rPr lang="ko-KR" altLang="en-US" dirty="0" err="1" smtClean="0"/>
              <a:t>구빈법에</a:t>
            </a:r>
            <a:r>
              <a:rPr lang="ko-KR" altLang="en-US" dirty="0" smtClean="0"/>
              <a:t> 기초한 선별된 복지제도</a:t>
            </a:r>
          </a:p>
          <a:p>
            <a:r>
              <a:rPr lang="ko-KR" altLang="en-US" dirty="0" smtClean="0"/>
              <a:t>공황과 </a:t>
            </a:r>
            <a:r>
              <a:rPr lang="en-US" altLang="ko-KR" dirty="0" smtClean="0"/>
              <a:t>2</a:t>
            </a:r>
            <a:r>
              <a:rPr lang="ko-KR" altLang="en-US" dirty="0" err="1" smtClean="0"/>
              <a:t>차세계대전을</a:t>
            </a:r>
            <a:r>
              <a:rPr lang="ko-KR" altLang="en-US" dirty="0" smtClean="0"/>
              <a:t> 통해 노동자 계급에 힘이 집중되기 시작하자 비로소 모든 국민들에게 권리로서 서비스를 제공하기 시작했고 전후의 세계적 경제 활성화에 힘입어 노동당은 앞장서고 보수당은 시대의 조류를 무시할 수 없었던 상황에서 복지는 지속적으로 팽창의 길</a:t>
            </a:r>
            <a:endParaRPr lang="en-US" altLang="ko-KR" dirty="0" smtClean="0"/>
          </a:p>
          <a:p>
            <a:r>
              <a:rPr lang="ko-KR" altLang="en-US" dirty="0" smtClean="0"/>
              <a:t>영국의 복지지출은 </a:t>
            </a:r>
            <a:r>
              <a:rPr lang="en-US" altLang="ko-KR" dirty="0" smtClean="0"/>
              <a:t>2006-2007</a:t>
            </a:r>
            <a:r>
              <a:rPr lang="ko-KR" altLang="en-US" dirty="0" smtClean="0"/>
              <a:t>년 지출액은 국내총생산의 </a:t>
            </a:r>
            <a:r>
              <a:rPr lang="en-US" altLang="ko-KR" dirty="0" smtClean="0"/>
              <a:t>9.0%</a:t>
            </a:r>
            <a:r>
              <a:rPr lang="ko-KR" altLang="en-US" dirty="0" smtClean="0"/>
              <a:t>로 타 유럽의 복지국가에 비해서 오히려 낮은 수준</a:t>
            </a: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35</a:t>
            </a:fld>
            <a:endParaRPr lang="en-US" altLang="ko-K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지출이 더 높은 프랑스나 독일의 경우 상호 연대성에 기초한 조직화된 복지체제를 가지고 있는 반면 영국은 중앙정부에 의존</a:t>
            </a: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36</a:t>
            </a:fld>
            <a:endParaRPr lang="en-US" altLang="ko-K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err="1" smtClean="0"/>
              <a:t>ㅍ</a:t>
            </a:r>
            <a:r>
              <a:rPr lang="en-US" altLang="ko-KR" dirty="0" smtClean="0"/>
              <a:t>1945</a:t>
            </a:r>
            <a:r>
              <a:rPr lang="ko-KR" altLang="en-US" dirty="0" smtClean="0"/>
              <a:t>년에 </a:t>
            </a:r>
            <a:r>
              <a:rPr lang="ko-KR" altLang="en-US" dirty="0" err="1" smtClean="0"/>
              <a:t>가족수당법을</a:t>
            </a:r>
            <a:r>
              <a:rPr lang="ko-KR" altLang="en-US" dirty="0" smtClean="0"/>
              <a:t> 통과시켜 </a:t>
            </a:r>
            <a:r>
              <a:rPr lang="en-US" altLang="ko-KR" dirty="0" smtClean="0"/>
              <a:t>2</a:t>
            </a:r>
            <a:r>
              <a:rPr lang="ko-KR" altLang="en-US" dirty="0" smtClean="0"/>
              <a:t>자녀 이상을 가진 가족에게 수당을 지급하도록 하였고</a:t>
            </a:r>
            <a:r>
              <a:rPr lang="en-US" altLang="ko-KR" dirty="0" smtClean="0"/>
              <a:t>, 1946</a:t>
            </a:r>
            <a:r>
              <a:rPr lang="ko-KR" altLang="en-US" dirty="0" smtClean="0"/>
              <a:t>년에는 국민보험법과 산업재해보상법 통과시켰다</a:t>
            </a:r>
            <a:r>
              <a:rPr lang="en-US" altLang="ko-KR" dirty="0" smtClean="0"/>
              <a:t>. </a:t>
            </a:r>
            <a:r>
              <a:rPr lang="ko-KR" altLang="en-US" dirty="0" smtClean="0"/>
              <a:t>이에 퇴직급여</a:t>
            </a:r>
            <a:r>
              <a:rPr lang="en-US" altLang="ko-KR" dirty="0" smtClean="0"/>
              <a:t>, </a:t>
            </a:r>
            <a:r>
              <a:rPr lang="ko-KR" altLang="en-US" dirty="0" smtClean="0"/>
              <a:t>상병급여</a:t>
            </a:r>
            <a:r>
              <a:rPr lang="en-US" altLang="ko-KR" dirty="0" smtClean="0"/>
              <a:t>, </a:t>
            </a:r>
            <a:r>
              <a:rPr lang="ko-KR" altLang="en-US" dirty="0" smtClean="0"/>
              <a:t>장애급여</a:t>
            </a:r>
            <a:r>
              <a:rPr lang="en-US" altLang="ko-KR" dirty="0" smtClean="0"/>
              <a:t>, </a:t>
            </a:r>
            <a:r>
              <a:rPr lang="ko-KR" altLang="en-US" dirty="0" smtClean="0"/>
              <a:t>실업급여 유족급여</a:t>
            </a:r>
            <a:r>
              <a:rPr lang="en-US" altLang="ko-KR" dirty="0" smtClean="0"/>
              <a:t>, </a:t>
            </a:r>
            <a:r>
              <a:rPr lang="ko-KR" altLang="en-US" dirty="0" smtClean="0"/>
              <a:t>출산급여</a:t>
            </a:r>
            <a:r>
              <a:rPr lang="en-US" altLang="ko-KR" dirty="0" smtClean="0"/>
              <a:t>, </a:t>
            </a:r>
            <a:r>
              <a:rPr lang="ko-KR" altLang="en-US" dirty="0" smtClean="0"/>
              <a:t>그리고 산업재해급여 제공사회보험의 대상은 정기적 기여능력이 있는 </a:t>
            </a:r>
            <a:r>
              <a:rPr lang="ko-KR" altLang="en-US" dirty="0" err="1" smtClean="0"/>
              <a:t>피용자에</a:t>
            </a:r>
            <a:r>
              <a:rPr lang="ko-KR" altLang="en-US" dirty="0" smtClean="0"/>
              <a:t> 한</a:t>
            </a:r>
          </a:p>
          <a:p>
            <a:r>
              <a:rPr lang="en-US" altLang="ko-KR" dirty="0" smtClean="0"/>
              <a:t>1948</a:t>
            </a:r>
            <a:r>
              <a:rPr lang="ko-KR" altLang="en-US" dirty="0" smtClean="0"/>
              <a:t>년에는 </a:t>
            </a:r>
            <a:r>
              <a:rPr lang="ko-KR" altLang="en-US" dirty="0" err="1" smtClean="0"/>
              <a:t>국민부조법을</a:t>
            </a:r>
            <a:r>
              <a:rPr lang="ko-KR" altLang="en-US" dirty="0" smtClean="0"/>
              <a:t> 통과시켰지만 이 역시 엄격한 가계조사의 시행으로 선별된 저소득층을 대상 </a:t>
            </a:r>
            <a:r>
              <a:rPr lang="en-US" altLang="ko-KR" dirty="0" smtClean="0"/>
              <a:t>“</a:t>
            </a:r>
            <a:r>
              <a:rPr lang="ko-KR" altLang="en-US" dirty="0" smtClean="0"/>
              <a:t>낙인효과</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37</a:t>
            </a:fld>
            <a:endParaRPr lang="en-US" altLang="ko-K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40</a:t>
            </a:fld>
            <a:endParaRPr lang="en-US" altLang="ko-K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en-US" altLang="ko-KR" dirty="0" smtClean="0"/>
              <a:t>BMA</a:t>
            </a:r>
            <a:r>
              <a:rPr lang="ko-KR" altLang="en-US" dirty="0" smtClean="0"/>
              <a:t>의 라이벌이었던 작은 규모의 의료노동조합</a:t>
            </a:r>
            <a:r>
              <a:rPr lang="en-US" altLang="ko-KR" dirty="0" smtClean="0"/>
              <a:t>(Medial Practitioners' Union)</a:t>
            </a:r>
            <a:r>
              <a:rPr lang="ko-KR" altLang="en-US" dirty="0" smtClean="0"/>
              <a:t>은 훨씬 더 진보적 인 시각를 가지고 있었다</a:t>
            </a:r>
            <a:r>
              <a:rPr lang="en-US" altLang="ko-KR" dirty="0" smtClean="0"/>
              <a:t>. 1942</a:t>
            </a:r>
            <a:r>
              <a:rPr lang="ko-KR" altLang="en-US" dirty="0" smtClean="0"/>
              <a:t>년 의료노동조합은 자선병원과 </a:t>
            </a:r>
            <a:r>
              <a:rPr lang="ko-KR" altLang="en-US" dirty="0" err="1" smtClean="0"/>
              <a:t>지자체</a:t>
            </a:r>
            <a:r>
              <a:rPr lang="ko-KR" altLang="en-US" dirty="0" smtClean="0"/>
              <a:t> 병원을 모두 섭렵하여 지역 보건위원회 안으로 포괄시키는 정책과 의사의 전일 </a:t>
            </a:r>
            <a:r>
              <a:rPr lang="ko-KR" altLang="en-US" dirty="0" err="1" smtClean="0"/>
              <a:t>봉급제를</a:t>
            </a:r>
            <a:r>
              <a:rPr lang="ko-KR" altLang="en-US" dirty="0" smtClean="0"/>
              <a:t> 지지 </a:t>
            </a: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44</a:t>
            </a:fld>
            <a:endParaRPr lang="en-US" altLang="ko-K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ko-KR" altLang="en-US" dirty="0" smtClean="0"/>
              <a:t>연합정권의 두 번째 보건부 장관인 </a:t>
            </a:r>
            <a:r>
              <a:rPr lang="ko-KR" altLang="en-US" dirty="0" err="1" smtClean="0"/>
              <a:t>윌링크는</a:t>
            </a:r>
            <a:r>
              <a:rPr lang="ko-KR" altLang="en-US" dirty="0" smtClean="0"/>
              <a:t> </a:t>
            </a:r>
            <a:r>
              <a:rPr lang="en-US" altLang="ko-KR" dirty="0" smtClean="0"/>
              <a:t>1944</a:t>
            </a:r>
            <a:r>
              <a:rPr lang="ko-KR" altLang="en-US" dirty="0" smtClean="0"/>
              <a:t>년 </a:t>
            </a:r>
            <a:r>
              <a:rPr lang="en-US" altLang="ko-KR" dirty="0" smtClean="0"/>
              <a:t>2</a:t>
            </a:r>
            <a:r>
              <a:rPr lang="ko-KR" altLang="en-US" dirty="0" smtClean="0"/>
              <a:t>월 </a:t>
            </a:r>
            <a:r>
              <a:rPr lang="en-US" altLang="ko-KR" dirty="0" smtClean="0"/>
              <a:t>NHS</a:t>
            </a:r>
            <a:r>
              <a:rPr lang="ko-KR" altLang="en-US" dirty="0" smtClean="0"/>
              <a:t>에 대한 정식 백서를 발행하였다</a:t>
            </a:r>
            <a:r>
              <a:rPr lang="en-US" altLang="ko-KR" dirty="0" smtClean="0"/>
              <a:t>. </a:t>
            </a:r>
            <a:r>
              <a:rPr lang="ko-KR" altLang="en-US" dirty="0" smtClean="0"/>
              <a:t>이 백서의 내용에 대해 영국 병원협회</a:t>
            </a:r>
            <a:r>
              <a:rPr lang="en-US" altLang="ko-KR" dirty="0" smtClean="0"/>
              <a:t>(BHA)</a:t>
            </a:r>
            <a:r>
              <a:rPr lang="ko-KR" altLang="en-US" dirty="0" smtClean="0"/>
              <a:t>와 </a:t>
            </a:r>
            <a:r>
              <a:rPr lang="en-US" altLang="ko-KR" dirty="0" smtClean="0"/>
              <a:t>BMA</a:t>
            </a:r>
            <a:r>
              <a:rPr lang="ko-KR" altLang="en-US" dirty="0" smtClean="0"/>
              <a:t>는 꾸준하게 반대 의사를 펼쳤다</a:t>
            </a:r>
            <a:r>
              <a:rPr lang="en-US" altLang="ko-KR" dirty="0" smtClean="0"/>
              <a:t>. </a:t>
            </a:r>
            <a:r>
              <a:rPr lang="ko-KR" altLang="en-US" dirty="0" smtClean="0"/>
              <a:t>그 핵심은 첫째로</a:t>
            </a:r>
            <a:r>
              <a:rPr lang="en-US" altLang="ko-KR" dirty="0" smtClean="0"/>
              <a:t>, </a:t>
            </a:r>
            <a:r>
              <a:rPr lang="ko-KR" altLang="en-US" dirty="0" smtClean="0"/>
              <a:t>행정기구의 의사 직접 고용과 의사의 공무원화</a:t>
            </a:r>
            <a:r>
              <a:rPr lang="en-US" altLang="ko-KR" dirty="0" smtClean="0"/>
              <a:t>, </a:t>
            </a:r>
            <a:r>
              <a:rPr lang="ko-KR" altLang="en-US" dirty="0" smtClean="0"/>
              <a:t>전일 </a:t>
            </a:r>
            <a:r>
              <a:rPr lang="ko-KR" altLang="en-US" dirty="0" err="1" smtClean="0"/>
              <a:t>봉급제에</a:t>
            </a:r>
            <a:r>
              <a:rPr lang="ko-KR" altLang="en-US" dirty="0" smtClean="0"/>
              <a:t> 대한 반대였고</a:t>
            </a:r>
            <a:r>
              <a:rPr lang="en-US" altLang="ko-KR" dirty="0" smtClean="0"/>
              <a:t>, </a:t>
            </a:r>
            <a:r>
              <a:rPr lang="ko-KR" altLang="en-US" dirty="0" smtClean="0"/>
              <a:t>둘째로 의료 행위 판매 금지에 대한 반대였다</a:t>
            </a:r>
            <a:r>
              <a:rPr lang="en-US" altLang="ko-KR" dirty="0" smtClean="0"/>
              <a:t>. </a:t>
            </a:r>
            <a:r>
              <a:rPr lang="ko-KR" altLang="en-US" dirty="0" smtClean="0"/>
              <a:t>또한 </a:t>
            </a:r>
            <a:r>
              <a:rPr lang="en-US" altLang="ko-KR" dirty="0" smtClean="0"/>
              <a:t>NHS</a:t>
            </a:r>
            <a:r>
              <a:rPr lang="ko-KR" altLang="en-US" dirty="0" smtClean="0"/>
              <a:t>의 성급한 도입 대신 기존 </a:t>
            </a:r>
            <a:r>
              <a:rPr lang="en-US" altLang="ko-KR" dirty="0" smtClean="0"/>
              <a:t>NHI</a:t>
            </a:r>
            <a:r>
              <a:rPr lang="ko-KR" altLang="en-US" dirty="0" smtClean="0"/>
              <a:t>의 확장과 보장성 강화를 주장하였다</a:t>
            </a:r>
            <a:r>
              <a:rPr lang="en-US" altLang="ko-KR" dirty="0" smtClean="0"/>
              <a:t>. </a:t>
            </a:r>
            <a:r>
              <a:rPr lang="ko-KR" altLang="en-US" dirty="0" smtClean="0"/>
              <a:t>반면</a:t>
            </a:r>
            <a:r>
              <a:rPr lang="en-US" altLang="ko-KR" dirty="0" smtClean="0"/>
              <a:t>, </a:t>
            </a:r>
            <a:r>
              <a:rPr lang="ko-KR" altLang="en-US" dirty="0" smtClean="0"/>
              <a:t>치과의사</a:t>
            </a:r>
            <a:r>
              <a:rPr lang="en-US" altLang="ko-KR" dirty="0" smtClean="0"/>
              <a:t>, </a:t>
            </a:r>
            <a:r>
              <a:rPr lang="ko-KR" altLang="en-US" dirty="0" smtClean="0"/>
              <a:t>약사</a:t>
            </a:r>
            <a:r>
              <a:rPr lang="en-US" altLang="ko-KR" dirty="0" smtClean="0"/>
              <a:t>, </a:t>
            </a:r>
            <a:r>
              <a:rPr lang="ko-KR" altLang="en-US" dirty="0" smtClean="0"/>
              <a:t>간호사들은 정부의 취지에 동의를 표하였다</a:t>
            </a:r>
            <a:r>
              <a:rPr lang="en-US" altLang="ko-KR" dirty="0" smtClean="0"/>
              <a:t>. </a:t>
            </a:r>
            <a:r>
              <a:rPr lang="ko-KR" altLang="en-US" dirty="0" err="1" smtClean="0"/>
              <a:t>윌링크</a:t>
            </a:r>
            <a:r>
              <a:rPr lang="ko-KR" altLang="en-US" dirty="0" smtClean="0"/>
              <a:t> 장관은 </a:t>
            </a:r>
            <a:r>
              <a:rPr lang="en-US" altLang="ko-KR" dirty="0" smtClean="0"/>
              <a:t>BMA</a:t>
            </a:r>
            <a:r>
              <a:rPr lang="ko-KR" altLang="en-US" dirty="0" smtClean="0"/>
              <a:t>와 타협을 시도하여 수정안을 이들에게 제시하였는데</a:t>
            </a:r>
            <a:r>
              <a:rPr lang="en-US" altLang="ko-KR" dirty="0" smtClean="0"/>
              <a:t>, </a:t>
            </a:r>
            <a:r>
              <a:rPr lang="ko-KR" altLang="en-US" dirty="0" smtClean="0"/>
              <a:t>이는 상당히 중요한 </a:t>
            </a:r>
            <a:r>
              <a:rPr lang="en-US" altLang="ko-KR" dirty="0" smtClean="0"/>
              <a:t>NHS </a:t>
            </a:r>
            <a:r>
              <a:rPr lang="ko-KR" altLang="en-US" dirty="0" smtClean="0"/>
              <a:t>의 요소들을 제외시키고 마는 실책이었다</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45</a:t>
            </a:fld>
            <a:endParaRPr lang="en-US" altLang="ko-K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46</a:t>
            </a:fld>
            <a:endParaRPr lang="en-US" altLang="ko-K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BMA</a:t>
            </a:r>
            <a:r>
              <a:rPr lang="ko-KR" altLang="en-US" dirty="0" smtClean="0"/>
              <a:t>와 타협을 시도하여 수정안을 이들에게 제시하였는데</a:t>
            </a:r>
            <a:r>
              <a:rPr lang="en-US" altLang="ko-KR" dirty="0" smtClean="0"/>
              <a:t>, </a:t>
            </a:r>
            <a:r>
              <a:rPr lang="ko-KR" altLang="en-US" dirty="0" smtClean="0"/>
              <a:t>이는 상당히 중요한 </a:t>
            </a:r>
            <a:r>
              <a:rPr lang="en-US" altLang="ko-KR" dirty="0" smtClean="0"/>
              <a:t>NHS </a:t>
            </a:r>
            <a:r>
              <a:rPr lang="ko-KR" altLang="en-US" dirty="0" smtClean="0"/>
              <a:t>의 요소들을 제외시키고 마는 실책이었다</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47</a:t>
            </a:fld>
            <a:endParaRPr lang="en-US" altLang="ko-K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하지만 </a:t>
            </a:r>
            <a:r>
              <a:rPr lang="ko-KR" altLang="en-US" dirty="0" err="1" smtClean="0"/>
              <a:t>베번조차도</a:t>
            </a:r>
            <a:r>
              <a:rPr lang="ko-KR" altLang="en-US" dirty="0" smtClean="0"/>
              <a:t> 많은 반대 의사에도 불구하고 이후 유료병상 허용이나 파트 타임 사설 의료행위 허락 등 어느 정도 의사들의 비위를 맞추면서 법안을 통과</a:t>
            </a:r>
          </a:p>
          <a:p>
            <a:r>
              <a:rPr lang="en-US" altLang="ko-KR" dirty="0" smtClean="0"/>
              <a:t>BMA</a:t>
            </a:r>
            <a:r>
              <a:rPr lang="ko-KR" altLang="en-US" dirty="0" smtClean="0"/>
              <a:t>는 법안 반대에 일관하였고 결국 사회주의적인 이데올로기만을 펼치는 결과라며 색깔 공격을 필두로 </a:t>
            </a:r>
            <a:r>
              <a:rPr lang="en-US" altLang="ko-KR" dirty="0" smtClean="0"/>
              <a:t>NHS </a:t>
            </a:r>
            <a:r>
              <a:rPr lang="ko-KR" altLang="en-US" dirty="0" smtClean="0"/>
              <a:t>서비스에 절대 참여하지 않을 것임을 총회에서 결정하였다</a:t>
            </a:r>
            <a:r>
              <a:rPr lang="en-US" altLang="ko-KR" dirty="0" smtClean="0"/>
              <a:t>. BMA</a:t>
            </a:r>
            <a:r>
              <a:rPr lang="ko-KR" altLang="en-US" dirty="0" smtClean="0"/>
              <a:t>의 결정에도 불구하고 베번 장관은 법안 집행의 날은 </a:t>
            </a:r>
            <a:r>
              <a:rPr lang="en-US" altLang="ko-KR" dirty="0" smtClean="0"/>
              <a:t>1949</a:t>
            </a:r>
            <a:r>
              <a:rPr lang="ko-KR" altLang="en-US" dirty="0" smtClean="0"/>
              <a:t>년 </a:t>
            </a:r>
            <a:r>
              <a:rPr lang="en-US" altLang="ko-KR" dirty="0" smtClean="0"/>
              <a:t>7</a:t>
            </a:r>
            <a:r>
              <a:rPr lang="ko-KR" altLang="en-US" dirty="0" smtClean="0"/>
              <a:t>월 </a:t>
            </a:r>
            <a:r>
              <a:rPr lang="en-US" altLang="ko-KR" dirty="0" smtClean="0"/>
              <a:t>5</a:t>
            </a:r>
            <a:r>
              <a:rPr lang="ko-KR" altLang="en-US" dirty="0" smtClean="0"/>
              <a:t>일로 말뚝 박았다</a:t>
            </a:r>
            <a:r>
              <a:rPr lang="en-US" altLang="ko-KR" dirty="0" smtClean="0"/>
              <a:t>.</a:t>
            </a:r>
            <a:endParaRPr lang="ko-KR" altLang="en-US" dirty="0" smtClean="0"/>
          </a:p>
          <a:p>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50</a:t>
            </a:fld>
            <a:endParaRPr lang="en-US" altLang="ko-K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err="1" smtClean="0"/>
              <a:t>처칠과</a:t>
            </a:r>
            <a:r>
              <a:rPr lang="ko-KR" altLang="en-US" dirty="0" smtClean="0"/>
              <a:t> </a:t>
            </a:r>
            <a:r>
              <a:rPr lang="ko-KR" altLang="en-US" dirty="0" err="1" smtClean="0"/>
              <a:t>베번</a:t>
            </a:r>
            <a:r>
              <a:rPr lang="ko-KR" altLang="en-US" dirty="0" smtClean="0"/>
              <a:t> 하원의원에서의 모습</a:t>
            </a:r>
            <a:r>
              <a:rPr lang="en-US" altLang="ko-KR" dirty="0" smtClean="0"/>
              <a:t>: 1944</a:t>
            </a:r>
            <a:r>
              <a:rPr lang="ko-KR" altLang="en-US" dirty="0" smtClean="0"/>
              <a:t>년 </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51</a:t>
            </a:fld>
            <a:endParaRPr lang="en-US" altLang="ko-K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BMA</a:t>
            </a:r>
            <a:r>
              <a:rPr lang="ko-KR" altLang="en-US" dirty="0" smtClean="0"/>
              <a:t>를 포함하여 여러 보건 관련 단체</a:t>
            </a:r>
            <a:r>
              <a:rPr lang="en-US" altLang="ko-KR" dirty="0" smtClean="0"/>
              <a:t>, </a:t>
            </a:r>
            <a:r>
              <a:rPr lang="ko-KR" altLang="en-US" dirty="0" smtClean="0"/>
              <a:t>병원들에게 대략적 법안 </a:t>
            </a:r>
            <a:r>
              <a:rPr lang="ko-KR" altLang="en-US" dirty="0" err="1" smtClean="0"/>
              <a:t>요약판이</a:t>
            </a:r>
            <a:r>
              <a:rPr lang="ko-KR" altLang="en-US" dirty="0" smtClean="0"/>
              <a:t> 송부되었고 이어진 </a:t>
            </a:r>
            <a:r>
              <a:rPr lang="en-US" altLang="ko-KR" dirty="0" smtClean="0"/>
              <a:t>2</a:t>
            </a:r>
            <a:r>
              <a:rPr lang="ko-KR" altLang="en-US" dirty="0" smtClean="0"/>
              <a:t>개월 간 장관은 </a:t>
            </a:r>
            <a:r>
              <a:rPr lang="en-US" altLang="ko-KR" dirty="0" smtClean="0"/>
              <a:t>20</a:t>
            </a:r>
            <a:r>
              <a:rPr lang="ko-KR" altLang="en-US" dirty="0" smtClean="0"/>
              <a:t>여 개의 단체와 만남법안의 요약판은 </a:t>
            </a:r>
            <a:r>
              <a:rPr lang="en-US" altLang="ko-KR" dirty="0" smtClean="0"/>
              <a:t>1944</a:t>
            </a:r>
            <a:r>
              <a:rPr lang="ko-KR" altLang="en-US" dirty="0" smtClean="0"/>
              <a:t>년 백서와 일맥상통한 면이 많았으나 몇 가지 강조점이 있었다</a:t>
            </a:r>
            <a:r>
              <a:rPr lang="en-US" altLang="ko-KR" dirty="0" smtClean="0"/>
              <a:t>. </a:t>
            </a:r>
            <a:r>
              <a:rPr lang="ko-KR" altLang="en-US" dirty="0" smtClean="0"/>
              <a:t>첫째는</a:t>
            </a:r>
            <a:r>
              <a:rPr lang="en-US" altLang="ko-KR" dirty="0" smtClean="0"/>
              <a:t>, </a:t>
            </a:r>
            <a:r>
              <a:rPr lang="ko-KR" altLang="en-US" dirty="0" smtClean="0"/>
              <a:t>서비스의 법적 의무가 보건부 장관에게 이관되는 것이었다</a:t>
            </a:r>
            <a:r>
              <a:rPr lang="en-US" altLang="ko-KR" dirty="0" smtClean="0"/>
              <a:t>. </a:t>
            </a:r>
            <a:r>
              <a:rPr lang="ko-KR" altLang="en-US" dirty="0" smtClean="0"/>
              <a:t>특히 전문의</a:t>
            </a:r>
            <a:r>
              <a:rPr lang="en-US" altLang="ko-KR" dirty="0" smtClean="0"/>
              <a:t>(consultants)</a:t>
            </a:r>
            <a:r>
              <a:rPr lang="ko-KR" altLang="en-US" dirty="0" smtClean="0"/>
              <a:t>와 병원 급의 진료 서비스는 직접적으로</a:t>
            </a:r>
            <a:r>
              <a:rPr lang="en-US" altLang="ko-KR" dirty="0" smtClean="0"/>
              <a:t>, </a:t>
            </a:r>
            <a:r>
              <a:rPr lang="ko-KR" altLang="en-US" dirty="0" err="1" smtClean="0"/>
              <a:t>일반의와</a:t>
            </a:r>
            <a:r>
              <a:rPr lang="ko-KR" altLang="en-US" dirty="0" smtClean="0"/>
              <a:t> 지역사회 서비스는 간접적으로 시행되었다</a:t>
            </a:r>
            <a:r>
              <a:rPr lang="en-US" altLang="ko-KR" dirty="0" smtClean="0"/>
              <a:t>. </a:t>
            </a:r>
            <a:r>
              <a:rPr lang="ko-KR" altLang="en-US" dirty="0" smtClean="0"/>
              <a:t>둘째로</a:t>
            </a:r>
            <a:r>
              <a:rPr lang="en-US" altLang="ko-KR" dirty="0" smtClean="0"/>
              <a:t>, </a:t>
            </a:r>
            <a:r>
              <a:rPr lang="ko-KR" altLang="en-US" dirty="0" smtClean="0"/>
              <a:t>일반 의사들에게 기본급을 제공하도록 하였다</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53</a:t>
            </a:fld>
            <a:endParaRPr lang="en-US" altLang="ko-K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57</a:t>
            </a:fld>
            <a:endParaRPr lang="en-US" altLang="ko-K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58</a:t>
            </a:fld>
            <a:endParaRPr lang="en-US" altLang="ko-K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kumimoji="1" lang="en-US" altLang="ko-KR" sz="1200" kern="1200" dirty="0" smtClean="0">
                <a:solidFill>
                  <a:schemeClr val="tx1"/>
                </a:solidFill>
                <a:latin typeface="굴림" pitchFamily="50" charset="-127"/>
                <a:ea typeface="굴림" pitchFamily="50" charset="-127"/>
                <a:cs typeface="+mn-cs"/>
              </a:rPr>
              <a:t>1945-48</a:t>
            </a:r>
            <a:r>
              <a:rPr kumimoji="1" lang="ko-KR" altLang="en-US" sz="1200" kern="1200" dirty="0" smtClean="0">
                <a:solidFill>
                  <a:schemeClr val="tx1"/>
                </a:solidFill>
                <a:latin typeface="굴림" pitchFamily="50" charset="-127"/>
                <a:ea typeface="굴림" pitchFamily="50" charset="-127"/>
                <a:cs typeface="+mn-cs"/>
              </a:rPr>
              <a:t>년 동안 의사들은 분명하게 정의된 이해와 목적을 방어하기 위해 훈련된 결집대오가 아니었다는 점을 이해해야 한다</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의사집단의 이해는 결코 단일하지 않았다</a:t>
            </a:r>
            <a:r>
              <a:rPr kumimoji="1" lang="en-US" altLang="ko-KR" sz="1200" kern="1200" dirty="0" smtClean="0">
                <a:solidFill>
                  <a:schemeClr val="tx1"/>
                </a:solidFill>
                <a:latin typeface="굴림" pitchFamily="50" charset="-127"/>
                <a:ea typeface="굴림" pitchFamily="50" charset="-127"/>
                <a:cs typeface="+mn-cs"/>
              </a:rPr>
              <a:t>. BMA</a:t>
            </a:r>
            <a:r>
              <a:rPr kumimoji="1" lang="ko-KR" altLang="en-US" sz="1200" kern="1200" dirty="0" smtClean="0">
                <a:solidFill>
                  <a:schemeClr val="tx1"/>
                </a:solidFill>
                <a:latin typeface="굴림" pitchFamily="50" charset="-127"/>
                <a:ea typeface="굴림" pitchFamily="50" charset="-127"/>
                <a:cs typeface="+mn-cs"/>
              </a:rPr>
              <a:t>의 지도부</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일반의의 대표</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err="1" smtClean="0">
                <a:solidFill>
                  <a:schemeClr val="tx1"/>
                </a:solidFill>
                <a:latin typeface="굴림" pitchFamily="50" charset="-127"/>
                <a:ea typeface="굴림" pitchFamily="50" charset="-127"/>
                <a:cs typeface="+mn-cs"/>
              </a:rPr>
              <a:t>왕립의사회</a:t>
            </a:r>
            <a:r>
              <a:rPr kumimoji="1" lang="ko-KR" altLang="en-US" sz="1200" kern="1200" dirty="0" smtClean="0">
                <a:solidFill>
                  <a:schemeClr val="tx1"/>
                </a:solidFill>
                <a:latin typeface="굴림" pitchFamily="50" charset="-127"/>
                <a:ea typeface="굴림" pitchFamily="50" charset="-127"/>
                <a:cs typeface="+mn-cs"/>
              </a:rPr>
              <a:t> 모두 서로의 이해관계는 다소간 차이가 있었으며</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전술적으로도 분열되는 경향이 있었던 것이다</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err="1" smtClean="0">
                <a:solidFill>
                  <a:schemeClr val="tx1"/>
                </a:solidFill>
                <a:latin typeface="굴림" pitchFamily="50" charset="-127"/>
                <a:ea typeface="굴림" pitchFamily="50" charset="-127"/>
                <a:cs typeface="+mn-cs"/>
              </a:rPr>
              <a:t>베번의</a:t>
            </a:r>
            <a:r>
              <a:rPr kumimoji="1" lang="ko-KR" altLang="en-US" sz="1200" kern="1200" dirty="0" smtClean="0">
                <a:solidFill>
                  <a:schemeClr val="tx1"/>
                </a:solidFill>
                <a:latin typeface="굴림" pitchFamily="50" charset="-127"/>
                <a:ea typeface="굴림" pitchFamily="50" charset="-127"/>
                <a:cs typeface="+mn-cs"/>
              </a:rPr>
              <a:t> 계획은 과감한 개혁적 내용이었으나 협상을 통해 이견을 조정해왔으며</a:t>
            </a:r>
            <a:r>
              <a:rPr kumimoji="1" lang="en-US" altLang="ko-KR" sz="1200" kern="1200" dirty="0" smtClean="0">
                <a:solidFill>
                  <a:schemeClr val="tx1"/>
                </a:solidFill>
                <a:latin typeface="굴림" pitchFamily="50" charset="-127"/>
                <a:ea typeface="굴림" pitchFamily="50" charset="-127"/>
                <a:cs typeface="+mn-cs"/>
              </a:rPr>
              <a:t>, </a:t>
            </a:r>
            <a:r>
              <a:rPr kumimoji="1" lang="ko-KR" altLang="en-US" sz="1200" kern="1200" dirty="0" smtClean="0">
                <a:solidFill>
                  <a:schemeClr val="tx1"/>
                </a:solidFill>
                <a:latin typeface="굴림" pitchFamily="50" charset="-127"/>
                <a:ea typeface="굴림" pitchFamily="50" charset="-127"/>
                <a:cs typeface="+mn-cs"/>
              </a:rPr>
              <a:t>전문의와 지방정부로부터의 반대를 무마하기 위해 일정한 양보를 불가피하게 했다</a:t>
            </a:r>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59</a:t>
            </a:fld>
            <a:endParaRPr lang="en-US" altLang="ko-K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착취가 과했다</a:t>
            </a:r>
            <a:r>
              <a:rPr lang="en-US" altLang="ko-KR" dirty="0" smtClean="0"/>
              <a:t>. </a:t>
            </a:r>
            <a:r>
              <a:rPr lang="ko-KR" altLang="en-US" dirty="0" smtClean="0"/>
              <a:t>임금은 그만큼 오르지 않았고</a:t>
            </a:r>
            <a:r>
              <a:rPr lang="en-US" altLang="ko-KR" dirty="0" smtClean="0"/>
              <a:t>, </a:t>
            </a:r>
            <a:r>
              <a:rPr lang="ko-KR" altLang="en-US" dirty="0" smtClean="0"/>
              <a:t>거의 대부분이 임금 투쟁이었다</a:t>
            </a:r>
            <a:r>
              <a:rPr lang="en-US" altLang="ko-KR" dirty="0" smtClean="0"/>
              <a:t>. </a:t>
            </a:r>
            <a:r>
              <a:rPr lang="ko-KR" altLang="en-US" dirty="0" smtClean="0"/>
              <a:t>일은 더 많이 하고 돈을 덜 받고</a:t>
            </a:r>
            <a:r>
              <a:rPr lang="en-US" altLang="ko-KR" dirty="0" smtClean="0"/>
              <a:t>, </a:t>
            </a:r>
            <a:r>
              <a:rPr lang="ko-KR" altLang="en-US" dirty="0" smtClean="0"/>
              <a:t>소비도 줄어들었다</a:t>
            </a:r>
            <a:r>
              <a:rPr lang="en-US" altLang="ko-KR" dirty="0" smtClean="0"/>
              <a:t>!!</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61</a:t>
            </a:fld>
            <a:endParaRPr lang="en-US" altLang="ko-K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전후 사회 재건에 대한 강력한 국민의 자발적 의지와 이를 대변하듯 크게 성장한 노동자와 노동 조합의 힘</a:t>
            </a:r>
            <a:r>
              <a:rPr lang="en-US" altLang="ko-KR" dirty="0" smtClean="0"/>
              <a:t>, </a:t>
            </a:r>
            <a:r>
              <a:rPr lang="ko-KR" altLang="en-US" dirty="0" smtClean="0"/>
              <a:t>그리고 노조의 힘에 의해 선출된 노동당 정권의 강력한 추진 때문</a:t>
            </a:r>
          </a:p>
          <a:p>
            <a:r>
              <a:rPr lang="ko-KR" altLang="en-US" dirty="0" smtClean="0"/>
              <a:t>전쟁의 경험은 국민들로 하여금 여러 방면에서 국가의 직접적 개입에 대해 호의적으로 받아들이도록</a:t>
            </a:r>
            <a:endParaRPr lang="en-US" altLang="ko-KR" dirty="0" smtClean="0"/>
          </a:p>
          <a:p>
            <a:r>
              <a:rPr lang="en-US" altLang="ko-KR" dirty="0" smtClean="0"/>
              <a:t>NHS </a:t>
            </a:r>
            <a:r>
              <a:rPr lang="ko-KR" altLang="en-US" dirty="0" smtClean="0"/>
              <a:t>제도 형성에 관여했던 세 명의 장관 중 가장 강력하게 법안을 추진했던 </a:t>
            </a:r>
            <a:r>
              <a:rPr lang="ko-KR" altLang="en-US" dirty="0" err="1" smtClean="0"/>
              <a:t>베번</a:t>
            </a:r>
            <a:r>
              <a:rPr lang="ko-KR" altLang="en-US" dirty="0" smtClean="0"/>
              <a:t> 장관의 독재적 밀어붙이기 방식</a:t>
            </a:r>
          </a:p>
          <a:p>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62</a:t>
            </a:fld>
            <a:endParaRPr lang="en-US" altLang="ko-K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2000</a:t>
            </a:r>
            <a:r>
              <a:rPr lang="ko-KR" altLang="en-US" dirty="0" smtClean="0"/>
              <a:t>년에 크게 결집을 해본 경험이 있고 경제적 이득에 대해 기득권이 강력하게 형성되어 있어 새로운 제도 도입에 있어 의사 내 분란 요소는 거의 없을 것으로 판단된다</a:t>
            </a:r>
            <a:r>
              <a:rPr lang="en-US" altLang="ko-KR" dirty="0" smtClean="0"/>
              <a:t>. </a:t>
            </a:r>
            <a:r>
              <a:rPr lang="ko-KR" altLang="en-US" dirty="0" smtClean="0"/>
              <a:t>하지만</a:t>
            </a:r>
            <a:r>
              <a:rPr lang="en-US" altLang="ko-KR" dirty="0" smtClean="0"/>
              <a:t>, </a:t>
            </a:r>
            <a:r>
              <a:rPr lang="ko-KR" altLang="en-US" dirty="0" smtClean="0"/>
              <a:t>의료의 양극화 현상이 심화되고 있는 추세에서 개원의 및 중소규모 병원의 이득과 대규모 기업병원 및 교육병원들의 이득이 상충되는 것을 보면</a:t>
            </a:r>
            <a:r>
              <a:rPr lang="en-US" altLang="ko-KR" dirty="0" smtClean="0"/>
              <a:t>, </a:t>
            </a:r>
            <a:r>
              <a:rPr lang="ko-KR" altLang="en-US" dirty="0" smtClean="0"/>
              <a:t>어느 정도 의사 집단 안에서도 노선이 완전히 같지는 않을 것임을 시사한다고 판단된다</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65</a:t>
            </a:fld>
            <a:endParaRPr lang="en-US" altLang="ko-K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marL="0" marR="0" indent="0" algn="l" defTabSz="914400" rtl="0" eaLnBrk="0" fontAlgn="base" latinLnBrk="1" hangingPunct="0">
              <a:lnSpc>
                <a:spcPct val="100000"/>
              </a:lnSpc>
              <a:spcBef>
                <a:spcPct val="30000"/>
              </a:spcBef>
              <a:spcAft>
                <a:spcPct val="0"/>
              </a:spcAft>
              <a:buClrTx/>
              <a:buSzTx/>
              <a:buFontTx/>
              <a:buNone/>
              <a:tabLst/>
              <a:defRPr/>
            </a:pPr>
            <a:r>
              <a:rPr lang="en-US" altLang="ko-KR" dirty="0" smtClean="0"/>
              <a:t>2009</a:t>
            </a:r>
            <a:r>
              <a:rPr lang="ko-KR" altLang="en-US" dirty="0" smtClean="0"/>
              <a:t>년의 경제위기 이후</a:t>
            </a:r>
            <a:r>
              <a:rPr lang="en-US" altLang="ko-KR" dirty="0" smtClean="0"/>
              <a:t>?</a:t>
            </a:r>
            <a:r>
              <a:rPr lang="ko-KR" altLang="en-US" dirty="0" smtClean="0"/>
              <a:t>는 공황이나 전쟁과 같이 어마어마한 사회 정복의 결과까지 치닫지는 않았다</a:t>
            </a:r>
            <a:r>
              <a:rPr lang="en-US" altLang="ko-KR" dirty="0" smtClean="0"/>
              <a:t>. </a:t>
            </a:r>
            <a:r>
              <a:rPr lang="ko-KR" altLang="en-US" dirty="0" smtClean="0"/>
              <a:t>또 다시 비슷한 경제적 위기를 대면해도 그런 큰 파급이 있지 않은 한 새로운 제도의 도입은 염원할 것이라는 생각도 든다</a:t>
            </a:r>
            <a:r>
              <a:rPr lang="en-US" altLang="ko-KR" dirty="0" smtClean="0"/>
              <a:t>. </a:t>
            </a:r>
            <a:r>
              <a:rPr lang="ko-KR" altLang="en-US" dirty="0" smtClean="0"/>
              <a:t>하지만 그런 전 세계적 고비를 겪지 않는다 하더라도 꾸준한 노동자와 노동 조합의 힘 모으기와 국민들의 의식 변혁을 위한 시도들</a:t>
            </a:r>
            <a:r>
              <a:rPr lang="en-US" altLang="ko-KR" dirty="0" smtClean="0"/>
              <a:t>, </a:t>
            </a:r>
            <a:r>
              <a:rPr lang="ko-KR" altLang="en-US" dirty="0" smtClean="0"/>
              <a:t>그리고 시민 단체로부터 시작해서 사회 운동의 노력은 계속 되어야 할 것이다</a:t>
            </a:r>
            <a:r>
              <a:rPr lang="en-US" altLang="ko-KR" dirty="0" smtClean="0"/>
              <a:t>. </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66</a:t>
            </a:fld>
            <a:endParaRPr lang="en-US" altLang="ko-K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en-US" altLang="ko-KR" dirty="0" smtClean="0"/>
              <a:t>Junior</a:t>
            </a:r>
            <a:r>
              <a:rPr lang="ko-KR" altLang="en-US" dirty="0" smtClean="0"/>
              <a:t> </a:t>
            </a:r>
            <a:r>
              <a:rPr lang="en-US" altLang="ko-KR" dirty="0" smtClean="0"/>
              <a:t>doctors </a:t>
            </a:r>
            <a:r>
              <a:rPr lang="ko-KR" altLang="en-US" dirty="0" smtClean="0"/>
              <a:t>줄이려고</a:t>
            </a:r>
            <a:r>
              <a:rPr lang="en-US" altLang="ko-KR" dirty="0" smtClean="0"/>
              <a:t> </a:t>
            </a:r>
            <a:r>
              <a:rPr lang="ko-KR" altLang="en-US" dirty="0" smtClean="0"/>
              <a:t>하는 노동당에 데모</a:t>
            </a:r>
            <a:r>
              <a:rPr lang="en-US" altLang="ko-KR" dirty="0" smtClean="0"/>
              <a:t>!!</a:t>
            </a:r>
            <a:endParaRPr lang="ko-KR" altLang="en-US" dirty="0"/>
          </a:p>
        </p:txBody>
      </p:sp>
      <p:sp>
        <p:nvSpPr>
          <p:cNvPr id="4" name="슬라이드 번호 개체 틀 3"/>
          <p:cNvSpPr>
            <a:spLocks noGrp="1"/>
          </p:cNvSpPr>
          <p:nvPr>
            <p:ph type="sldNum" sz="quarter" idx="10"/>
          </p:nvPr>
        </p:nvSpPr>
        <p:spPr/>
        <p:txBody>
          <a:bodyPr/>
          <a:lstStyle/>
          <a:p>
            <a:pPr>
              <a:defRPr/>
            </a:pPr>
            <a:fld id="{8F3D1AAE-17D6-4033-ADAE-821A77886CB8}" type="slidenum">
              <a:rPr lang="en-US" altLang="ko-KR" smtClean="0"/>
              <a:pPr>
                <a:defRPr/>
              </a:pPr>
              <a:t>69</a:t>
            </a:fld>
            <a:endParaRPr lang="en-US" altLang="ko-K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grpSp>
        <p:nvGrpSpPr>
          <p:cNvPr id="4" name="Group 2"/>
          <p:cNvGrpSpPr>
            <a:grpSpLocks/>
          </p:cNvGrpSpPr>
          <p:nvPr/>
        </p:nvGrpSpPr>
        <p:grpSpPr bwMode="auto">
          <a:xfrm>
            <a:off x="4" y="0"/>
            <a:ext cx="9140825" cy="6850065"/>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ko-KR" altLang="en-US">
                  <a:ea typeface="굴림" pitchFamily="50" charset="-127"/>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ko-KR" altLang="en-US">
                  <a:ea typeface="굴림" pitchFamily="50" charset="-127"/>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ko-KR" altLang="en-US">
                  <a:ea typeface="굴림" pitchFamily="50" charset="-127"/>
                </a:endParaRP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ko-KR" altLang="en-US">
                  <a:ea typeface="굴림" pitchFamily="50" charset="-127"/>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ko-KR" altLang="en-US">
                  <a:ea typeface="굴림" pitchFamily="50" charset="-127"/>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ko-KR" altLang="en-US">
                <a:ea typeface="굴림" pitchFamily="50" charset="-127"/>
              </a:endParaRP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ko-KR" altLang="en-US">
                <a:ea typeface="굴림" pitchFamily="50" charset="-127"/>
              </a:endParaRPr>
            </a:p>
          </p:txBody>
        </p:sp>
      </p:grpSp>
      <p:sp>
        <p:nvSpPr>
          <p:cNvPr id="411659" name="Rectangle 11"/>
          <p:cNvSpPr>
            <a:spLocks noGrp="1" noChangeArrowheads="1"/>
          </p:cNvSpPr>
          <p:nvPr>
            <p:ph type="ctrTitle" sz="quarter"/>
          </p:nvPr>
        </p:nvSpPr>
        <p:spPr>
          <a:xfrm>
            <a:off x="685800" y="1736734"/>
            <a:ext cx="7772400" cy="1920878"/>
          </a:xfrm>
        </p:spPr>
        <p:txBody>
          <a:bodyPr/>
          <a:lstStyle>
            <a:lvl1pPr>
              <a:defRPr/>
            </a:lvl1pPr>
          </a:lstStyle>
          <a:p>
            <a:r>
              <a:rPr lang="ko-KR" altLang="en-US"/>
              <a:t>마스터 제목 스타일 편집</a:t>
            </a:r>
          </a:p>
        </p:txBody>
      </p:sp>
      <p:sp>
        <p:nvSpPr>
          <p:cNvPr id="41166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ko-KR" altLang="en-US"/>
              <a:t>마스터 부제목 스타일 편집</a:t>
            </a:r>
          </a:p>
        </p:txBody>
      </p:sp>
      <p:sp>
        <p:nvSpPr>
          <p:cNvPr id="13" name="Rectangle 13"/>
          <p:cNvSpPr>
            <a:spLocks noGrp="1" noChangeArrowheads="1"/>
          </p:cNvSpPr>
          <p:nvPr>
            <p:ph type="dt" sz="quarter" idx="10"/>
          </p:nvPr>
        </p:nvSpPr>
        <p:spPr>
          <a:xfrm>
            <a:off x="457200" y="6248400"/>
            <a:ext cx="2133600" cy="476250"/>
          </a:xfrm>
        </p:spPr>
        <p:txBody>
          <a:bodyPr/>
          <a:lstStyle>
            <a:lvl1pPr>
              <a:defRPr smtClean="0"/>
            </a:lvl1pPr>
          </a:lstStyle>
          <a:p>
            <a:pPr>
              <a:defRPr/>
            </a:pPr>
            <a:endParaRPr lang="en-US" altLang="ko-KR"/>
          </a:p>
        </p:txBody>
      </p:sp>
      <p:sp>
        <p:nvSpPr>
          <p:cNvPr id="14" name="Rectangle 14"/>
          <p:cNvSpPr>
            <a:spLocks noGrp="1" noChangeArrowheads="1"/>
          </p:cNvSpPr>
          <p:nvPr>
            <p:ph type="ftr" sz="quarter" idx="11"/>
          </p:nvPr>
        </p:nvSpPr>
        <p:spPr>
          <a:xfrm>
            <a:off x="3124200" y="6251573"/>
            <a:ext cx="2895600" cy="476250"/>
          </a:xfrm>
        </p:spPr>
        <p:txBody>
          <a:bodyPr/>
          <a:lstStyle>
            <a:lvl1pPr>
              <a:defRPr smtClean="0"/>
            </a:lvl1pPr>
          </a:lstStyle>
          <a:p>
            <a:pPr>
              <a:defRPr/>
            </a:pPr>
            <a:endParaRPr lang="en-US" altLang="ko-KR"/>
          </a:p>
        </p:txBody>
      </p:sp>
      <p:sp>
        <p:nvSpPr>
          <p:cNvPr id="15" name="Rectangle 15"/>
          <p:cNvSpPr>
            <a:spLocks noGrp="1" noChangeArrowheads="1"/>
          </p:cNvSpPr>
          <p:nvPr>
            <p:ph type="sldNum" sz="quarter" idx="12"/>
          </p:nvPr>
        </p:nvSpPr>
        <p:spPr>
          <a:xfrm>
            <a:off x="6553200" y="6254753"/>
            <a:ext cx="2133600" cy="476250"/>
          </a:xfrm>
        </p:spPr>
        <p:txBody>
          <a:bodyPr/>
          <a:lstStyle>
            <a:lvl1pPr>
              <a:defRPr smtClean="0"/>
            </a:lvl1pPr>
          </a:lstStyle>
          <a:p>
            <a:pPr>
              <a:defRPr/>
            </a:pPr>
            <a:fld id="{2D89002E-28EB-42C2-958D-ED8510D52F37}" type="slidenum">
              <a:rPr lang="en-US" altLang="ko-KR"/>
              <a:pPr>
                <a:defRPr/>
              </a:pPr>
              <a:t>‹#›</a:t>
            </a:fld>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3"/>
          <p:cNvSpPr>
            <a:spLocks noGrp="1" noChangeArrowheads="1"/>
          </p:cNvSpPr>
          <p:nvPr>
            <p:ph type="sldNum" sz="quarter" idx="11"/>
          </p:nvPr>
        </p:nvSpPr>
        <p:spPr>
          <a:ln/>
        </p:spPr>
        <p:txBody>
          <a:bodyPr/>
          <a:lstStyle>
            <a:lvl1pPr>
              <a:defRPr/>
            </a:lvl1pPr>
          </a:lstStyle>
          <a:p>
            <a:pPr>
              <a:defRPr/>
            </a:pPr>
            <a:fld id="{DC58B18A-6764-4E4A-A613-542C4ACF04D4}" type="slidenum">
              <a:rPr lang="en-US" altLang="ko-KR"/>
              <a:pPr>
                <a:defRPr/>
              </a:pPr>
              <a:t>‹#›</a:t>
            </a:fld>
            <a:endParaRPr lang="en-US" altLang="ko-K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3"/>
            <a:ext cx="7772400" cy="1362075"/>
          </a:xfrm>
        </p:spPr>
        <p:txBody>
          <a:bodyPr anchor="t"/>
          <a:lstStyle>
            <a:lvl1pPr algn="l">
              <a:defRPr sz="41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9"/>
            <a:ext cx="7772400" cy="1500188"/>
          </a:xfrm>
        </p:spPr>
        <p:txBody>
          <a:bodyPr anchor="b"/>
          <a:lstStyle>
            <a:lvl1pPr marL="0" indent="0">
              <a:buNone/>
              <a:defRPr sz="1900"/>
            </a:lvl1pPr>
            <a:lvl2pPr marL="457113" indent="0">
              <a:buNone/>
              <a:defRPr sz="1700"/>
            </a:lvl2pPr>
            <a:lvl3pPr marL="914226" indent="0">
              <a:buNone/>
              <a:defRPr sz="1600"/>
            </a:lvl3pPr>
            <a:lvl4pPr marL="1371341" indent="0">
              <a:buNone/>
              <a:defRPr sz="1400"/>
            </a:lvl4pPr>
            <a:lvl5pPr marL="1828453" indent="0">
              <a:buNone/>
              <a:defRPr sz="1400"/>
            </a:lvl5pPr>
            <a:lvl6pPr marL="2285566" indent="0">
              <a:buNone/>
              <a:defRPr sz="1400"/>
            </a:lvl6pPr>
            <a:lvl7pPr marL="2742679" indent="0">
              <a:buNone/>
              <a:defRPr sz="1400"/>
            </a:lvl7pPr>
            <a:lvl8pPr marL="3199794" indent="0">
              <a:buNone/>
              <a:defRPr sz="1400"/>
            </a:lvl8pPr>
            <a:lvl9pPr marL="3656907" indent="0">
              <a:buNone/>
              <a:defRPr sz="1400"/>
            </a:lvl9pPr>
          </a:lstStyle>
          <a:p>
            <a:pPr lvl="0"/>
            <a:r>
              <a:rPr lang="ko-KR" altLang="en-US" smtClean="0"/>
              <a:t>마스터 텍스트 스타일을 편집합니다</a:t>
            </a:r>
          </a:p>
        </p:txBody>
      </p:sp>
      <p:sp>
        <p:nvSpPr>
          <p:cNvPr id="4"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3"/>
          <p:cNvSpPr>
            <a:spLocks noGrp="1" noChangeArrowheads="1"/>
          </p:cNvSpPr>
          <p:nvPr>
            <p:ph type="sldNum" sz="quarter" idx="11"/>
          </p:nvPr>
        </p:nvSpPr>
        <p:spPr>
          <a:ln/>
        </p:spPr>
        <p:txBody>
          <a:bodyPr/>
          <a:lstStyle>
            <a:lvl1pPr>
              <a:defRPr/>
            </a:lvl1pPr>
          </a:lstStyle>
          <a:p>
            <a:pPr>
              <a:defRPr/>
            </a:pPr>
            <a:fld id="{D5B2AB8F-CB94-45FD-AD28-4BF10B1BC50B}" type="slidenum">
              <a:rPr lang="en-US" altLang="ko-KR"/>
              <a:pPr>
                <a:defRPr/>
              </a:pPr>
              <a:t>‹#›</a:t>
            </a:fld>
            <a:endParaRPr lang="en-US" altLang="ko-K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5"/>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5"/>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0FCA9C95-90F9-4992-8065-220F6124DA81}"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1" y="1535115"/>
            <a:ext cx="4040188" cy="639765"/>
          </a:xfrm>
        </p:spPr>
        <p:txBody>
          <a:bodyPr anchor="b"/>
          <a:lstStyle>
            <a:lvl1pPr marL="0" indent="0">
              <a:buNone/>
              <a:defRPr sz="2300" b="1"/>
            </a:lvl1pPr>
            <a:lvl2pPr marL="457113" indent="0">
              <a:buNone/>
              <a:defRPr sz="1900" b="1"/>
            </a:lvl2pPr>
            <a:lvl3pPr marL="914226" indent="0">
              <a:buNone/>
              <a:defRPr sz="1700" b="1"/>
            </a:lvl3pPr>
            <a:lvl4pPr marL="1371341" indent="0">
              <a:buNone/>
              <a:defRPr sz="1600" b="1"/>
            </a:lvl4pPr>
            <a:lvl5pPr marL="1828453" indent="0">
              <a:buNone/>
              <a:defRPr sz="1600" b="1"/>
            </a:lvl5pPr>
            <a:lvl6pPr marL="2285566" indent="0">
              <a:buNone/>
              <a:defRPr sz="1600" b="1"/>
            </a:lvl6pPr>
            <a:lvl7pPr marL="2742679" indent="0">
              <a:buNone/>
              <a:defRPr sz="1600" b="1"/>
            </a:lvl7pPr>
            <a:lvl8pPr marL="3199794" indent="0">
              <a:buNone/>
              <a:defRPr sz="1600" b="1"/>
            </a:lvl8pPr>
            <a:lvl9pPr marL="3656907"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1" y="2174880"/>
            <a:ext cx="4040188" cy="3951285"/>
          </a:xfrm>
        </p:spPr>
        <p:txBody>
          <a:bodyPr/>
          <a:lstStyle>
            <a:lvl1pPr>
              <a:defRPr sz="2300"/>
            </a:lvl1pPr>
            <a:lvl2pPr>
              <a:defRPr sz="1900"/>
            </a:lvl2pPr>
            <a:lvl3pPr>
              <a:defRPr sz="17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9" y="1535115"/>
            <a:ext cx="4041775" cy="639765"/>
          </a:xfrm>
        </p:spPr>
        <p:txBody>
          <a:bodyPr anchor="b"/>
          <a:lstStyle>
            <a:lvl1pPr marL="0" indent="0">
              <a:buNone/>
              <a:defRPr sz="2300" b="1"/>
            </a:lvl1pPr>
            <a:lvl2pPr marL="457113" indent="0">
              <a:buNone/>
              <a:defRPr sz="1900" b="1"/>
            </a:lvl2pPr>
            <a:lvl3pPr marL="914226" indent="0">
              <a:buNone/>
              <a:defRPr sz="1700" b="1"/>
            </a:lvl3pPr>
            <a:lvl4pPr marL="1371341" indent="0">
              <a:buNone/>
              <a:defRPr sz="1600" b="1"/>
            </a:lvl4pPr>
            <a:lvl5pPr marL="1828453" indent="0">
              <a:buNone/>
              <a:defRPr sz="1600" b="1"/>
            </a:lvl5pPr>
            <a:lvl6pPr marL="2285566" indent="0">
              <a:buNone/>
              <a:defRPr sz="1600" b="1"/>
            </a:lvl6pPr>
            <a:lvl7pPr marL="2742679" indent="0">
              <a:buNone/>
              <a:defRPr sz="1600" b="1"/>
            </a:lvl7pPr>
            <a:lvl8pPr marL="3199794" indent="0">
              <a:buNone/>
              <a:defRPr sz="1600" b="1"/>
            </a:lvl8pPr>
            <a:lvl9pPr marL="3656907"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9" y="2174880"/>
            <a:ext cx="4041775" cy="3951285"/>
          </a:xfrm>
        </p:spPr>
        <p:txBody>
          <a:bodyPr/>
          <a:lstStyle>
            <a:lvl1pPr>
              <a:defRPr sz="2300"/>
            </a:lvl1pPr>
            <a:lvl2pPr>
              <a:defRPr sz="1900"/>
            </a:lvl2pPr>
            <a:lvl3pPr>
              <a:defRPr sz="17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8" name="Rectangle 3"/>
          <p:cNvSpPr>
            <a:spLocks noGrp="1" noChangeArrowheads="1"/>
          </p:cNvSpPr>
          <p:nvPr>
            <p:ph type="sldNum" sz="quarter" idx="11"/>
          </p:nvPr>
        </p:nvSpPr>
        <p:spPr>
          <a:ln/>
        </p:spPr>
        <p:txBody>
          <a:bodyPr/>
          <a:lstStyle>
            <a:lvl1pPr>
              <a:defRPr/>
            </a:lvl1pPr>
          </a:lstStyle>
          <a:p>
            <a:pPr>
              <a:defRPr/>
            </a:pPr>
            <a:fld id="{57100FE9-04AC-4A3B-A947-B17522BA8E50}" type="slidenum">
              <a:rPr lang="en-US" altLang="ko-KR"/>
              <a:pPr>
                <a:defRPr/>
              </a:pPr>
              <a:t>‹#›</a:t>
            </a:fld>
            <a:endParaRPr lang="en-US" altLang="ko-K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4" name="Rectangle 3"/>
          <p:cNvSpPr>
            <a:spLocks noGrp="1" noChangeArrowheads="1"/>
          </p:cNvSpPr>
          <p:nvPr>
            <p:ph type="sldNum" sz="quarter" idx="11"/>
          </p:nvPr>
        </p:nvSpPr>
        <p:spPr>
          <a:ln/>
        </p:spPr>
        <p:txBody>
          <a:bodyPr/>
          <a:lstStyle>
            <a:lvl1pPr>
              <a:defRPr/>
            </a:lvl1pPr>
          </a:lstStyle>
          <a:p>
            <a:pPr>
              <a:defRPr/>
            </a:pPr>
            <a:fld id="{49B817AF-C7FF-44FA-AE2B-B108B3B0CD42}" type="slidenum">
              <a:rPr lang="en-US" altLang="ko-KR"/>
              <a:pPr>
                <a:defRPr/>
              </a:pPr>
              <a:t>‹#›</a:t>
            </a:fld>
            <a:endParaRPr lang="en-US" altLang="ko-K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3" name="Rectangle 3"/>
          <p:cNvSpPr>
            <a:spLocks noGrp="1" noChangeArrowheads="1"/>
          </p:cNvSpPr>
          <p:nvPr>
            <p:ph type="sldNum" sz="quarter" idx="11"/>
          </p:nvPr>
        </p:nvSpPr>
        <p:spPr>
          <a:ln/>
        </p:spPr>
        <p:txBody>
          <a:bodyPr/>
          <a:lstStyle>
            <a:lvl1pPr>
              <a:defRPr/>
            </a:lvl1pPr>
          </a:lstStyle>
          <a:p>
            <a:pPr>
              <a:defRPr/>
            </a:pPr>
            <a:fld id="{D579B6A5-0093-4E72-9743-BDAC694018AD}" type="slidenum">
              <a:rPr lang="en-US" altLang="ko-KR"/>
              <a:pPr>
                <a:defRPr/>
              </a:pPr>
              <a:t>‹#›</a:t>
            </a:fld>
            <a:endParaRPr lang="en-US" altLang="ko-K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4" y="273053"/>
            <a:ext cx="3008313" cy="1162050"/>
          </a:xfrm>
        </p:spPr>
        <p:txBody>
          <a:bodyPr anchor="b"/>
          <a:lstStyle>
            <a:lvl1pPr algn="l">
              <a:defRPr sz="19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3" y="273056"/>
            <a:ext cx="5111751" cy="5853113"/>
          </a:xfrm>
        </p:spPr>
        <p:txBody>
          <a:bodyPr/>
          <a:lstStyle>
            <a:lvl1pPr>
              <a:defRPr sz="3100"/>
            </a:lvl1pPr>
            <a:lvl2pPr>
              <a:defRPr sz="2700"/>
            </a:lvl2pPr>
            <a:lvl3pPr>
              <a:defRPr sz="2300"/>
            </a:lvl3pPr>
            <a:lvl4pPr>
              <a:defRPr sz="1900"/>
            </a:lvl4pPr>
            <a:lvl5pPr>
              <a:defRPr sz="1900"/>
            </a:lvl5pPr>
            <a:lvl6pPr>
              <a:defRPr sz="1900"/>
            </a:lvl6pPr>
            <a:lvl7pPr>
              <a:defRPr sz="1900"/>
            </a:lvl7pPr>
            <a:lvl8pPr>
              <a:defRPr sz="1900"/>
            </a:lvl8pPr>
            <a:lvl9pPr>
              <a:defRPr sz="19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4" y="1435106"/>
            <a:ext cx="3008313" cy="4691063"/>
          </a:xfrm>
        </p:spPr>
        <p:txBody>
          <a:bodyPr/>
          <a:lstStyle>
            <a:lvl1pPr marL="0" indent="0">
              <a:buNone/>
              <a:defRPr sz="1400"/>
            </a:lvl1pPr>
            <a:lvl2pPr marL="457113" indent="0">
              <a:buNone/>
              <a:defRPr sz="1200"/>
            </a:lvl2pPr>
            <a:lvl3pPr marL="914226" indent="0">
              <a:buNone/>
              <a:defRPr sz="1000"/>
            </a:lvl3pPr>
            <a:lvl4pPr marL="1371341" indent="0">
              <a:buNone/>
              <a:defRPr sz="1000"/>
            </a:lvl4pPr>
            <a:lvl5pPr marL="1828453" indent="0">
              <a:buNone/>
              <a:defRPr sz="1000"/>
            </a:lvl5pPr>
            <a:lvl6pPr marL="2285566" indent="0">
              <a:buNone/>
              <a:defRPr sz="1000"/>
            </a:lvl6pPr>
            <a:lvl7pPr marL="2742679" indent="0">
              <a:buNone/>
              <a:defRPr sz="1000"/>
            </a:lvl7pPr>
            <a:lvl8pPr marL="3199794" indent="0">
              <a:buNone/>
              <a:defRPr sz="1000"/>
            </a:lvl8pPr>
            <a:lvl9pPr marL="3656907" indent="0">
              <a:buNone/>
              <a:defRPr sz="1000"/>
            </a:lvl9pPr>
          </a:lstStyle>
          <a:p>
            <a:pPr lvl="0"/>
            <a:r>
              <a:rPr lang="ko-KR" altLang="en-US" smtClean="0"/>
              <a:t>마스터 텍스트 스타일을 편집합니다</a:t>
            </a:r>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EAC71EC7-0CDA-4026-94E8-C478FC3538A2}"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4"/>
            <a:ext cx="5486400" cy="566738"/>
          </a:xfrm>
        </p:spPr>
        <p:txBody>
          <a:bodyPr anchor="b"/>
          <a:lstStyle>
            <a:lvl1pPr algn="l">
              <a:defRPr sz="19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3"/>
            <a:ext cx="5486400" cy="4114800"/>
          </a:xfrm>
        </p:spPr>
        <p:txBody>
          <a:bodyPr/>
          <a:lstStyle>
            <a:lvl1pPr marL="0" indent="0">
              <a:buNone/>
              <a:defRPr sz="3100"/>
            </a:lvl1pPr>
            <a:lvl2pPr marL="457113" indent="0">
              <a:buNone/>
              <a:defRPr sz="2700"/>
            </a:lvl2pPr>
            <a:lvl3pPr marL="914226" indent="0">
              <a:buNone/>
              <a:defRPr sz="2300"/>
            </a:lvl3pPr>
            <a:lvl4pPr marL="1371341" indent="0">
              <a:buNone/>
              <a:defRPr sz="1900"/>
            </a:lvl4pPr>
            <a:lvl5pPr marL="1828453" indent="0">
              <a:buNone/>
              <a:defRPr sz="1900"/>
            </a:lvl5pPr>
            <a:lvl6pPr marL="2285566" indent="0">
              <a:buNone/>
              <a:defRPr sz="1900"/>
            </a:lvl6pPr>
            <a:lvl7pPr marL="2742679" indent="0">
              <a:buNone/>
              <a:defRPr sz="1900"/>
            </a:lvl7pPr>
            <a:lvl8pPr marL="3199794" indent="0">
              <a:buNone/>
              <a:defRPr sz="1900"/>
            </a:lvl8pPr>
            <a:lvl9pPr marL="3656907" indent="0">
              <a:buNone/>
              <a:defRPr sz="1900"/>
            </a:lvl9pPr>
          </a:lstStyle>
          <a:p>
            <a:pPr lvl="0"/>
            <a:endParaRPr lang="ko-KR" altLang="en-US" noProof="0" smtClean="0"/>
          </a:p>
        </p:txBody>
      </p:sp>
      <p:sp>
        <p:nvSpPr>
          <p:cNvPr id="4" name="텍스트 개체 틀 3"/>
          <p:cNvSpPr>
            <a:spLocks noGrp="1"/>
          </p:cNvSpPr>
          <p:nvPr>
            <p:ph type="body" sz="half" idx="2"/>
          </p:nvPr>
        </p:nvSpPr>
        <p:spPr>
          <a:xfrm>
            <a:off x="1792288" y="5367341"/>
            <a:ext cx="5486400" cy="804863"/>
          </a:xfrm>
        </p:spPr>
        <p:txBody>
          <a:bodyPr/>
          <a:lstStyle>
            <a:lvl1pPr marL="0" indent="0">
              <a:buNone/>
              <a:defRPr sz="1400"/>
            </a:lvl1pPr>
            <a:lvl2pPr marL="457113" indent="0">
              <a:buNone/>
              <a:defRPr sz="1200"/>
            </a:lvl2pPr>
            <a:lvl3pPr marL="914226" indent="0">
              <a:buNone/>
              <a:defRPr sz="1000"/>
            </a:lvl3pPr>
            <a:lvl4pPr marL="1371341" indent="0">
              <a:buNone/>
              <a:defRPr sz="1000"/>
            </a:lvl4pPr>
            <a:lvl5pPr marL="1828453" indent="0">
              <a:buNone/>
              <a:defRPr sz="1000"/>
            </a:lvl5pPr>
            <a:lvl6pPr marL="2285566" indent="0">
              <a:buNone/>
              <a:defRPr sz="1000"/>
            </a:lvl6pPr>
            <a:lvl7pPr marL="2742679" indent="0">
              <a:buNone/>
              <a:defRPr sz="1000"/>
            </a:lvl7pPr>
            <a:lvl8pPr marL="3199794" indent="0">
              <a:buNone/>
              <a:defRPr sz="1000"/>
            </a:lvl8pPr>
            <a:lvl9pPr marL="3656907" indent="0">
              <a:buNone/>
              <a:defRPr sz="1000"/>
            </a:lvl9pPr>
          </a:lstStyle>
          <a:p>
            <a:pPr lvl="0"/>
            <a:r>
              <a:rPr lang="ko-KR" altLang="en-US" smtClean="0"/>
              <a:t>마스터 텍스트 스타일을 편집합니다</a:t>
            </a:r>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180209A0-21C3-41E9-813B-CA34E8A8A998}"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3"/>
          <p:cNvSpPr>
            <a:spLocks noGrp="1" noChangeArrowheads="1"/>
          </p:cNvSpPr>
          <p:nvPr>
            <p:ph type="sldNum" sz="quarter" idx="11"/>
          </p:nvPr>
        </p:nvSpPr>
        <p:spPr>
          <a:ln/>
        </p:spPr>
        <p:txBody>
          <a:bodyPr/>
          <a:lstStyle>
            <a:lvl1pPr>
              <a:defRPr/>
            </a:lvl1pPr>
          </a:lstStyle>
          <a:p>
            <a:pPr>
              <a:defRPr/>
            </a:pPr>
            <a:fld id="{6245BC3E-95EC-4AE9-A6F7-EA8E1D83A71E}" type="slidenum">
              <a:rPr lang="en-US" altLang="ko-KR"/>
              <a:pPr>
                <a:defRPr/>
              </a:pPr>
              <a:t>‹#›</a:t>
            </a:fld>
            <a:endParaRPr lang="en-US" altLang="ko-K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46"/>
            <a:ext cx="2057400" cy="5851523"/>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46"/>
            <a:ext cx="6019800" cy="5851523"/>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3"/>
          <p:cNvSpPr>
            <a:spLocks noGrp="1" noChangeArrowheads="1"/>
          </p:cNvSpPr>
          <p:nvPr>
            <p:ph type="sldNum" sz="quarter" idx="11"/>
          </p:nvPr>
        </p:nvSpPr>
        <p:spPr>
          <a:ln/>
        </p:spPr>
        <p:txBody>
          <a:bodyPr/>
          <a:lstStyle>
            <a:lvl1pPr>
              <a:defRPr/>
            </a:lvl1pPr>
          </a:lstStyle>
          <a:p>
            <a:pPr>
              <a:defRPr/>
            </a:pPr>
            <a:fld id="{823175BF-B6BE-49D7-9438-3F941E3EBA00}" type="slidenum">
              <a:rPr lang="en-US" altLang="ko-KR"/>
              <a:pPr>
                <a:defRPr/>
              </a:pPr>
              <a:t>‹#›</a:t>
            </a:fld>
            <a:endParaRPr lang="en-US" altLang="ko-K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내용">
    <p:spTree>
      <p:nvGrpSpPr>
        <p:cNvPr id="1" name=""/>
        <p:cNvGrpSpPr/>
        <p:nvPr/>
      </p:nvGrpSpPr>
      <p:grpSpPr>
        <a:xfrm>
          <a:off x="0" y="0"/>
          <a:ext cx="0" cy="0"/>
          <a:chOff x="0" y="0"/>
          <a:chExt cx="0" cy="0"/>
        </a:xfrm>
      </p:grpSpPr>
      <p:sp>
        <p:nvSpPr>
          <p:cNvPr id="2" name="내용 개체 틀 1"/>
          <p:cNvSpPr>
            <a:spLocks noGrp="1"/>
          </p:cNvSpPr>
          <p:nvPr>
            <p:ph/>
          </p:nvPr>
        </p:nvSpPr>
        <p:spPr>
          <a:xfrm>
            <a:off x="457200" y="274646"/>
            <a:ext cx="8229600" cy="5851523"/>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4" name="Rectangle 3"/>
          <p:cNvSpPr>
            <a:spLocks noGrp="1" noChangeArrowheads="1"/>
          </p:cNvSpPr>
          <p:nvPr>
            <p:ph type="sldNum" sz="quarter" idx="11"/>
          </p:nvPr>
        </p:nvSpPr>
        <p:spPr>
          <a:ln/>
        </p:spPr>
        <p:txBody>
          <a:bodyPr/>
          <a:lstStyle>
            <a:lvl1pPr>
              <a:defRPr/>
            </a:lvl1pPr>
          </a:lstStyle>
          <a:p>
            <a:pPr>
              <a:defRPr/>
            </a:pPr>
            <a:fld id="{D1099520-2A47-4FE8-BE45-B27059DA35B1}" type="slidenum">
              <a:rPr lang="en-US" altLang="ko-KR"/>
              <a:pPr>
                <a:defRPr/>
              </a:pPr>
              <a:t>‹#›</a:t>
            </a:fld>
            <a:endParaRPr lang="en-US" altLang="ko-K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p:cSld name="제목, 내용 2개 및 텍스트">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43"/>
            <a:ext cx="8229600" cy="1143000"/>
          </a:xfrm>
        </p:spPr>
        <p:txBody>
          <a:bodyPr/>
          <a:lstStyle/>
          <a:p>
            <a:r>
              <a:rPr lang="ko-KR" altLang="en-US" smtClean="0"/>
              <a:t>마스터 제목 스타일 편집</a:t>
            </a:r>
            <a:endParaRPr lang="ko-KR" altLang="en-US"/>
          </a:p>
        </p:txBody>
      </p:sp>
      <p:sp>
        <p:nvSpPr>
          <p:cNvPr id="3" name="내용 개체 틀 2"/>
          <p:cNvSpPr>
            <a:spLocks noGrp="1"/>
          </p:cNvSpPr>
          <p:nvPr>
            <p:ph sz="quarter" idx="1"/>
          </p:nvPr>
        </p:nvSpPr>
        <p:spPr>
          <a:xfrm>
            <a:off x="457200" y="1600204"/>
            <a:ext cx="4038600" cy="21859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quarter" idx="2"/>
          </p:nvPr>
        </p:nvSpPr>
        <p:spPr>
          <a:xfrm>
            <a:off x="457200" y="3938591"/>
            <a:ext cx="4038600" cy="218757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half" idx="3"/>
          </p:nvPr>
        </p:nvSpPr>
        <p:spPr>
          <a:xfrm>
            <a:off x="4648200" y="1600200"/>
            <a:ext cx="4038600" cy="4525965"/>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7" name="Rectangle 3"/>
          <p:cNvSpPr>
            <a:spLocks noGrp="1" noChangeArrowheads="1"/>
          </p:cNvSpPr>
          <p:nvPr>
            <p:ph type="sldNum" sz="quarter" idx="11"/>
          </p:nvPr>
        </p:nvSpPr>
        <p:spPr>
          <a:ln/>
        </p:spPr>
        <p:txBody>
          <a:bodyPr/>
          <a:lstStyle>
            <a:lvl1pPr>
              <a:defRPr/>
            </a:lvl1pPr>
          </a:lstStyle>
          <a:p>
            <a:pPr>
              <a:defRPr/>
            </a:pPr>
            <a:fld id="{C02D36B9-3B6A-4796-9EE5-BA46A5251A98}" type="slidenum">
              <a:rPr lang="en-US" altLang="ko-KR"/>
              <a:pPr>
                <a:defRPr/>
              </a:pPr>
              <a:t>‹#›</a:t>
            </a:fld>
            <a:endParaRPr lang="en-US" altLang="ko-KR"/>
          </a:p>
        </p:txBody>
      </p:sp>
      <p:sp>
        <p:nvSpPr>
          <p:cNvPr id="8"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reserve="1">
  <p:cSld name="제목, 내용 및 텍스트">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43"/>
            <a:ext cx="8229600" cy="1143000"/>
          </a:xfrm>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5"/>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648200" y="1600200"/>
            <a:ext cx="4038600" cy="4525965"/>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83D5DB00-51D8-4CED-8E99-B3A4BD30E9E1}"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제목 및 내용/텍스트">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43"/>
            <a:ext cx="8229600" cy="1143000"/>
          </a:xfrm>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4"/>
            <a:ext cx="8229600" cy="21859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3938591"/>
            <a:ext cx="8229600" cy="218757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67773CE3-9F9A-4257-8EAA-7D9BA4FC393D}"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reserve="1">
  <p:cSld name="제목, 텍스트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43"/>
            <a:ext cx="8229600" cy="1143000"/>
          </a:xfrm>
        </p:spPr>
        <p:txBody>
          <a:bodyPr/>
          <a:lstStyle/>
          <a:p>
            <a:r>
              <a:rPr lang="ko-KR" altLang="en-US" smtClean="0"/>
              <a:t>마스터 제목 스타일 편집</a:t>
            </a:r>
            <a:endParaRPr lang="ko-KR" altLang="en-US"/>
          </a:p>
        </p:txBody>
      </p:sp>
      <p:sp>
        <p:nvSpPr>
          <p:cNvPr id="3" name="텍스트 개체 틀 2"/>
          <p:cNvSpPr>
            <a:spLocks noGrp="1"/>
          </p:cNvSpPr>
          <p:nvPr>
            <p:ph type="body" sz="half" idx="1"/>
          </p:nvPr>
        </p:nvSpPr>
        <p:spPr>
          <a:xfrm>
            <a:off x="457200" y="1600200"/>
            <a:ext cx="4038600" cy="4525965"/>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5"/>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3"/>
          <p:cNvSpPr>
            <a:spLocks noGrp="1" noChangeArrowheads="1"/>
          </p:cNvSpPr>
          <p:nvPr>
            <p:ph type="sldNum" sz="quarter" idx="11"/>
          </p:nvPr>
        </p:nvSpPr>
        <p:spPr>
          <a:ln/>
        </p:spPr>
        <p:txBody>
          <a:bodyPr/>
          <a:lstStyle>
            <a:lvl1pPr>
              <a:defRPr/>
            </a:lvl1pPr>
          </a:lstStyle>
          <a:p>
            <a:pPr>
              <a:defRPr/>
            </a:pPr>
            <a:fld id="{C3B5DFDF-0FEA-419A-880A-0AA7052A54A0}" type="slidenum">
              <a:rPr lang="en-US" altLang="ko-KR"/>
              <a:pPr>
                <a:defRPr/>
              </a:pPr>
              <a:t>‹#›</a:t>
            </a:fld>
            <a:endParaRPr lang="en-US" altLang="ko-K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ltLang="ko-K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626" name="Rectangle 2"/>
          <p:cNvSpPr>
            <a:spLocks noGrp="1" noChangeArrowheads="1"/>
          </p:cNvSpPr>
          <p:nvPr>
            <p:ph type="dt" sz="half" idx="2"/>
          </p:nvPr>
        </p:nvSpPr>
        <p:spPr bwMode="auto">
          <a:xfrm>
            <a:off x="457200" y="6251573"/>
            <a:ext cx="2133600" cy="476250"/>
          </a:xfrm>
          <a:prstGeom prst="rect">
            <a:avLst/>
          </a:prstGeom>
          <a:noFill/>
          <a:ln w="9525">
            <a:noFill/>
            <a:miter lim="800000"/>
            <a:headEnd/>
            <a:tailEnd/>
          </a:ln>
          <a:effectLst/>
        </p:spPr>
        <p:txBody>
          <a:bodyPr vert="horz" wrap="square" lIns="91422" tIns="45711" rIns="91422" bIns="45711" numCol="1" anchor="b" anchorCtr="0" compatLnSpc="1">
            <a:prstTxWarp prst="textNoShape">
              <a:avLst/>
            </a:prstTxWarp>
          </a:bodyPr>
          <a:lstStyle>
            <a:lvl1pPr eaLnBrk="1" latinLnBrk="1" hangingPunct="1">
              <a:defRPr sz="1200" smtClean="0">
                <a:latin typeface="+mn-lt"/>
                <a:ea typeface="굴림" pitchFamily="50" charset="-127"/>
              </a:defRPr>
            </a:lvl1pPr>
          </a:lstStyle>
          <a:p>
            <a:pPr>
              <a:defRPr/>
            </a:pPr>
            <a:endParaRPr lang="en-US" altLang="ko-KR"/>
          </a:p>
        </p:txBody>
      </p:sp>
      <p:sp>
        <p:nvSpPr>
          <p:cNvPr id="41062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22" tIns="45711" rIns="91422" bIns="45711" numCol="1" anchor="b" anchorCtr="0" compatLnSpc="1">
            <a:prstTxWarp prst="textNoShape">
              <a:avLst/>
            </a:prstTxWarp>
          </a:bodyPr>
          <a:lstStyle>
            <a:lvl1pPr algn="r" eaLnBrk="1" latinLnBrk="1" hangingPunct="1">
              <a:defRPr sz="1200" smtClean="0">
                <a:latin typeface="+mn-lt"/>
                <a:ea typeface="굴림" pitchFamily="50" charset="-127"/>
              </a:defRPr>
            </a:lvl1pPr>
          </a:lstStyle>
          <a:p>
            <a:pPr>
              <a:defRPr/>
            </a:pPr>
            <a:fld id="{986E9C96-6733-44DD-855D-4AC9D07BB0A5}" type="slidenum">
              <a:rPr lang="en-US" altLang="ko-KR"/>
              <a:pPr>
                <a:defRPr/>
              </a:pPr>
              <a:t>‹#›</a:t>
            </a:fld>
            <a:endParaRPr lang="en-US" altLang="ko-KR"/>
          </a:p>
        </p:txBody>
      </p:sp>
      <p:grpSp>
        <p:nvGrpSpPr>
          <p:cNvPr id="1028" name="Group 4"/>
          <p:cNvGrpSpPr>
            <a:grpSpLocks/>
          </p:cNvGrpSpPr>
          <p:nvPr/>
        </p:nvGrpSpPr>
        <p:grpSpPr bwMode="auto">
          <a:xfrm>
            <a:off x="4" y="0"/>
            <a:ext cx="9140825" cy="6850065"/>
            <a:chOff x="0" y="0"/>
            <a:chExt cx="5758" cy="4315"/>
          </a:xfrm>
        </p:grpSpPr>
        <p:grpSp>
          <p:nvGrpSpPr>
            <p:cNvPr id="1032" name="Group 5"/>
            <p:cNvGrpSpPr>
              <a:grpSpLocks/>
            </p:cNvGrpSpPr>
            <p:nvPr userDrawn="1"/>
          </p:nvGrpSpPr>
          <p:grpSpPr bwMode="auto">
            <a:xfrm>
              <a:off x="1728" y="2230"/>
              <a:ext cx="4027" cy="2085"/>
              <a:chOff x="1728" y="2230"/>
              <a:chExt cx="4027" cy="2085"/>
            </a:xfrm>
          </p:grpSpPr>
          <p:sp>
            <p:nvSpPr>
              <p:cNvPr id="41063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ko-KR" altLang="en-US">
                  <a:ea typeface="굴림" pitchFamily="50" charset="-127"/>
                </a:endParaRPr>
              </a:p>
            </p:txBody>
          </p:sp>
          <p:sp>
            <p:nvSpPr>
              <p:cNvPr id="41063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ko-KR" altLang="en-US">
                  <a:ea typeface="굴림" pitchFamily="50" charset="-127"/>
                </a:endParaRPr>
              </a:p>
            </p:txBody>
          </p:sp>
          <p:sp>
            <p:nvSpPr>
              <p:cNvPr id="41063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ko-KR" altLang="en-US">
                  <a:ea typeface="굴림" pitchFamily="50" charset="-127"/>
                </a:endParaRPr>
              </a:p>
            </p:txBody>
          </p:sp>
          <p:sp>
            <p:nvSpPr>
              <p:cNvPr id="41063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ko-KR" altLang="en-US">
                  <a:ea typeface="굴림" pitchFamily="50" charset="-127"/>
                </a:endParaRPr>
              </a:p>
            </p:txBody>
          </p:sp>
          <p:sp>
            <p:nvSpPr>
              <p:cNvPr id="41063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ko-KR" altLang="en-US">
                  <a:ea typeface="굴림" pitchFamily="50" charset="-127"/>
                </a:endParaRPr>
              </a:p>
            </p:txBody>
          </p:sp>
        </p:grpSp>
        <p:sp>
          <p:nvSpPr>
            <p:cNvPr id="41063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ko-KR" altLang="en-US">
                <a:ea typeface="굴림" pitchFamily="50" charset="-127"/>
              </a:endParaRPr>
            </a:p>
          </p:txBody>
        </p:sp>
        <p:sp>
          <p:nvSpPr>
            <p:cNvPr id="41063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ko-KR" altLang="en-US">
                <a:ea typeface="굴림" pitchFamily="50" charset="-127"/>
              </a:endParaRPr>
            </a:p>
          </p:txBody>
        </p:sp>
      </p:grpSp>
      <p:sp>
        <p:nvSpPr>
          <p:cNvPr id="410637" name="Rectangle 13"/>
          <p:cNvSpPr>
            <a:spLocks noGrp="1" noRot="1" noChangeArrowheads="1"/>
          </p:cNvSpPr>
          <p:nvPr>
            <p:ph type="title"/>
          </p:nvPr>
        </p:nvSpPr>
        <p:spPr bwMode="auto">
          <a:xfrm>
            <a:off x="457200" y="274643"/>
            <a:ext cx="8229600" cy="1143000"/>
          </a:xfrm>
          <a:prstGeom prst="rect">
            <a:avLst/>
          </a:prstGeom>
          <a:noFill/>
          <a:ln w="9525">
            <a:noFill/>
            <a:miter lim="800000"/>
            <a:headEnd/>
            <a:tailEnd/>
          </a:ln>
          <a:effectLst/>
        </p:spPr>
        <p:txBody>
          <a:bodyPr vert="horz" wrap="square" lIns="91422" tIns="45711" rIns="91422" bIns="45711" numCol="1" anchor="ctr" anchorCtr="0" compatLnSpc="1">
            <a:prstTxWarp prst="textNoShape">
              <a:avLst/>
            </a:prstTxWarp>
          </a:bodyPr>
          <a:lstStyle/>
          <a:p>
            <a:pPr lvl="0"/>
            <a:r>
              <a:rPr lang="ko-KR" altLang="en-US" smtClean="0"/>
              <a:t>마스터 제목 스타일 편집</a:t>
            </a:r>
          </a:p>
        </p:txBody>
      </p:sp>
      <p:sp>
        <p:nvSpPr>
          <p:cNvPr id="41063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22" tIns="45711" rIns="91422" bIns="45711" numCol="1" anchor="b" anchorCtr="0" compatLnSpc="1">
            <a:prstTxWarp prst="textNoShape">
              <a:avLst/>
            </a:prstTxWarp>
          </a:bodyPr>
          <a:lstStyle>
            <a:lvl1pPr algn="ctr" eaLnBrk="1" latinLnBrk="1" hangingPunct="1">
              <a:defRPr sz="1200" smtClean="0">
                <a:latin typeface="+mn-lt"/>
                <a:ea typeface="굴림" pitchFamily="50" charset="-127"/>
              </a:defRPr>
            </a:lvl1pPr>
          </a:lstStyle>
          <a:p>
            <a:pPr>
              <a:defRPr/>
            </a:pPr>
            <a:endParaRPr lang="en-US" altLang="ko-KR"/>
          </a:p>
        </p:txBody>
      </p:sp>
      <p:sp>
        <p:nvSpPr>
          <p:cNvPr id="410639" name="Rectangle 15"/>
          <p:cNvSpPr>
            <a:spLocks noGrp="1" noChangeArrowheads="1"/>
          </p:cNvSpPr>
          <p:nvPr>
            <p:ph type="body" idx="1"/>
          </p:nvPr>
        </p:nvSpPr>
        <p:spPr bwMode="auto">
          <a:xfrm>
            <a:off x="457200" y="1600200"/>
            <a:ext cx="8229600" cy="4525965"/>
          </a:xfrm>
          <a:prstGeom prst="rect">
            <a:avLst/>
          </a:prstGeom>
          <a:noFill/>
          <a:ln w="9525">
            <a:noFill/>
            <a:miter lim="800000"/>
            <a:headEnd/>
            <a:tailEnd/>
          </a:ln>
          <a:effectLst/>
        </p:spPr>
        <p:txBody>
          <a:bodyPr vert="horz" wrap="square" lIns="91422" tIns="45711" rIns="91422" bIns="45711"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Tree>
  </p:cSld>
  <p:clrMap bg1="dk2" tx1="lt1" bg2="dk1" tx2="lt2" accent1="accent1" accent2="accent2" accent3="accent3" accent4="accent4" accent5="accent5" accent6="accent6" hlink="hlink" folHlink="folHlink"/>
  <p:sldLayoutIdLst>
    <p:sldLayoutId id="2147483727"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Lst>
  <p:timing>
    <p:tnLst>
      <p:par>
        <p:cTn id="1" dur="indefinite" restart="never" nodeType="tmRoot"/>
      </p:par>
    </p:tnLst>
  </p:timing>
  <p:txStyles>
    <p:titleStyle>
      <a:lvl1pPr algn="ctr" rtl="0" eaLnBrk="0" fontAlgn="base" latinLnBrk="1" hangingPunct="0">
        <a:spcBef>
          <a:spcPct val="0"/>
        </a:spcBef>
        <a:spcAft>
          <a:spcPct val="0"/>
        </a:spcAft>
        <a:defRPr kumimoji="1" sz="4500" b="1">
          <a:solidFill>
            <a:schemeClr val="tx2"/>
          </a:solidFill>
          <a:effectLst>
            <a:outerShdw blurRad="38100" dist="38100" dir="2700000" algn="tl">
              <a:srgbClr val="000000"/>
            </a:outerShdw>
          </a:effectLst>
          <a:latin typeface="+mj-lt"/>
          <a:ea typeface="+mj-ea"/>
          <a:cs typeface="+mj-cs"/>
        </a:defRPr>
      </a:lvl1pPr>
      <a:lvl2pPr algn="ctr" rtl="0" eaLnBrk="0" fontAlgn="base" latinLnBrk="1" hangingPunct="0">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2pPr>
      <a:lvl3pPr algn="ctr" rtl="0" eaLnBrk="0" fontAlgn="base" latinLnBrk="1" hangingPunct="0">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3pPr>
      <a:lvl4pPr algn="ctr" rtl="0" eaLnBrk="0" fontAlgn="base" latinLnBrk="1" hangingPunct="0">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4pPr>
      <a:lvl5pPr algn="ctr" rtl="0" eaLnBrk="0" fontAlgn="base" latinLnBrk="1" hangingPunct="0">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5pPr>
      <a:lvl6pPr marL="457113" algn="ctr" rtl="0" fontAlgn="base" latinLnBrk="1">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6pPr>
      <a:lvl7pPr marL="914226" algn="ctr" rtl="0" fontAlgn="base" latinLnBrk="1">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7pPr>
      <a:lvl8pPr marL="1371341" algn="ctr" rtl="0" fontAlgn="base" latinLnBrk="1">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8pPr>
      <a:lvl9pPr marL="1828453" algn="ctr" rtl="0" fontAlgn="base" latinLnBrk="1">
        <a:spcBef>
          <a:spcPct val="0"/>
        </a:spcBef>
        <a:spcAft>
          <a:spcPct val="0"/>
        </a:spcAft>
        <a:defRPr kumimoji="1" sz="4500" b="1">
          <a:solidFill>
            <a:schemeClr val="tx2"/>
          </a:solidFill>
          <a:effectLst>
            <a:outerShdw blurRad="38100" dist="38100" dir="2700000" algn="tl">
              <a:srgbClr val="000000"/>
            </a:outerShdw>
          </a:effectLst>
          <a:latin typeface="굴림" pitchFamily="50" charset="-127"/>
          <a:ea typeface="굴림" pitchFamily="50" charset="-127"/>
        </a:defRPr>
      </a:lvl9pPr>
    </p:titleStyle>
    <p:bodyStyle>
      <a:lvl1pPr marL="342835" indent="-342835" algn="l" rtl="0" eaLnBrk="0" fontAlgn="base" latinLnBrk="1" hangingPunct="0">
        <a:spcBef>
          <a:spcPct val="20000"/>
        </a:spcBef>
        <a:spcAft>
          <a:spcPct val="0"/>
        </a:spcAft>
        <a:buClr>
          <a:schemeClr val="hlink"/>
        </a:buClr>
        <a:buSzPct val="70000"/>
        <a:buFont typeface="Wingdings" pitchFamily="2" charset="2"/>
        <a:buChar char="n"/>
        <a:defRPr kumimoji="1" sz="3100">
          <a:solidFill>
            <a:schemeClr val="tx1"/>
          </a:solidFill>
          <a:effectLst>
            <a:outerShdw blurRad="38100" dist="38100" dir="2700000" algn="tl">
              <a:srgbClr val="000000"/>
            </a:outerShdw>
          </a:effectLst>
          <a:latin typeface="+mn-lt"/>
          <a:ea typeface="+mn-ea"/>
          <a:cs typeface="+mn-cs"/>
        </a:defRPr>
      </a:lvl1pPr>
      <a:lvl2pPr marL="742809" indent="-285697" algn="l" rtl="0" eaLnBrk="0" fontAlgn="base" latinLnBrk="1" hangingPunct="0">
        <a:spcBef>
          <a:spcPct val="20000"/>
        </a:spcBef>
        <a:spcAft>
          <a:spcPct val="0"/>
        </a:spcAft>
        <a:buClr>
          <a:schemeClr val="accent2"/>
        </a:buClr>
        <a:buSzPct val="70000"/>
        <a:buFont typeface="Wingdings" pitchFamily="2" charset="2"/>
        <a:buChar char="n"/>
        <a:defRPr kumimoji="1" sz="2700">
          <a:solidFill>
            <a:schemeClr val="tx1"/>
          </a:solidFill>
          <a:effectLst>
            <a:outerShdw blurRad="38100" dist="38100" dir="2700000" algn="tl">
              <a:srgbClr val="000000"/>
            </a:outerShdw>
          </a:effectLst>
          <a:latin typeface="+mn-lt"/>
          <a:ea typeface="+mn-ea"/>
        </a:defRPr>
      </a:lvl2pPr>
      <a:lvl3pPr marL="1142784" indent="-228556" algn="l" rtl="0" eaLnBrk="0" fontAlgn="base" latinLnBrk="1" hangingPunct="0">
        <a:spcBef>
          <a:spcPct val="20000"/>
        </a:spcBef>
        <a:spcAft>
          <a:spcPct val="0"/>
        </a:spcAft>
        <a:buClr>
          <a:schemeClr val="tx2"/>
        </a:buClr>
        <a:buSzPct val="70000"/>
        <a:buFont typeface="Wingdings" pitchFamily="2" charset="2"/>
        <a:buChar char="n"/>
        <a:defRPr kumimoji="1" sz="2300">
          <a:solidFill>
            <a:schemeClr val="tx1"/>
          </a:solidFill>
          <a:effectLst>
            <a:outerShdw blurRad="38100" dist="38100" dir="2700000" algn="tl">
              <a:srgbClr val="000000"/>
            </a:outerShdw>
          </a:effectLst>
          <a:latin typeface="+mn-lt"/>
          <a:ea typeface="+mn-ea"/>
        </a:defRPr>
      </a:lvl3pPr>
      <a:lvl4pPr marL="1599897" indent="-228556" algn="l" rtl="0" eaLnBrk="0" fontAlgn="base" latinLnBrk="1" hangingPunct="0">
        <a:spcBef>
          <a:spcPct val="20000"/>
        </a:spcBef>
        <a:spcAft>
          <a:spcPct val="0"/>
        </a:spcAft>
        <a:buClr>
          <a:schemeClr val="accent2"/>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4pPr>
      <a:lvl5pPr marL="2057010" indent="-228556" algn="l" rtl="0" eaLnBrk="0" fontAlgn="base" latinLnBrk="1" hangingPunct="0">
        <a:spcBef>
          <a:spcPct val="20000"/>
        </a:spcBef>
        <a:spcAft>
          <a:spcPct val="0"/>
        </a:spcAft>
        <a:buClr>
          <a:schemeClr val="hlink"/>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5pPr>
      <a:lvl6pPr marL="2514123" indent="-228556" algn="l" rtl="0" fontAlgn="base" latinLnBrk="1">
        <a:spcBef>
          <a:spcPct val="20000"/>
        </a:spcBef>
        <a:spcAft>
          <a:spcPct val="0"/>
        </a:spcAft>
        <a:buClr>
          <a:schemeClr val="hlink"/>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6pPr>
      <a:lvl7pPr marL="2971238" indent="-228556" algn="l" rtl="0" fontAlgn="base" latinLnBrk="1">
        <a:spcBef>
          <a:spcPct val="20000"/>
        </a:spcBef>
        <a:spcAft>
          <a:spcPct val="0"/>
        </a:spcAft>
        <a:buClr>
          <a:schemeClr val="hlink"/>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7pPr>
      <a:lvl8pPr marL="3428351" indent="-228556" algn="l" rtl="0" fontAlgn="base" latinLnBrk="1">
        <a:spcBef>
          <a:spcPct val="20000"/>
        </a:spcBef>
        <a:spcAft>
          <a:spcPct val="0"/>
        </a:spcAft>
        <a:buClr>
          <a:schemeClr val="hlink"/>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8pPr>
      <a:lvl9pPr marL="3885463" indent="-228556" algn="l" rtl="0" fontAlgn="base" latinLnBrk="1">
        <a:spcBef>
          <a:spcPct val="20000"/>
        </a:spcBef>
        <a:spcAft>
          <a:spcPct val="0"/>
        </a:spcAft>
        <a:buClr>
          <a:schemeClr val="hlink"/>
        </a:buClr>
        <a:buSzPct val="70000"/>
        <a:buFont typeface="Wingdings" pitchFamily="2" charset="2"/>
        <a:buChar char="n"/>
        <a:defRPr kumimoji="1" sz="1900">
          <a:solidFill>
            <a:schemeClr val="tx1"/>
          </a:solidFill>
          <a:effectLst>
            <a:outerShdw blurRad="38100" dist="38100" dir="2700000" algn="tl">
              <a:srgbClr val="000000"/>
            </a:outerShdw>
          </a:effectLst>
          <a:latin typeface="+mn-lt"/>
          <a:ea typeface="+mn-ea"/>
        </a:defRPr>
      </a:lvl9pPr>
    </p:bodyStyle>
    <p:otherStyle>
      <a:defPPr>
        <a:defRPr lang="ko-KR"/>
      </a:defPPr>
      <a:lvl1pPr marL="0" algn="l" defTabSz="914226" rtl="0" eaLnBrk="1" latinLnBrk="1" hangingPunct="1">
        <a:defRPr sz="1700" kern="1200">
          <a:solidFill>
            <a:schemeClr val="tx1"/>
          </a:solidFill>
          <a:latin typeface="+mn-lt"/>
          <a:ea typeface="+mn-ea"/>
          <a:cs typeface="+mn-cs"/>
        </a:defRPr>
      </a:lvl1pPr>
      <a:lvl2pPr marL="457113" algn="l" defTabSz="914226" rtl="0" eaLnBrk="1" latinLnBrk="1" hangingPunct="1">
        <a:defRPr sz="1700" kern="1200">
          <a:solidFill>
            <a:schemeClr val="tx1"/>
          </a:solidFill>
          <a:latin typeface="+mn-lt"/>
          <a:ea typeface="+mn-ea"/>
          <a:cs typeface="+mn-cs"/>
        </a:defRPr>
      </a:lvl2pPr>
      <a:lvl3pPr marL="914226" algn="l" defTabSz="914226" rtl="0" eaLnBrk="1" latinLnBrk="1" hangingPunct="1">
        <a:defRPr sz="1700" kern="1200">
          <a:solidFill>
            <a:schemeClr val="tx1"/>
          </a:solidFill>
          <a:latin typeface="+mn-lt"/>
          <a:ea typeface="+mn-ea"/>
          <a:cs typeface="+mn-cs"/>
        </a:defRPr>
      </a:lvl3pPr>
      <a:lvl4pPr marL="1371341" algn="l" defTabSz="914226" rtl="0" eaLnBrk="1" latinLnBrk="1" hangingPunct="1">
        <a:defRPr sz="1700" kern="1200">
          <a:solidFill>
            <a:schemeClr val="tx1"/>
          </a:solidFill>
          <a:latin typeface="+mn-lt"/>
          <a:ea typeface="+mn-ea"/>
          <a:cs typeface="+mn-cs"/>
        </a:defRPr>
      </a:lvl4pPr>
      <a:lvl5pPr marL="1828453" algn="l" defTabSz="914226" rtl="0" eaLnBrk="1" latinLnBrk="1" hangingPunct="1">
        <a:defRPr sz="1700" kern="1200">
          <a:solidFill>
            <a:schemeClr val="tx1"/>
          </a:solidFill>
          <a:latin typeface="+mn-lt"/>
          <a:ea typeface="+mn-ea"/>
          <a:cs typeface="+mn-cs"/>
        </a:defRPr>
      </a:lvl5pPr>
      <a:lvl6pPr marL="2285566" algn="l" defTabSz="914226" rtl="0" eaLnBrk="1" latinLnBrk="1" hangingPunct="1">
        <a:defRPr sz="1700" kern="1200">
          <a:solidFill>
            <a:schemeClr val="tx1"/>
          </a:solidFill>
          <a:latin typeface="+mn-lt"/>
          <a:ea typeface="+mn-ea"/>
          <a:cs typeface="+mn-cs"/>
        </a:defRPr>
      </a:lvl6pPr>
      <a:lvl7pPr marL="2742679" algn="l" defTabSz="914226" rtl="0" eaLnBrk="1" latinLnBrk="1" hangingPunct="1">
        <a:defRPr sz="1700" kern="1200">
          <a:solidFill>
            <a:schemeClr val="tx1"/>
          </a:solidFill>
          <a:latin typeface="+mn-lt"/>
          <a:ea typeface="+mn-ea"/>
          <a:cs typeface="+mn-cs"/>
        </a:defRPr>
      </a:lvl7pPr>
      <a:lvl8pPr marL="3199794" algn="l" defTabSz="914226" rtl="0" eaLnBrk="1" latinLnBrk="1" hangingPunct="1">
        <a:defRPr sz="1700" kern="1200">
          <a:solidFill>
            <a:schemeClr val="tx1"/>
          </a:solidFill>
          <a:latin typeface="+mn-lt"/>
          <a:ea typeface="+mn-ea"/>
          <a:cs typeface="+mn-cs"/>
        </a:defRPr>
      </a:lvl8pPr>
      <a:lvl9pPr marL="3656907" algn="l" defTabSz="914226" rtl="0" eaLnBrk="1" latinLnBrk="1"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en.wikipedia.org/wiki/File:Attlee_BW_cropped.jpg" TargetMode="External"/><Relationship Id="rId5" Type="http://schemas.openxmlformats.org/officeDocument/2006/relationships/image" Target="../media/image4.jpeg"/><Relationship Id="rId4" Type="http://schemas.openxmlformats.org/officeDocument/2006/relationships/hyperlink" Target="http://en.wikipedia.org/wiki/File:ArthurGreenwood2.jp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en.wikipedia.org/wiki/File:Bevan_nla.pic-vn3646742.jpg" TargetMode="Externa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hyperlink" Target="http://libcom.org/files/images/history/gassing.jpg"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hyperlink" Target="http://en.wikipedia.org/wiki/Peter_Shaffer"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google.co.kr/imgres?imgurl=http://www.la-articles.org.uk/Beveridge.jpg&amp;imgrefurl=http://www.la-articles.org.uk/ws.htm&amp;usg=__xQ3M8fac_WA8Jv2K-FoHKor2Frg=&amp;h=250&amp;w=199&amp;sz=13&amp;hl=ko&amp;start=4&amp;um=1&amp;itbs=1&amp;tbnid=cl1BqSUrWcROGM:&amp;tbnh=111&amp;tbnw=88&amp;prev=/images?q=william+beveridge&amp;um=1&amp;hl=ko&amp;newwindow=1&amp;complete=1&amp;tbs=isch:1"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41.xml.rels><?xml version="1.0" encoding="UTF-8" standalone="yes"?>
<Relationships xmlns="http://schemas.openxmlformats.org/package/2006/relationships"><Relationship Id="rId3" Type="http://schemas.openxmlformats.org/officeDocument/2006/relationships/hyperlink" Target="http://www.google.co.kr/imgres?imgurl=http://mamedicallaw.com/files/2008/06/boxingdoc.JPG&amp;imgrefurl=http://mamedicallaw.com/blog/2008/06/11/doctors-fight-%E2%80%98offensive%E2%80%99-board-of-registration-proposals/&amp;usg=__8kksZ19xsiYcnVfDPgCHFqCkU7Q=&amp;h=175&amp;w=300&amp;sz=34&amp;hl=ko&amp;start=1&amp;um=1&amp;itbs=1&amp;tbnid=coE4s3gVePBL1M:&amp;tbnh=68&amp;tbnw=116&amp;prev=/images?q=doctors+fight&amp;um=1&amp;hl=ko&amp;newwindow=1&amp;complete=1&amp;tbs=isch:1"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8.gif"/></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내용 개체 틀 3" descr="meeting1006.jpg"/>
          <p:cNvPicPr>
            <a:picLocks noGrp="1" noChangeAspect="1"/>
          </p:cNvPicPr>
          <p:nvPr>
            <p:ph/>
          </p:nvPr>
        </p:nvPicPr>
        <p:blipFill>
          <a:blip r:embed="rId2"/>
          <a:stretch>
            <a:fillRect/>
          </a:stretch>
        </p:blipFill>
        <p:spPr>
          <a:xfrm>
            <a:off x="428597" y="285728"/>
            <a:ext cx="5143536" cy="6172245"/>
          </a:xfrm>
        </p:spPr>
      </p:pic>
      <p:sp>
        <p:nvSpPr>
          <p:cNvPr id="5" name="TextBox 4"/>
          <p:cNvSpPr txBox="1"/>
          <p:nvPr/>
        </p:nvSpPr>
        <p:spPr>
          <a:xfrm>
            <a:off x="5929323" y="1571614"/>
            <a:ext cx="2857520" cy="1508087"/>
          </a:xfrm>
          <a:prstGeom prst="rect">
            <a:avLst/>
          </a:prstGeom>
          <a:noFill/>
          <a:ln>
            <a:solidFill>
              <a:srgbClr val="FFFF00"/>
            </a:solidFill>
          </a:ln>
        </p:spPr>
        <p:txBody>
          <a:bodyPr wrap="square" lIns="91422" tIns="45711" rIns="91422" bIns="45711" rtlCol="0">
            <a:spAutoFit/>
          </a:bodyPr>
          <a:lstStyle/>
          <a:p>
            <a:r>
              <a:rPr lang="en-US" altLang="ko-KR" sz="2300" b="1" dirty="0"/>
              <a:t>  &lt;</a:t>
            </a:r>
            <a:r>
              <a:rPr lang="ko-KR" altLang="en-US" sz="2300" b="1" dirty="0"/>
              <a:t>영국의 경험</a:t>
            </a:r>
            <a:r>
              <a:rPr lang="en-US" altLang="ko-KR" sz="2300" b="1" dirty="0"/>
              <a:t>&gt;</a:t>
            </a:r>
          </a:p>
          <a:p>
            <a:r>
              <a:rPr lang="en-US" altLang="ko-KR" sz="2300" b="1" dirty="0"/>
              <a:t> </a:t>
            </a:r>
          </a:p>
          <a:p>
            <a:r>
              <a:rPr lang="ko-KR" altLang="en-US" sz="2300" b="1" dirty="0"/>
              <a:t>    발표</a:t>
            </a:r>
            <a:r>
              <a:rPr lang="en-US" altLang="ko-KR" sz="2300" b="1" dirty="0"/>
              <a:t>: </a:t>
            </a:r>
            <a:r>
              <a:rPr lang="ko-KR" altLang="en-US" sz="2300" b="1" dirty="0"/>
              <a:t>송윤희</a:t>
            </a:r>
            <a:endParaRPr lang="en-US" altLang="ko-KR" sz="2300" b="1" dirty="0"/>
          </a:p>
          <a:p>
            <a:endParaRPr lang="ko-KR" altLang="en-US" sz="2300" b="1" dirty="0"/>
          </a:p>
        </p:txBody>
      </p:sp>
      <p:pic>
        <p:nvPicPr>
          <p:cNvPr id="6"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z="3600" dirty="0" smtClean="0"/>
              <a:t>영국 국민보건서비스</a:t>
            </a:r>
            <a:r>
              <a:rPr lang="en-US" altLang="ko-KR" sz="3600" dirty="0" smtClean="0"/>
              <a:t>(National Health Service, </a:t>
            </a:r>
            <a:r>
              <a:rPr lang="ko-KR" altLang="en-US" sz="3600" dirty="0" smtClean="0"/>
              <a:t>이하 </a:t>
            </a:r>
            <a:r>
              <a:rPr lang="en-US" altLang="ko-KR" sz="3600" dirty="0" smtClean="0"/>
              <a:t>NHS)</a:t>
            </a:r>
            <a:r>
              <a:rPr lang="ko-KR" altLang="en-US" sz="3600" dirty="0" smtClean="0"/>
              <a:t>제도의 도입 </a:t>
            </a:r>
            <a:endParaRPr lang="ko-KR" altLang="en-US" sz="3600" dirty="0"/>
          </a:p>
        </p:txBody>
      </p:sp>
      <p:sp>
        <p:nvSpPr>
          <p:cNvPr id="3" name="내용 개체 틀 2"/>
          <p:cNvSpPr>
            <a:spLocks noGrp="1"/>
          </p:cNvSpPr>
          <p:nvPr>
            <p:ph idx="1"/>
          </p:nvPr>
        </p:nvSpPr>
        <p:spPr/>
        <p:txBody>
          <a:bodyPr/>
          <a:lstStyle/>
          <a:p>
            <a:r>
              <a:rPr lang="en-US" altLang="ko-KR" dirty="0" smtClean="0"/>
              <a:t>2</a:t>
            </a:r>
            <a:r>
              <a:rPr lang="ko-KR" altLang="en-US" dirty="0" smtClean="0"/>
              <a:t>차 세계대전 가장 큰 역할</a:t>
            </a:r>
            <a:endParaRPr lang="en-US" altLang="ko-KR" dirty="0" smtClean="0"/>
          </a:p>
          <a:p>
            <a:r>
              <a:rPr lang="ko-KR" altLang="en-US" dirty="0" smtClean="0"/>
              <a:t>노동당 집권 시작인 </a:t>
            </a:r>
            <a:r>
              <a:rPr lang="en-US" altLang="ko-KR" dirty="0" smtClean="0"/>
              <a:t>1945</a:t>
            </a:r>
            <a:r>
              <a:rPr lang="ko-KR" altLang="en-US" dirty="0" smtClean="0"/>
              <a:t>년과 </a:t>
            </a:r>
            <a:r>
              <a:rPr lang="en-US" altLang="ko-KR" dirty="0" smtClean="0"/>
              <a:t>2</a:t>
            </a:r>
            <a:r>
              <a:rPr lang="ko-KR" altLang="en-US" dirty="0" smtClean="0"/>
              <a:t>차 대전 전후 수년으로 초점을 좁힘</a:t>
            </a:r>
            <a:r>
              <a:rPr lang="en-US" altLang="ko-KR" dirty="0" smtClean="0"/>
              <a:t>.</a:t>
            </a:r>
          </a:p>
          <a:p>
            <a:r>
              <a:rPr lang="en-US" altLang="ko-KR" dirty="0" smtClean="0"/>
              <a:t>1939</a:t>
            </a:r>
            <a:r>
              <a:rPr lang="ko-KR" altLang="en-US" dirty="0" smtClean="0"/>
              <a:t>년</a:t>
            </a:r>
            <a:r>
              <a:rPr lang="en-US" altLang="ko-KR" dirty="0" smtClean="0"/>
              <a:t>~1951</a:t>
            </a:r>
            <a:r>
              <a:rPr lang="ko-KR" altLang="en-US" dirty="0" smtClean="0"/>
              <a:t>년까지 </a:t>
            </a:r>
            <a:r>
              <a:rPr lang="en-US" altLang="ko-KR" dirty="0" smtClean="0"/>
              <a:t>12</a:t>
            </a:r>
            <a:r>
              <a:rPr lang="ko-KR" altLang="en-US" dirty="0" smtClean="0"/>
              <a:t>년 간 변천 과정</a:t>
            </a:r>
            <a:endParaRPr lang="en-US" altLang="ko-KR"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ko-KR" altLang="en-US" dirty="0" smtClean="0"/>
              <a:t>차 </a:t>
            </a:r>
            <a:r>
              <a:rPr lang="ko-KR" altLang="en-US" dirty="0" err="1" smtClean="0"/>
              <a:t>례</a:t>
            </a:r>
            <a:endParaRPr lang="ko-KR" altLang="en-US" dirty="0"/>
          </a:p>
        </p:txBody>
      </p:sp>
      <p:sp>
        <p:nvSpPr>
          <p:cNvPr id="3" name="부제목 2"/>
          <p:cNvSpPr>
            <a:spLocks noGrp="1"/>
          </p:cNvSpPr>
          <p:nvPr>
            <p:ph type="subTitle" sz="quarter" idx="1"/>
          </p:nvPr>
        </p:nvSpPr>
        <p:spPr/>
        <p:txBody>
          <a:bodyPr/>
          <a:lstStyle/>
          <a:p>
            <a:endParaRPr lang="ko-KR" altLang="en-US"/>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내용 개체 틀 3"/>
          <p:cNvGraphicFramePr>
            <a:graphicFrameLocks noGrp="1"/>
          </p:cNvGraphicFramePr>
          <p:nvPr>
            <p:ph idx="1"/>
          </p:nvPr>
        </p:nvGraphicFramePr>
        <p:xfrm>
          <a:off x="0" y="0"/>
          <a:ext cx="9429784" cy="6643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9"/>
          <p:cNvPicPr>
            <a:picLocks noChangeAspect="1" noChangeArrowheads="1"/>
          </p:cNvPicPr>
          <p:nvPr/>
        </p:nvPicPr>
        <p:blipFill>
          <a:blip r:embed="rId6"/>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ko-KR" altLang="en-US" dirty="0" smtClean="0"/>
              <a:t>영국의 정치와 정당 상황</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p:cNvSpPr>
            <a:spLocks noGrp="1"/>
          </p:cNvSpPr>
          <p:nvPr>
            <p:ph/>
          </p:nvPr>
        </p:nvSpPr>
        <p:spPr/>
        <p:txBody>
          <a:bodyPr/>
          <a:lstStyle/>
          <a:p>
            <a:r>
              <a:rPr lang="ko-KR" altLang="en-US" dirty="0" smtClean="0"/>
              <a:t>노동당의 관심</a:t>
            </a:r>
            <a:r>
              <a:rPr lang="en-US" altLang="ko-KR" dirty="0" smtClean="0"/>
              <a:t>: </a:t>
            </a:r>
            <a:r>
              <a:rPr lang="ko-KR" altLang="en-US" dirty="0" smtClean="0"/>
              <a:t>경제자원에 대한 국가 통제</a:t>
            </a:r>
            <a:endParaRPr lang="en-US" altLang="ko-KR" dirty="0" smtClean="0"/>
          </a:p>
          <a:p>
            <a:endParaRPr lang="ko-KR" altLang="en-US" dirty="0" smtClean="0"/>
          </a:p>
          <a:p>
            <a:r>
              <a:rPr lang="ko-KR" altLang="en-US" dirty="0" smtClean="0"/>
              <a:t>보수당</a:t>
            </a:r>
            <a:r>
              <a:rPr lang="en-US" altLang="ko-KR" dirty="0" smtClean="0"/>
              <a:t>: </a:t>
            </a:r>
            <a:r>
              <a:rPr lang="ko-KR" altLang="en-US" dirty="0" smtClean="0"/>
              <a:t>전쟁</a:t>
            </a:r>
            <a:r>
              <a:rPr lang="en-US" altLang="ko-KR" dirty="0" smtClean="0"/>
              <a:t>/</a:t>
            </a:r>
            <a:r>
              <a:rPr lang="ko-KR" altLang="en-US" dirty="0" smtClean="0"/>
              <a:t>외교</a:t>
            </a:r>
            <a:endParaRPr lang="en-US" altLang="ko-KR" dirty="0" smtClean="0"/>
          </a:p>
          <a:p>
            <a:r>
              <a:rPr lang="ko-KR" altLang="en-US" dirty="0" smtClean="0"/>
              <a:t>노동당</a:t>
            </a:r>
            <a:r>
              <a:rPr lang="en-US" altLang="ko-KR" dirty="0" smtClean="0"/>
              <a:t>: </a:t>
            </a:r>
            <a:r>
              <a:rPr lang="ko-KR" altLang="en-US" dirty="0" smtClean="0"/>
              <a:t>국내 사회 재건의 기반</a:t>
            </a:r>
          </a:p>
          <a:p>
            <a:r>
              <a:rPr lang="ko-KR" altLang="en-US" dirty="0" smtClean="0"/>
              <a:t>기층 노동계급의 전폭적인 지지</a:t>
            </a:r>
          </a:p>
          <a:p>
            <a:pPr>
              <a:buNone/>
            </a:pPr>
            <a:r>
              <a:rPr lang="en-US" altLang="ko-KR" dirty="0" smtClean="0">
                <a:sym typeface="Wingdings" pitchFamily="2" charset="2"/>
              </a:rPr>
              <a:t></a:t>
            </a:r>
            <a:r>
              <a:rPr lang="ko-KR" altLang="en-US" dirty="0" smtClean="0"/>
              <a:t>집권 이후 노조 지도부와 돈독한 관계</a:t>
            </a:r>
            <a:endParaRPr lang="en-US" altLang="ko-KR" dirty="0" smtClean="0"/>
          </a:p>
          <a:p>
            <a:pPr>
              <a:buNone/>
            </a:pPr>
            <a:r>
              <a:rPr lang="en-US" altLang="ko-KR" dirty="0" smtClean="0"/>
              <a:t>  </a:t>
            </a:r>
            <a:r>
              <a:rPr lang="ko-KR" altLang="en-US" dirty="0" smtClean="0"/>
              <a:t>노동자 파업에 군대 투입</a:t>
            </a:r>
          </a:p>
          <a:p>
            <a:endParaRPr lang="ko-KR" altLang="en-US" dirty="0"/>
          </a:p>
        </p:txBody>
      </p:sp>
      <p:pic>
        <p:nvPicPr>
          <p:cNvPr id="3"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1939~1945</a:t>
            </a:r>
            <a:r>
              <a:rPr lang="ko-KR" altLang="en-US" dirty="0" smtClean="0"/>
              <a:t>년 전시 연합 정권</a:t>
            </a:r>
            <a:endParaRPr lang="ko-KR" altLang="en-US" dirty="0"/>
          </a:p>
        </p:txBody>
      </p:sp>
      <p:sp>
        <p:nvSpPr>
          <p:cNvPr id="3" name="내용 개체 틀 2"/>
          <p:cNvSpPr>
            <a:spLocks noGrp="1"/>
          </p:cNvSpPr>
          <p:nvPr>
            <p:ph idx="1"/>
          </p:nvPr>
        </p:nvSpPr>
        <p:spPr/>
        <p:txBody>
          <a:bodyPr/>
          <a:lstStyle/>
          <a:p>
            <a:r>
              <a:rPr lang="ko-KR" altLang="en-US" dirty="0" smtClean="0"/>
              <a:t>자본과 노동 양대 계급의 협업</a:t>
            </a:r>
            <a:r>
              <a:rPr lang="en-US" altLang="ko-KR" dirty="0" smtClean="0"/>
              <a:t>?</a:t>
            </a:r>
            <a:br>
              <a:rPr lang="en-US" altLang="ko-KR" dirty="0" smtClean="0"/>
            </a:br>
            <a:r>
              <a:rPr lang="en-US" altLang="ko-KR" dirty="0" smtClean="0">
                <a:sym typeface="Wingdings" pitchFamily="2" charset="2"/>
              </a:rPr>
              <a:t></a:t>
            </a:r>
            <a:r>
              <a:rPr lang="ko-KR" altLang="en-US" dirty="0" smtClean="0"/>
              <a:t>국가의 존망이 걸린 전쟁 앞</a:t>
            </a:r>
            <a:endParaRPr lang="en-US" altLang="ko-KR" dirty="0" smtClean="0"/>
          </a:p>
          <a:p>
            <a:r>
              <a:rPr lang="ko-KR" altLang="en-US" dirty="0" smtClean="0"/>
              <a:t>노동당의 전략적 수완</a:t>
            </a:r>
            <a:r>
              <a:rPr lang="en-US" altLang="ko-KR" dirty="0" smtClean="0"/>
              <a:t>?</a:t>
            </a:r>
          </a:p>
          <a:p>
            <a:endParaRPr lang="en-US" altLang="ko-KR"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1939~45</a:t>
            </a:r>
            <a:r>
              <a:rPr lang="ko-KR" altLang="en-US" dirty="0" smtClean="0"/>
              <a:t> 전시 연정과 처칠</a:t>
            </a:r>
            <a:endParaRPr lang="ko-KR" altLang="en-US" dirty="0"/>
          </a:p>
        </p:txBody>
      </p:sp>
      <p:sp>
        <p:nvSpPr>
          <p:cNvPr id="3" name="내용 개체 틀 2"/>
          <p:cNvSpPr>
            <a:spLocks noGrp="1"/>
          </p:cNvSpPr>
          <p:nvPr>
            <p:ph idx="1"/>
          </p:nvPr>
        </p:nvSpPr>
        <p:spPr>
          <a:xfrm>
            <a:off x="3500430" y="1600200"/>
            <a:ext cx="5186370" cy="4525965"/>
          </a:xfrm>
        </p:spPr>
        <p:txBody>
          <a:bodyPr/>
          <a:lstStyle/>
          <a:p>
            <a:r>
              <a:rPr lang="ko-KR" altLang="en-US" dirty="0" smtClean="0"/>
              <a:t>처칠</a:t>
            </a:r>
            <a:r>
              <a:rPr lang="en-US" altLang="ko-KR" dirty="0" smtClean="0"/>
              <a:t>: </a:t>
            </a:r>
            <a:r>
              <a:rPr lang="ko-KR" altLang="en-US" dirty="0" smtClean="0"/>
              <a:t> “노동계급의 적</a:t>
            </a:r>
            <a:r>
              <a:rPr lang="en-US" altLang="ko-KR" dirty="0" smtClean="0"/>
              <a:t>!</a:t>
            </a:r>
            <a:endParaRPr lang="ko-KR" altLang="en-US" dirty="0" smtClean="0"/>
          </a:p>
          <a:p>
            <a:r>
              <a:rPr lang="en-US" altLang="ko-KR" dirty="0" smtClean="0"/>
              <a:t>1920</a:t>
            </a:r>
            <a:r>
              <a:rPr lang="ko-KR" altLang="en-US" dirty="0" smtClean="0"/>
              <a:t>년 </a:t>
            </a:r>
            <a:r>
              <a:rPr lang="ko-KR" altLang="en-US" dirty="0" err="1" smtClean="0"/>
              <a:t>토니판디</a:t>
            </a:r>
            <a:r>
              <a:rPr lang="ko-KR" altLang="en-US" dirty="0" smtClean="0"/>
              <a:t> 광부파업</a:t>
            </a:r>
            <a:r>
              <a:rPr lang="en-US" altLang="ko-KR" dirty="0" smtClean="0"/>
              <a:t>:</a:t>
            </a:r>
            <a:r>
              <a:rPr lang="ko-KR" altLang="en-US" dirty="0" smtClean="0"/>
              <a:t> 군대 동원</a:t>
            </a:r>
            <a:r>
              <a:rPr lang="en-US" altLang="ko-KR" dirty="0" smtClean="0"/>
              <a:t>/</a:t>
            </a:r>
            <a:r>
              <a:rPr lang="ko-KR" altLang="en-US" dirty="0" smtClean="0"/>
              <a:t>발포 명령</a:t>
            </a:r>
          </a:p>
          <a:p>
            <a:r>
              <a:rPr lang="en-US" altLang="ko-KR" dirty="0" smtClean="0"/>
              <a:t>1926</a:t>
            </a:r>
            <a:r>
              <a:rPr lang="ko-KR" altLang="en-US" dirty="0" smtClean="0"/>
              <a:t>년 총파업</a:t>
            </a:r>
            <a:r>
              <a:rPr lang="en-US" altLang="ko-KR" dirty="0" smtClean="0"/>
              <a:t>:(</a:t>
            </a:r>
            <a:r>
              <a:rPr lang="ko-KR" altLang="en-US" dirty="0" smtClean="0"/>
              <a:t>적색공포를 무기로</a:t>
            </a:r>
            <a:r>
              <a:rPr lang="en-US" altLang="ko-KR" dirty="0" smtClean="0"/>
              <a:t>)</a:t>
            </a:r>
            <a:r>
              <a:rPr lang="ko-KR" altLang="en-US" dirty="0" smtClean="0"/>
              <a:t>초강경 진압</a:t>
            </a:r>
            <a:endParaRPr lang="en-US" altLang="ko-KR" dirty="0" smtClean="0"/>
          </a:p>
          <a:p>
            <a:r>
              <a:rPr lang="ko-KR" altLang="en-US" dirty="0" err="1" smtClean="0"/>
              <a:t>처칠이</a:t>
            </a:r>
            <a:r>
              <a:rPr lang="ko-KR" altLang="en-US" dirty="0" smtClean="0"/>
              <a:t> 외교</a:t>
            </a:r>
            <a:r>
              <a:rPr lang="en-US" altLang="ko-KR" dirty="0" smtClean="0"/>
              <a:t>, </a:t>
            </a:r>
            <a:r>
              <a:rPr lang="ko-KR" altLang="en-US" dirty="0" smtClean="0"/>
              <a:t>군대문제에 주목할 때 노동당은 국내 문제</a:t>
            </a:r>
          </a:p>
          <a:p>
            <a:endParaRPr lang="ko-KR" altLang="en-US" dirty="0" smtClean="0"/>
          </a:p>
        </p:txBody>
      </p:sp>
      <p:pic>
        <p:nvPicPr>
          <p:cNvPr id="91138" name="Picture 2" descr="http://pds12.egloos.com/pds/200810/20/78/e0027678_48fc2bce729e3.jpg"/>
          <p:cNvPicPr>
            <a:picLocks noChangeAspect="1" noChangeArrowheads="1"/>
          </p:cNvPicPr>
          <p:nvPr/>
        </p:nvPicPr>
        <p:blipFill>
          <a:blip r:embed="rId3"/>
          <a:srcRect/>
          <a:stretch>
            <a:fillRect/>
          </a:stretch>
        </p:blipFill>
        <p:spPr bwMode="auto">
          <a:xfrm>
            <a:off x="285720" y="2071678"/>
            <a:ext cx="2857500" cy="3429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연정 대내외 정책</a:t>
            </a:r>
            <a:endParaRPr lang="ko-KR" altLang="en-US" dirty="0"/>
          </a:p>
        </p:txBody>
      </p:sp>
      <p:sp>
        <p:nvSpPr>
          <p:cNvPr id="3" name="내용 개체 틀 2"/>
          <p:cNvSpPr>
            <a:spLocks noGrp="1"/>
          </p:cNvSpPr>
          <p:nvPr>
            <p:ph idx="1"/>
          </p:nvPr>
        </p:nvSpPr>
        <p:spPr/>
        <p:txBody>
          <a:bodyPr/>
          <a:lstStyle/>
          <a:p>
            <a:r>
              <a:rPr lang="ko-KR" altLang="en-US" dirty="0" smtClean="0"/>
              <a:t>대외적</a:t>
            </a:r>
            <a:r>
              <a:rPr lang="en-US" altLang="ko-KR" dirty="0" smtClean="0"/>
              <a:t>: </a:t>
            </a:r>
            <a:r>
              <a:rPr lang="ko-KR" altLang="en-US" dirty="0" smtClean="0"/>
              <a:t>보수적 강경 노선</a:t>
            </a:r>
            <a:r>
              <a:rPr lang="en-US" altLang="ko-KR" dirty="0" smtClean="0"/>
              <a:t>(</a:t>
            </a:r>
            <a:r>
              <a:rPr lang="ko-KR" altLang="en-US" dirty="0" smtClean="0"/>
              <a:t>예로 인도 독립 운동 탄압</a:t>
            </a:r>
            <a:r>
              <a:rPr lang="en-US" altLang="ko-KR" dirty="0" smtClean="0"/>
              <a:t>, </a:t>
            </a:r>
            <a:r>
              <a:rPr lang="ko-KR" altLang="en-US" dirty="0" smtClean="0"/>
              <a:t>강력 파시즘협력자 처벌</a:t>
            </a:r>
            <a:r>
              <a:rPr lang="en-US" altLang="ko-KR" dirty="0" smtClean="0"/>
              <a:t>)</a:t>
            </a:r>
          </a:p>
          <a:p>
            <a:r>
              <a:rPr lang="ko-KR" altLang="en-US" dirty="0" smtClean="0"/>
              <a:t>대내적</a:t>
            </a:r>
            <a:r>
              <a:rPr lang="en-US" altLang="ko-KR" dirty="0" smtClean="0"/>
              <a:t>: </a:t>
            </a:r>
            <a:r>
              <a:rPr lang="ko-KR" altLang="en-US" dirty="0" smtClean="0"/>
              <a:t>가장 개혁적 정책</a:t>
            </a:r>
            <a:r>
              <a:rPr lang="en-US" altLang="ko-KR" dirty="0" smtClean="0"/>
              <a:t>?</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
        <p:nvSpPr>
          <p:cNvPr id="5" name="내용 개체 틀 2"/>
          <p:cNvSpPr txBox="1">
            <a:spLocks/>
          </p:cNvSpPr>
          <p:nvPr/>
        </p:nvSpPr>
        <p:spPr bwMode="auto">
          <a:xfrm>
            <a:off x="928662" y="3357562"/>
            <a:ext cx="5819788" cy="3176598"/>
          </a:xfrm>
          <a:prstGeom prst="rect">
            <a:avLst/>
          </a:prstGeom>
          <a:solidFill>
            <a:srgbClr val="C00000"/>
          </a:solidFill>
          <a:ln w="9525">
            <a:noFill/>
            <a:miter lim="800000"/>
            <a:headEnd/>
            <a:tailEnd/>
          </a:ln>
          <a:effectLst/>
        </p:spPr>
        <p:txBody>
          <a:bodyPr vert="horz" wrap="square" lIns="91422" tIns="45711" rIns="91422" bIns="45711" numCol="1" anchor="t" anchorCtr="0" compatLnSpc="1">
            <a:prstTxWarp prst="textNoShape">
              <a:avLst/>
            </a:prstTxWarp>
          </a:bodyPr>
          <a:lstStyle/>
          <a:p>
            <a:pPr marL="342835" marR="0" lvl="0" indent="-342835" algn="l" defTabSz="914400" rtl="0" eaLnBrk="0" fontAlgn="base" latinLnBrk="1" hangingPunct="0">
              <a:lnSpc>
                <a:spcPct val="100000"/>
              </a:lnSpc>
              <a:spcBef>
                <a:spcPct val="20000"/>
              </a:spcBef>
              <a:spcAft>
                <a:spcPct val="0"/>
              </a:spcAft>
              <a:buClr>
                <a:schemeClr val="hlink"/>
              </a:buClr>
              <a:buSzPct val="70000"/>
              <a:buFont typeface="Wingdings" pitchFamily="2" charset="2"/>
              <a:buChar char="n"/>
              <a:tabLst/>
              <a:defRPr/>
            </a:pP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노동당의 우경화</a:t>
            </a:r>
            <a:r>
              <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p>
          <a:p>
            <a:pPr marL="342835" marR="0" lvl="0" indent="-342835" algn="l" defTabSz="914400" rtl="0" eaLnBrk="0" fontAlgn="base" latinLnBrk="1" hangingPunct="0">
              <a:lnSpc>
                <a:spcPct val="100000"/>
              </a:lnSpc>
              <a:spcBef>
                <a:spcPct val="20000"/>
              </a:spcBef>
              <a:spcAft>
                <a:spcPct val="0"/>
              </a:spcAft>
              <a:buClr>
                <a:schemeClr val="hlink"/>
              </a:buClr>
              <a:buSzPct val="70000"/>
              <a:buFont typeface="Wingdings" pitchFamily="2" charset="2"/>
              <a:buChar char="n"/>
              <a:tabLst/>
              <a:defRPr/>
            </a:pP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국내 문제</a:t>
            </a:r>
            <a:r>
              <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sym typeface="Wingdings" pitchFamily="2" charset="2"/>
              </a:rPr>
              <a:t></a:t>
            </a: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횡행했던 파업에</a:t>
            </a:r>
            <a:endPar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a:p>
            <a:pPr marL="342835" marR="0" lvl="0" indent="-342835" algn="l" defTabSz="914400" rtl="0" eaLnBrk="0" fontAlgn="base" latinLnBrk="1" hangingPunct="0">
              <a:lnSpc>
                <a:spcPct val="100000"/>
              </a:lnSpc>
              <a:spcBef>
                <a:spcPct val="20000"/>
              </a:spcBef>
              <a:spcAft>
                <a:spcPct val="0"/>
              </a:spcAft>
              <a:buClr>
                <a:schemeClr val="hlink"/>
              </a:buClr>
              <a:buSzPct val="70000"/>
              <a:buFont typeface="Wingdings" pitchFamily="2" charset="2"/>
              <a:buNone/>
              <a:tabLst/>
              <a:defRPr/>
            </a:pP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sym typeface="Wingdings" pitchFamily="2" charset="2"/>
              </a:rPr>
              <a:t> </a:t>
            </a: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처벌 강화 </a:t>
            </a:r>
            <a:endPar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endParaRPr>
          </a:p>
          <a:p>
            <a:pPr marL="342835" marR="0" lvl="0" indent="-342835" algn="l" defTabSz="914400" rtl="0" eaLnBrk="0" fontAlgn="base" latinLnBrk="1" hangingPunct="0">
              <a:lnSpc>
                <a:spcPct val="100000"/>
              </a:lnSpc>
              <a:spcBef>
                <a:spcPct val="20000"/>
              </a:spcBef>
              <a:spcAft>
                <a:spcPct val="0"/>
              </a:spcAft>
              <a:buClr>
                <a:schemeClr val="hlink"/>
              </a:buClr>
              <a:buSzPct val="70000"/>
              <a:buFont typeface="Wingdings" pitchFamily="2" charset="2"/>
              <a:buNone/>
              <a:tabLst/>
              <a:defRPr/>
            </a:pPr>
            <a:r>
              <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a:t>
            </a:r>
            <a:r>
              <a:rPr kumimoji="1" lang="en-US" altLang="ko-KR"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sym typeface="Wingdings" pitchFamily="2" charset="2"/>
              </a:rPr>
              <a:t> </a:t>
            </a: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노동 </a:t>
            </a:r>
            <a:r>
              <a:rPr kumimoji="1" lang="ko-KR" altLang="en-US" sz="3100" b="0" i="0" u="none" strike="noStrike" kern="0" cap="none" spc="0" normalizeH="0" baseline="0" noProof="0" dirty="0" err="1" smtClean="0">
                <a:ln>
                  <a:noFill/>
                </a:ln>
                <a:solidFill>
                  <a:schemeClr val="tx1"/>
                </a:solidFill>
                <a:effectLst>
                  <a:outerShdw blurRad="38100" dist="38100" dir="2700000" algn="tl">
                    <a:srgbClr val="000000"/>
                  </a:outerShdw>
                </a:effectLst>
                <a:uLnTx/>
                <a:uFillTx/>
                <a:latin typeface="+mn-lt"/>
                <a:ea typeface="+mn-ea"/>
                <a:cs typeface="+mn-cs"/>
              </a:rPr>
              <a:t>쟁의법</a:t>
            </a:r>
            <a:r>
              <a:rPr kumimoji="1" lang="ko-KR" altLang="en-US" sz="3100" b="0" i="0" u="none" strike="noStrike" kern="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rPr>
              <a:t> 유지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연정 대내외 정책</a:t>
            </a:r>
            <a:endParaRPr lang="ko-KR" altLang="en-US" dirty="0"/>
          </a:p>
        </p:txBody>
      </p:sp>
      <p:sp>
        <p:nvSpPr>
          <p:cNvPr id="3" name="내용 개체 틀 2"/>
          <p:cNvSpPr>
            <a:spLocks noGrp="1"/>
          </p:cNvSpPr>
          <p:nvPr>
            <p:ph idx="1"/>
          </p:nvPr>
        </p:nvSpPr>
        <p:spPr>
          <a:xfrm>
            <a:off x="457200" y="1600200"/>
            <a:ext cx="5829312" cy="4525965"/>
          </a:xfrm>
        </p:spPr>
        <p:txBody>
          <a:bodyPr/>
          <a:lstStyle/>
          <a:p>
            <a:r>
              <a:rPr lang="ko-KR" altLang="en-US" dirty="0" smtClean="0"/>
              <a:t>자유당의 케인즈</a:t>
            </a:r>
            <a:r>
              <a:rPr lang="en-US" altLang="ko-KR" dirty="0" smtClean="0"/>
              <a:t>:</a:t>
            </a:r>
          </a:p>
          <a:p>
            <a:pPr>
              <a:buNone/>
            </a:pPr>
            <a:r>
              <a:rPr lang="en-US" altLang="ko-KR" dirty="0" smtClean="0"/>
              <a:t> “</a:t>
            </a:r>
            <a:r>
              <a:rPr lang="ko-KR" altLang="en-US" dirty="0" smtClean="0"/>
              <a:t>혼합경제</a:t>
            </a:r>
            <a:r>
              <a:rPr lang="en-US" altLang="ko-KR" dirty="0" smtClean="0"/>
              <a:t>”</a:t>
            </a:r>
          </a:p>
          <a:p>
            <a:pPr>
              <a:buNone/>
            </a:pPr>
            <a:r>
              <a:rPr lang="en-US" altLang="ko-KR" dirty="0" smtClean="0"/>
              <a:t> “</a:t>
            </a:r>
            <a:r>
              <a:rPr lang="ko-KR" altLang="en-US" dirty="0" smtClean="0"/>
              <a:t>국가 주도적 정책</a:t>
            </a:r>
            <a:r>
              <a:rPr lang="en-US" altLang="ko-KR" dirty="0" smtClean="0"/>
              <a:t>”</a:t>
            </a:r>
          </a:p>
          <a:p>
            <a:r>
              <a:rPr lang="ko-KR" altLang="en-US" dirty="0" smtClean="0"/>
              <a:t>노동당</a:t>
            </a:r>
            <a:r>
              <a:rPr lang="en-US" altLang="ko-KR" dirty="0" smtClean="0"/>
              <a:t>: </a:t>
            </a:r>
            <a:r>
              <a:rPr lang="ko-KR" altLang="en-US" dirty="0" smtClean="0"/>
              <a:t>정치적 위상의 상승</a:t>
            </a:r>
          </a:p>
          <a:p>
            <a:r>
              <a:rPr lang="ko-KR" altLang="en-US" dirty="0" err="1" smtClean="0"/>
              <a:t>애틀리</a:t>
            </a:r>
            <a:r>
              <a:rPr lang="en-US" altLang="ko-KR" dirty="0" smtClean="0"/>
              <a:t>: </a:t>
            </a:r>
            <a:r>
              <a:rPr lang="ko-KR" altLang="en-US" dirty="0" smtClean="0"/>
              <a:t>부총리</a:t>
            </a:r>
            <a:r>
              <a:rPr lang="en-US" altLang="ko-KR" dirty="0" smtClean="0"/>
              <a:t>/</a:t>
            </a:r>
            <a:r>
              <a:rPr lang="ko-KR" altLang="en-US" dirty="0" smtClean="0"/>
              <a:t>식량정책위원회 </a:t>
            </a:r>
            <a:r>
              <a:rPr lang="en-US" altLang="ko-KR" dirty="0" smtClean="0"/>
              <a:t>&amp;</a:t>
            </a:r>
            <a:r>
              <a:rPr lang="ko-KR" altLang="en-US" dirty="0" smtClean="0"/>
              <a:t>국내정책소위원회 위원장</a:t>
            </a:r>
            <a:endParaRPr lang="en-US" altLang="ko-KR" dirty="0" smtClean="0"/>
          </a:p>
          <a:p>
            <a:r>
              <a:rPr lang="ko-KR" altLang="en-US" dirty="0" err="1" smtClean="0"/>
              <a:t>아더</a:t>
            </a:r>
            <a:r>
              <a:rPr lang="ko-KR" altLang="en-US" dirty="0" smtClean="0"/>
              <a:t> 그린우드</a:t>
            </a:r>
            <a:r>
              <a:rPr lang="en-US" altLang="ko-KR" dirty="0" smtClean="0"/>
              <a:t>: </a:t>
            </a:r>
            <a:r>
              <a:rPr lang="ko-KR" altLang="en-US" dirty="0" smtClean="0"/>
              <a:t>경제정책소위원회</a:t>
            </a:r>
            <a:r>
              <a:rPr lang="en-US" altLang="ko-KR" dirty="0" smtClean="0"/>
              <a:t>, </a:t>
            </a:r>
            <a:r>
              <a:rPr lang="ko-KR" altLang="en-US" dirty="0" smtClean="0"/>
              <a:t>생산위원회의 </a:t>
            </a:r>
            <a:r>
              <a:rPr lang="ko-KR" altLang="en-US" dirty="0" err="1" smtClean="0"/>
              <a:t>위원장직</a:t>
            </a:r>
            <a:endParaRPr lang="ko-KR" altLang="en-US"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89090" name="Picture 2" descr="http://upload.wikimedia.org/wikipedia/en/thumb/b/ba/ArthurGreenwood2.jpg/240px-ArthurGreenwood2.jpg">
            <a:hlinkClick r:id="rId4"/>
          </p:cNvPr>
          <p:cNvPicPr>
            <a:picLocks noChangeAspect="1" noChangeArrowheads="1"/>
          </p:cNvPicPr>
          <p:nvPr/>
        </p:nvPicPr>
        <p:blipFill>
          <a:blip r:embed="rId5"/>
          <a:srcRect/>
          <a:stretch>
            <a:fillRect/>
          </a:stretch>
        </p:blipFill>
        <p:spPr bwMode="auto">
          <a:xfrm>
            <a:off x="7429489" y="3643314"/>
            <a:ext cx="1714511" cy="2428892"/>
          </a:xfrm>
          <a:prstGeom prst="rect">
            <a:avLst/>
          </a:prstGeom>
          <a:noFill/>
        </p:spPr>
      </p:pic>
      <p:pic>
        <p:nvPicPr>
          <p:cNvPr id="89092" name="Picture 4" descr="http://upload.wikimedia.org/wikipedia/commons/thumb/c/ce/Attlee_BW_cropped.jpg/220px-Attlee_BW_cropped.jpg">
            <a:hlinkClick r:id="rId6" tooltip="Clement Attlee"/>
          </p:cNvPr>
          <p:cNvPicPr>
            <a:picLocks noChangeAspect="1" noChangeArrowheads="1"/>
          </p:cNvPicPr>
          <p:nvPr/>
        </p:nvPicPr>
        <p:blipFill>
          <a:blip r:embed="rId7"/>
          <a:srcRect/>
          <a:stretch>
            <a:fillRect/>
          </a:stretch>
        </p:blipFill>
        <p:spPr bwMode="auto">
          <a:xfrm>
            <a:off x="6143636" y="3571876"/>
            <a:ext cx="1746261" cy="2071702"/>
          </a:xfrm>
          <a:prstGeom prst="rect">
            <a:avLst/>
          </a:prstGeom>
          <a:noFill/>
        </p:spPr>
      </p:pic>
      <p:pic>
        <p:nvPicPr>
          <p:cNvPr id="89094" name="Picture 6" descr="http://cfs11.tistory.com/image/1/tistory/2009/03/05/14/57/49af69c31f98f"/>
          <p:cNvPicPr>
            <a:picLocks noChangeAspect="1" noChangeArrowheads="1"/>
          </p:cNvPicPr>
          <p:nvPr/>
        </p:nvPicPr>
        <p:blipFill>
          <a:blip r:embed="rId8"/>
          <a:srcRect/>
          <a:stretch>
            <a:fillRect/>
          </a:stretch>
        </p:blipFill>
        <p:spPr bwMode="auto">
          <a:xfrm>
            <a:off x="4286248" y="1357298"/>
            <a:ext cx="1732310" cy="207170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1945-48</a:t>
            </a:r>
            <a:r>
              <a:rPr lang="ko-KR" altLang="en-US" dirty="0" smtClean="0"/>
              <a:t>년 </a:t>
            </a:r>
            <a:r>
              <a:rPr lang="ko-KR" altLang="en-US" dirty="0" err="1" smtClean="0"/>
              <a:t>애틀리</a:t>
            </a:r>
            <a:r>
              <a:rPr lang="ko-KR" altLang="en-US" dirty="0" smtClean="0"/>
              <a:t> 노동당 정권</a:t>
            </a:r>
            <a:endParaRPr lang="ko-KR" altLang="en-US" dirty="0"/>
          </a:p>
        </p:txBody>
      </p:sp>
      <p:sp>
        <p:nvSpPr>
          <p:cNvPr id="3" name="내용 개체 틀 2"/>
          <p:cNvSpPr>
            <a:spLocks noGrp="1"/>
          </p:cNvSpPr>
          <p:nvPr>
            <p:ph idx="1"/>
          </p:nvPr>
        </p:nvSpPr>
        <p:spPr/>
        <p:txBody>
          <a:bodyPr/>
          <a:lstStyle/>
          <a:p>
            <a:r>
              <a:rPr lang="ko-KR" altLang="en-US" dirty="0" smtClean="0"/>
              <a:t>전쟁</a:t>
            </a:r>
            <a:r>
              <a:rPr lang="en-US" altLang="ko-KR" dirty="0" smtClean="0"/>
              <a:t>!! </a:t>
            </a:r>
            <a:r>
              <a:rPr lang="ko-KR" altLang="en-US" dirty="0" smtClean="0"/>
              <a:t>노동당 압승의 제</a:t>
            </a:r>
            <a:r>
              <a:rPr lang="en-US" altLang="ko-KR" dirty="0" smtClean="0"/>
              <a:t>1</a:t>
            </a:r>
            <a:r>
              <a:rPr lang="ko-KR" altLang="en-US" dirty="0" smtClean="0"/>
              <a:t>의 공신</a:t>
            </a:r>
            <a:endParaRPr lang="en-US" altLang="ko-KR" dirty="0" smtClean="0"/>
          </a:p>
          <a:p>
            <a:r>
              <a:rPr lang="ko-KR" altLang="en-US" dirty="0" smtClean="0"/>
              <a:t>노동당</a:t>
            </a:r>
            <a:r>
              <a:rPr lang="en-US" altLang="ko-KR" dirty="0" smtClean="0"/>
              <a:t>: 393</a:t>
            </a:r>
            <a:r>
              <a:rPr lang="ko-KR" altLang="en-US" dirty="0" smtClean="0"/>
              <a:t>석</a:t>
            </a:r>
            <a:endParaRPr lang="en-US" altLang="ko-KR" dirty="0" smtClean="0"/>
          </a:p>
          <a:p>
            <a:r>
              <a:rPr lang="ko-KR" altLang="en-US" dirty="0" smtClean="0"/>
              <a:t>보수당</a:t>
            </a:r>
            <a:r>
              <a:rPr lang="en-US" altLang="ko-KR" dirty="0" smtClean="0"/>
              <a:t>:</a:t>
            </a:r>
            <a:r>
              <a:rPr lang="ko-KR" altLang="en-US" dirty="0" smtClean="0"/>
              <a:t> </a:t>
            </a:r>
            <a:r>
              <a:rPr lang="en-US" altLang="ko-KR" dirty="0" smtClean="0"/>
              <a:t>213</a:t>
            </a:r>
            <a:r>
              <a:rPr lang="ko-KR" altLang="en-US" dirty="0" smtClean="0"/>
              <a:t>석 </a:t>
            </a:r>
            <a:endParaRPr lang="en-US" altLang="ko-KR" dirty="0" smtClean="0"/>
          </a:p>
          <a:p>
            <a:r>
              <a:rPr lang="ko-KR" altLang="en-US" dirty="0" smtClean="0"/>
              <a:t>노조진영의 정부참여 </a:t>
            </a:r>
            <a:r>
              <a:rPr lang="en-US" altLang="ko-KR" dirty="0" smtClean="0"/>
              <a:t>:</a:t>
            </a:r>
          </a:p>
          <a:p>
            <a:pPr>
              <a:buNone/>
            </a:pPr>
            <a:r>
              <a:rPr lang="en-US" altLang="ko-KR" dirty="0" smtClean="0"/>
              <a:t> </a:t>
            </a:r>
            <a:r>
              <a:rPr lang="ko-KR" altLang="en-US" dirty="0" smtClean="0"/>
              <a:t>외무장관 </a:t>
            </a:r>
            <a:r>
              <a:rPr lang="ko-KR" altLang="en-US" dirty="0" err="1" smtClean="0"/>
              <a:t>베빈</a:t>
            </a:r>
            <a:r>
              <a:rPr lang="ko-KR" altLang="en-US" dirty="0" smtClean="0"/>
              <a:t>  </a:t>
            </a:r>
            <a:endParaRPr lang="en-US" altLang="ko-KR" dirty="0" smtClean="0"/>
          </a:p>
          <a:p>
            <a:pPr>
              <a:buNone/>
            </a:pPr>
            <a:r>
              <a:rPr lang="en-US" altLang="ko-KR" dirty="0" smtClean="0"/>
              <a:t>   </a:t>
            </a:r>
            <a:r>
              <a:rPr lang="ko-KR" altLang="en-US" dirty="0" smtClean="0"/>
              <a:t> </a:t>
            </a:r>
            <a:endParaRPr lang="en-US" altLang="ko-KR" dirty="0" smtClean="0"/>
          </a:p>
          <a:p>
            <a:pPr>
              <a:buNone/>
            </a:pPr>
            <a:r>
              <a:rPr lang="ko-KR" altLang="en-US" dirty="0" smtClean="0"/>
              <a:t>보건부장관 </a:t>
            </a:r>
            <a:r>
              <a:rPr lang="ko-KR" altLang="en-US" dirty="0" err="1" smtClean="0"/>
              <a:t>베반</a:t>
            </a:r>
            <a:endParaRPr lang="ko-KR" altLang="en-US"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5" name="Picture 9"/>
          <p:cNvPicPr>
            <a:picLocks noChangeAspect="1" noChangeArrowheads="1"/>
          </p:cNvPicPr>
          <p:nvPr/>
        </p:nvPicPr>
        <p:blipFill>
          <a:blip r:embed="rId3"/>
          <a:srcRect/>
          <a:stretch>
            <a:fillRect/>
          </a:stretch>
        </p:blipFill>
        <p:spPr bwMode="auto">
          <a:xfrm>
            <a:off x="6743700" y="6467475"/>
            <a:ext cx="2552700" cy="542925"/>
          </a:xfrm>
          <a:prstGeom prst="rect">
            <a:avLst/>
          </a:prstGeom>
          <a:noFill/>
          <a:ln w="9525">
            <a:noFill/>
            <a:miter lim="800000"/>
            <a:headEnd/>
            <a:tailEnd/>
          </a:ln>
        </p:spPr>
      </p:pic>
      <p:pic>
        <p:nvPicPr>
          <p:cNvPr id="6" name="그림 5" descr="2010-06-03 15;11;50.JPG"/>
          <p:cNvPicPr>
            <a:picLocks noChangeAspect="1"/>
          </p:cNvPicPr>
          <p:nvPr/>
        </p:nvPicPr>
        <p:blipFill>
          <a:blip r:embed="rId4"/>
          <a:stretch>
            <a:fillRect/>
          </a:stretch>
        </p:blipFill>
        <p:spPr>
          <a:xfrm>
            <a:off x="5357818" y="2643182"/>
            <a:ext cx="2071702" cy="2371127"/>
          </a:xfrm>
          <a:prstGeom prst="rect">
            <a:avLst/>
          </a:prstGeom>
        </p:spPr>
      </p:pic>
      <p:pic>
        <p:nvPicPr>
          <p:cNvPr id="87042" name="Picture 2" descr="http://upload.wikimedia.org/wikipedia/commons/thumb/9/9c/Bevan_nla.pic-vn3646742.jpg/240px-Bevan_nla.pic-vn3646742.jpg">
            <a:hlinkClick r:id="rId5" tooltip="Aneurin Bevan"/>
          </p:cNvPr>
          <p:cNvPicPr>
            <a:picLocks noChangeAspect="1" noChangeArrowheads="1"/>
          </p:cNvPicPr>
          <p:nvPr/>
        </p:nvPicPr>
        <p:blipFill>
          <a:blip r:embed="rId6"/>
          <a:srcRect/>
          <a:stretch>
            <a:fillRect/>
          </a:stretch>
        </p:blipFill>
        <p:spPr bwMode="auto">
          <a:xfrm>
            <a:off x="3500430" y="4352924"/>
            <a:ext cx="2286000" cy="2505076"/>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1945-48</a:t>
            </a:r>
            <a:r>
              <a:rPr lang="ko-KR" altLang="en-US" dirty="0" smtClean="0"/>
              <a:t>년 </a:t>
            </a:r>
            <a:r>
              <a:rPr lang="ko-KR" altLang="en-US" dirty="0" err="1" smtClean="0"/>
              <a:t>애틀리</a:t>
            </a:r>
            <a:r>
              <a:rPr lang="ko-KR" altLang="en-US" dirty="0" smtClean="0"/>
              <a:t> 노동당 정권</a:t>
            </a:r>
            <a:endParaRPr lang="ko-KR" altLang="en-US" dirty="0"/>
          </a:p>
        </p:txBody>
      </p:sp>
      <p:sp>
        <p:nvSpPr>
          <p:cNvPr id="3" name="내용 개체 틀 2"/>
          <p:cNvSpPr>
            <a:spLocks noGrp="1"/>
          </p:cNvSpPr>
          <p:nvPr>
            <p:ph idx="1"/>
          </p:nvPr>
        </p:nvSpPr>
        <p:spPr/>
        <p:txBody>
          <a:bodyPr/>
          <a:lstStyle/>
          <a:p>
            <a:r>
              <a:rPr lang="ko-KR" altLang="en-US" dirty="0" smtClean="0"/>
              <a:t>큰 맥락에서 </a:t>
            </a:r>
            <a:r>
              <a:rPr lang="ko-KR" altLang="en-US" dirty="0" err="1" smtClean="0"/>
              <a:t>애틀리</a:t>
            </a:r>
            <a:r>
              <a:rPr lang="ko-KR" altLang="en-US" dirty="0" smtClean="0"/>
              <a:t> 노동당 정권은 자본주의와 제국주의의 뜻을 따랐고</a:t>
            </a:r>
            <a:r>
              <a:rPr lang="en-US" altLang="ko-KR" dirty="0" smtClean="0"/>
              <a:t>, </a:t>
            </a:r>
            <a:r>
              <a:rPr lang="ko-KR" altLang="en-US" dirty="0" smtClean="0"/>
              <a:t>결국 개혁주의적 노선마저도 포기하기 시작</a:t>
            </a:r>
            <a:r>
              <a:rPr lang="en-US" altLang="ko-KR" dirty="0" smtClean="0"/>
              <a:t>. </a:t>
            </a:r>
          </a:p>
          <a:p>
            <a:r>
              <a:rPr lang="ko-KR" altLang="en-US" dirty="0" smtClean="0"/>
              <a:t>이는 대미 종속성</a:t>
            </a:r>
            <a:r>
              <a:rPr lang="en-US" altLang="ko-KR" dirty="0" smtClean="0"/>
              <a:t>(</a:t>
            </a:r>
            <a:r>
              <a:rPr lang="ko-KR" altLang="en-US" dirty="0" err="1" smtClean="0"/>
              <a:t>마샬</a:t>
            </a:r>
            <a:r>
              <a:rPr lang="ko-KR" altLang="en-US" dirty="0" smtClean="0"/>
              <a:t> 플랜</a:t>
            </a:r>
            <a:r>
              <a:rPr lang="en-US" altLang="ko-KR" dirty="0" smtClean="0"/>
              <a:t>)</a:t>
            </a:r>
            <a:r>
              <a:rPr lang="ko-KR" altLang="en-US" dirty="0" smtClean="0"/>
              <a:t>을 보인 것을 필두로 한 외교 문제와 노동자 파업 진압 에서 나타남</a:t>
            </a:r>
          </a:p>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ko-KR" altLang="en-US" dirty="0" smtClean="0"/>
              <a:t>영국의 사회</a:t>
            </a:r>
            <a:r>
              <a:rPr lang="en-US" altLang="ko-KR" dirty="0" smtClean="0"/>
              <a:t>/</a:t>
            </a:r>
            <a:r>
              <a:rPr lang="ko-KR" altLang="en-US" dirty="0" smtClean="0"/>
              <a:t>노동 운동</a:t>
            </a:r>
            <a:r>
              <a:rPr lang="en-US" altLang="ko-KR" dirty="0" smtClean="0"/>
              <a:t/>
            </a:r>
            <a:br>
              <a:rPr lang="en-US" altLang="ko-KR" dirty="0" smtClean="0"/>
            </a:br>
            <a:r>
              <a:rPr lang="ko-KR" altLang="en-US" dirty="0" smtClean="0"/>
              <a:t>진보 정치 상황</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전시 국민의 의식 변화</a:t>
            </a:r>
            <a:endParaRPr lang="ko-KR" altLang="en-US" dirty="0"/>
          </a:p>
        </p:txBody>
      </p:sp>
      <p:sp>
        <p:nvSpPr>
          <p:cNvPr id="3" name="내용 개체 틀 2"/>
          <p:cNvSpPr>
            <a:spLocks noGrp="1"/>
          </p:cNvSpPr>
          <p:nvPr>
            <p:ph idx="1"/>
          </p:nvPr>
        </p:nvSpPr>
        <p:spPr>
          <a:xfrm>
            <a:off x="5500694" y="1357298"/>
            <a:ext cx="3643306" cy="4525965"/>
          </a:xfrm>
        </p:spPr>
        <p:txBody>
          <a:bodyPr>
            <a:normAutofit lnSpcReduction="10000"/>
          </a:bodyPr>
          <a:lstStyle/>
          <a:p>
            <a:r>
              <a:rPr lang="ko-KR" altLang="en-US" dirty="0" smtClean="0"/>
              <a:t>전쟁 기간 중 영국민의 평균적 생활수준과 의식의 평준화</a:t>
            </a:r>
          </a:p>
          <a:p>
            <a:r>
              <a:rPr lang="ko-KR" altLang="en-US" dirty="0" smtClean="0"/>
              <a:t>계급간 경제력 편차 감소</a:t>
            </a:r>
            <a:endParaRPr lang="en-US" altLang="ko-KR" dirty="0" smtClean="0"/>
          </a:p>
          <a:p>
            <a:r>
              <a:rPr lang="en-US" altLang="ko-KR" dirty="0" smtClean="0"/>
              <a:t>1942</a:t>
            </a:r>
            <a:r>
              <a:rPr lang="ko-KR" altLang="en-US" dirty="0" smtClean="0"/>
              <a:t>년 말</a:t>
            </a:r>
            <a:r>
              <a:rPr lang="en-US" altLang="ko-KR" dirty="0" smtClean="0"/>
              <a:t>: </a:t>
            </a:r>
            <a:r>
              <a:rPr lang="ko-KR" altLang="en-US" dirty="0" smtClean="0"/>
              <a:t>영국 성인 </a:t>
            </a:r>
            <a:r>
              <a:rPr lang="en-US" altLang="ko-KR" dirty="0" smtClean="0"/>
              <a:t>40% </a:t>
            </a:r>
            <a:r>
              <a:rPr lang="ko-KR" altLang="en-US" dirty="0" smtClean="0"/>
              <a:t>사회주의에 긍정적</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83970" name="Picture 2" descr="http://blogimg.ohmynews.com/attach/5176/1317149259.jpg"/>
          <p:cNvPicPr>
            <a:picLocks noChangeAspect="1" noChangeArrowheads="1"/>
          </p:cNvPicPr>
          <p:nvPr/>
        </p:nvPicPr>
        <p:blipFill>
          <a:blip r:embed="rId4"/>
          <a:srcRect/>
          <a:stretch>
            <a:fillRect/>
          </a:stretch>
        </p:blipFill>
        <p:spPr bwMode="auto">
          <a:xfrm>
            <a:off x="500034" y="1214422"/>
            <a:ext cx="4781550" cy="41529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전후 노동 운동과 파업</a:t>
            </a:r>
            <a:endParaRPr lang="ko-KR" altLang="en-US" dirty="0"/>
          </a:p>
        </p:txBody>
      </p:sp>
      <p:sp>
        <p:nvSpPr>
          <p:cNvPr id="3" name="내용 개체 틀 2"/>
          <p:cNvSpPr>
            <a:spLocks noGrp="1"/>
          </p:cNvSpPr>
          <p:nvPr>
            <p:ph idx="1"/>
          </p:nvPr>
        </p:nvSpPr>
        <p:spPr/>
        <p:txBody>
          <a:bodyPr>
            <a:normAutofit fontScale="92500"/>
          </a:bodyPr>
          <a:lstStyle/>
          <a:p>
            <a:r>
              <a:rPr lang="ko-KR" altLang="en-US" dirty="0" smtClean="0"/>
              <a:t>노조조직률</a:t>
            </a:r>
            <a:r>
              <a:rPr lang="en-US" altLang="ko-KR" dirty="0" smtClean="0"/>
              <a:t>: </a:t>
            </a:r>
            <a:r>
              <a:rPr lang="ko-KR" altLang="en-US" dirty="0" smtClean="0"/>
              <a:t>전쟁 직전 </a:t>
            </a:r>
            <a:r>
              <a:rPr lang="en-US" altLang="ko-KR" dirty="0" smtClean="0"/>
              <a:t>30% </a:t>
            </a:r>
            <a:r>
              <a:rPr lang="en-US" altLang="ko-KR" dirty="0" smtClean="0">
                <a:sym typeface="Wingdings" pitchFamily="2" charset="2"/>
              </a:rPr>
              <a:t> </a:t>
            </a:r>
            <a:r>
              <a:rPr lang="en-US" altLang="ko-KR" dirty="0" smtClean="0"/>
              <a:t>1943</a:t>
            </a:r>
            <a:r>
              <a:rPr lang="ko-KR" altLang="en-US" dirty="0" smtClean="0"/>
              <a:t>년 </a:t>
            </a:r>
            <a:r>
              <a:rPr lang="en-US" altLang="ko-KR" dirty="0" smtClean="0"/>
              <a:t>40%</a:t>
            </a:r>
          </a:p>
          <a:p>
            <a:r>
              <a:rPr lang="en-US" altLang="ko-KR" dirty="0" smtClean="0"/>
              <a:t>1943-44</a:t>
            </a:r>
            <a:r>
              <a:rPr lang="ko-KR" altLang="en-US" dirty="0" smtClean="0"/>
              <a:t>년에 파업 물결 </a:t>
            </a:r>
          </a:p>
          <a:p>
            <a:r>
              <a:rPr lang="en-US" altLang="ko-KR" dirty="0" smtClean="0"/>
              <a:t>1944 </a:t>
            </a:r>
            <a:r>
              <a:rPr lang="ko-KR" altLang="en-US" dirty="0" smtClean="0"/>
              <a:t>노동조합 대표회의</a:t>
            </a:r>
            <a:r>
              <a:rPr lang="en-US" altLang="ko-KR" dirty="0" smtClean="0"/>
              <a:t>(</a:t>
            </a:r>
            <a:r>
              <a:rPr lang="en-US" dirty="0" smtClean="0"/>
              <a:t>Trade Union Congress TUC):</a:t>
            </a:r>
            <a:r>
              <a:rPr lang="ko-KR" altLang="en-US" dirty="0" smtClean="0"/>
              <a:t> 전후 재건에 관한 사회주의 문건 </a:t>
            </a:r>
            <a:endParaRPr lang="en-US" altLang="ko-KR" dirty="0" smtClean="0"/>
          </a:p>
          <a:p>
            <a:pPr>
              <a:buNone/>
            </a:pPr>
            <a:r>
              <a:rPr lang="ko-KR" altLang="en-US" dirty="0" smtClean="0"/>
              <a:t>      “</a:t>
            </a:r>
            <a:r>
              <a:rPr lang="ko-KR" altLang="en-US" dirty="0" err="1" smtClean="0"/>
              <a:t>전후재건에</a:t>
            </a:r>
            <a:r>
              <a:rPr lang="ko-KR" altLang="en-US" dirty="0" smtClean="0"/>
              <a:t> 관한 임시보고서”</a:t>
            </a:r>
          </a:p>
          <a:p>
            <a:r>
              <a:rPr lang="ko-KR" altLang="en-US" dirty="0" smtClean="0"/>
              <a:t>영국 산업의 재건 위한 연료</a:t>
            </a:r>
            <a:r>
              <a:rPr lang="en-US" altLang="ko-KR" dirty="0" smtClean="0"/>
              <a:t>, </a:t>
            </a:r>
            <a:r>
              <a:rPr lang="ko-KR" altLang="en-US" dirty="0" smtClean="0"/>
              <a:t>동력</a:t>
            </a:r>
            <a:r>
              <a:rPr lang="en-US" altLang="ko-KR" dirty="0" smtClean="0"/>
              <a:t>, </a:t>
            </a:r>
            <a:r>
              <a:rPr lang="ko-KR" altLang="en-US" dirty="0" smtClean="0"/>
              <a:t>교통 등 기간산업 국유화 필수적</a:t>
            </a:r>
            <a:endParaRPr lang="en-US" altLang="ko-KR" dirty="0" smtClean="0"/>
          </a:p>
          <a:p>
            <a:r>
              <a:rPr lang="ko-KR" altLang="en-US" dirty="0" smtClean="0"/>
              <a:t>이후 </a:t>
            </a:r>
            <a:r>
              <a:rPr lang="en-US" altLang="ko-KR" dirty="0" smtClean="0"/>
              <a:t>1945</a:t>
            </a:r>
            <a:r>
              <a:rPr lang="ko-KR" altLang="en-US" dirty="0" smtClean="0"/>
              <a:t>년 노동당 선거강령에 그대로 반영</a:t>
            </a:r>
            <a:r>
              <a:rPr lang="en-US" altLang="ko-KR" dirty="0" smtClean="0">
                <a:sym typeface="Wingdings" pitchFamily="2" charset="2"/>
              </a:rPr>
              <a:t> </a:t>
            </a:r>
            <a:r>
              <a:rPr lang="ko-KR" altLang="en-US" dirty="0" smtClean="0"/>
              <a:t>향후 </a:t>
            </a:r>
            <a:r>
              <a:rPr lang="en-US" altLang="ko-KR" dirty="0" smtClean="0"/>
              <a:t>30</a:t>
            </a:r>
            <a:r>
              <a:rPr lang="ko-KR" altLang="en-US" dirty="0" smtClean="0"/>
              <a:t>년간 노동당 </a:t>
            </a:r>
            <a:r>
              <a:rPr lang="ko-KR" altLang="en-US" dirty="0" err="1" smtClean="0"/>
              <a:t>국유화정책의</a:t>
            </a:r>
            <a:r>
              <a:rPr lang="ko-KR" altLang="en-US" dirty="0" smtClean="0"/>
              <a:t> 골격</a:t>
            </a:r>
          </a:p>
          <a:p>
            <a:pPr>
              <a:buNone/>
            </a:pPr>
            <a:endParaRPr lang="en-US" dirty="0" smtClean="0"/>
          </a:p>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
        <p:nvSpPr>
          <p:cNvPr id="5" name="위쪽 화살표 4"/>
          <p:cNvSpPr/>
          <p:nvPr/>
        </p:nvSpPr>
        <p:spPr bwMode="auto">
          <a:xfrm>
            <a:off x="4929190" y="2143116"/>
            <a:ext cx="357190" cy="357190"/>
          </a:xfrm>
          <a:prstGeom prst="up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ko-KR" altLang="en-US" sz="1800" b="0" i="0" u="none" strike="noStrike" cap="none" normalizeH="0" baseline="0" smtClean="0">
              <a:ln>
                <a:noFill/>
              </a:ln>
              <a:solidFill>
                <a:schemeClr val="tx1"/>
              </a:solidFill>
              <a:effectLst/>
              <a:latin typeface="Arial" charset="0"/>
              <a:ea typeface="굴림" pitchFamily="50" charset="-127"/>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357158" y="0"/>
            <a:ext cx="8229600" cy="857232"/>
          </a:xfrm>
        </p:spPr>
        <p:txBody>
          <a:bodyPr/>
          <a:lstStyle/>
          <a:p>
            <a:r>
              <a:rPr lang="ko-KR" altLang="en-US" dirty="0" smtClean="0"/>
              <a:t>전후 파업</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81922" name="Picture 2" descr="http://cairsweb.llgc.org.uk/images/ilw1/ilw0691.gif"/>
          <p:cNvPicPr>
            <a:picLocks noChangeAspect="1" noChangeArrowheads="1"/>
          </p:cNvPicPr>
          <p:nvPr/>
        </p:nvPicPr>
        <p:blipFill>
          <a:blip r:embed="rId4"/>
          <a:srcRect/>
          <a:stretch>
            <a:fillRect/>
          </a:stretch>
        </p:blipFill>
        <p:spPr bwMode="auto">
          <a:xfrm>
            <a:off x="0" y="857232"/>
            <a:ext cx="5695950" cy="5715000"/>
          </a:xfrm>
          <a:prstGeom prst="rect">
            <a:avLst/>
          </a:prstGeom>
          <a:noFill/>
        </p:spPr>
      </p:pic>
      <p:sp>
        <p:nvSpPr>
          <p:cNvPr id="3" name="내용 개체 틀 2"/>
          <p:cNvSpPr>
            <a:spLocks noGrp="1"/>
          </p:cNvSpPr>
          <p:nvPr>
            <p:ph idx="1"/>
          </p:nvPr>
        </p:nvSpPr>
        <p:spPr>
          <a:xfrm>
            <a:off x="5786446" y="1214422"/>
            <a:ext cx="3357554" cy="4525965"/>
          </a:xfrm>
          <a:solidFill>
            <a:schemeClr val="accent5">
              <a:lumMod val="40000"/>
              <a:lumOff val="60000"/>
            </a:schemeClr>
          </a:solidFill>
          <a:ln>
            <a:solidFill>
              <a:schemeClr val="tx1"/>
            </a:solidFill>
          </a:ln>
        </p:spPr>
        <p:txBody>
          <a:bodyPr/>
          <a:lstStyle/>
          <a:p>
            <a:r>
              <a:rPr lang="en-US" altLang="ko-KR" sz="2800" b="1" dirty="0" smtClean="0">
                <a:solidFill>
                  <a:schemeClr val="tx2">
                    <a:lumMod val="50000"/>
                  </a:schemeClr>
                </a:solidFill>
                <a:effectLst/>
              </a:rPr>
              <a:t>1944</a:t>
            </a:r>
            <a:r>
              <a:rPr lang="ko-KR" altLang="en-US" sz="2800" b="1" dirty="0" smtClean="0">
                <a:solidFill>
                  <a:schemeClr val="tx2">
                    <a:lumMod val="50000"/>
                  </a:schemeClr>
                </a:solidFill>
                <a:effectLst/>
              </a:rPr>
              <a:t>년 파업의 해</a:t>
            </a:r>
            <a:r>
              <a:rPr lang="en-US" altLang="ko-KR" sz="2800" b="1" dirty="0" smtClean="0">
                <a:solidFill>
                  <a:schemeClr val="tx2">
                    <a:lumMod val="50000"/>
                  </a:schemeClr>
                </a:solidFill>
                <a:effectLst/>
              </a:rPr>
              <a:t>:</a:t>
            </a:r>
            <a:r>
              <a:rPr lang="ko-KR" altLang="en-US" sz="2800" b="1" dirty="0" smtClean="0">
                <a:solidFill>
                  <a:schemeClr val="tx2">
                    <a:lumMod val="50000"/>
                  </a:schemeClr>
                </a:solidFill>
                <a:effectLst/>
              </a:rPr>
              <a:t> 파업일수</a:t>
            </a:r>
            <a:r>
              <a:rPr lang="en-US" altLang="ko-KR" sz="2800" b="1" dirty="0" smtClean="0">
                <a:solidFill>
                  <a:schemeClr val="tx2">
                    <a:lumMod val="50000"/>
                  </a:schemeClr>
                </a:solidFill>
                <a:effectLst/>
              </a:rPr>
              <a:t>-371</a:t>
            </a:r>
            <a:r>
              <a:rPr lang="ko-KR" altLang="en-US" sz="2800" b="1" dirty="0" smtClean="0">
                <a:solidFill>
                  <a:schemeClr val="tx2">
                    <a:lumMod val="50000"/>
                  </a:schemeClr>
                </a:solidFill>
                <a:effectLst/>
              </a:rPr>
              <a:t>만</a:t>
            </a:r>
            <a:r>
              <a:rPr lang="en-US" altLang="ko-KR" sz="2800" b="1" dirty="0" smtClean="0">
                <a:solidFill>
                  <a:schemeClr val="tx2">
                    <a:lumMod val="50000"/>
                  </a:schemeClr>
                </a:solidFill>
                <a:effectLst/>
              </a:rPr>
              <a:t>4000</a:t>
            </a:r>
            <a:endParaRPr lang="ko-KR" altLang="en-US" sz="2800" b="1" dirty="0" smtClean="0">
              <a:solidFill>
                <a:schemeClr val="tx2">
                  <a:lumMod val="50000"/>
                </a:schemeClr>
              </a:solidFill>
              <a:effectLst/>
            </a:endParaRPr>
          </a:p>
          <a:p>
            <a:r>
              <a:rPr lang="en-US" altLang="ko-KR" sz="2800" b="1" dirty="0" smtClean="0">
                <a:solidFill>
                  <a:schemeClr val="tx2">
                    <a:lumMod val="50000"/>
                  </a:schemeClr>
                </a:solidFill>
                <a:effectLst/>
              </a:rPr>
              <a:t>1944</a:t>
            </a:r>
            <a:r>
              <a:rPr lang="ko-KR" altLang="en-US" sz="2800" b="1" dirty="0" smtClean="0">
                <a:solidFill>
                  <a:schemeClr val="tx2">
                    <a:lumMod val="50000"/>
                  </a:schemeClr>
                </a:solidFill>
                <a:effectLst/>
              </a:rPr>
              <a:t>년 파업 건수</a:t>
            </a:r>
            <a:r>
              <a:rPr lang="en-US" altLang="ko-KR" sz="2800" b="1" dirty="0" smtClean="0">
                <a:solidFill>
                  <a:schemeClr val="tx2">
                    <a:lumMod val="50000"/>
                  </a:schemeClr>
                </a:solidFill>
                <a:effectLst/>
              </a:rPr>
              <a:t>: 2194</a:t>
            </a:r>
            <a:r>
              <a:rPr lang="ko-KR" altLang="en-US" sz="2800" b="1" dirty="0" smtClean="0">
                <a:solidFill>
                  <a:schemeClr val="tx2">
                    <a:lumMod val="50000"/>
                  </a:schemeClr>
                </a:solidFill>
                <a:effectLst/>
              </a:rPr>
              <a:t>건</a:t>
            </a:r>
          </a:p>
          <a:p>
            <a:r>
              <a:rPr lang="ko-KR" altLang="en-US" sz="2800" b="1" dirty="0" smtClean="0">
                <a:solidFill>
                  <a:schemeClr val="tx2">
                    <a:lumMod val="50000"/>
                  </a:schemeClr>
                </a:solidFill>
                <a:effectLst/>
              </a:rPr>
              <a:t>전쟁 전에 약 </a:t>
            </a:r>
            <a:r>
              <a:rPr lang="en-US" altLang="ko-KR" sz="2800" b="1" dirty="0" smtClean="0">
                <a:solidFill>
                  <a:schemeClr val="tx2">
                    <a:lumMod val="50000"/>
                  </a:schemeClr>
                </a:solidFill>
                <a:effectLst/>
              </a:rPr>
              <a:t>450</a:t>
            </a:r>
            <a:r>
              <a:rPr lang="ko-KR" altLang="en-US" sz="2800" b="1" dirty="0" smtClean="0">
                <a:solidFill>
                  <a:schemeClr val="tx2">
                    <a:lumMod val="50000"/>
                  </a:schemeClr>
                </a:solidFill>
                <a:effectLst/>
              </a:rPr>
              <a:t>만 명이었던 노동조합원이 전쟁 말기에는 </a:t>
            </a:r>
            <a:r>
              <a:rPr lang="en-US" altLang="ko-KR" sz="2800" b="1" dirty="0" smtClean="0">
                <a:solidFill>
                  <a:schemeClr val="tx2">
                    <a:lumMod val="50000"/>
                  </a:schemeClr>
                </a:solidFill>
                <a:effectLst/>
              </a:rPr>
              <a:t>700</a:t>
            </a:r>
            <a:r>
              <a:rPr lang="ko-KR" altLang="en-US" sz="2800" b="1" dirty="0" smtClean="0">
                <a:solidFill>
                  <a:schemeClr val="tx2">
                    <a:lumMod val="50000"/>
                  </a:schemeClr>
                </a:solidFill>
                <a:effectLst/>
              </a:rPr>
              <a:t>만 명으로 증가</a:t>
            </a:r>
            <a:endParaRPr lang="ko-KR" altLang="en-US" sz="2800" b="1" dirty="0">
              <a:solidFill>
                <a:schemeClr val="tx2">
                  <a:lumMod val="50000"/>
                </a:schemeClr>
              </a:solidFill>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a:xfrm>
            <a:off x="642910" y="1142984"/>
            <a:ext cx="7772400" cy="1920878"/>
          </a:xfrm>
        </p:spPr>
        <p:txBody>
          <a:bodyPr/>
          <a:lstStyle/>
          <a:p>
            <a:r>
              <a:rPr lang="ko-KR" altLang="en-US" dirty="0" smtClean="0"/>
              <a:t>왜 파업이 성행했나</a:t>
            </a:r>
            <a:r>
              <a:rPr lang="en-US" altLang="ko-KR" dirty="0" smtClean="0"/>
              <a:t>?</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80898" name="Picture 2" descr="Striking Milwaukee munitions workers tear gassed by State Troopers ">
            <a:hlinkClick r:id="rId4"/>
          </p:cNvPr>
          <p:cNvPicPr>
            <a:picLocks noChangeAspect="1" noChangeArrowheads="1"/>
          </p:cNvPicPr>
          <p:nvPr/>
        </p:nvPicPr>
        <p:blipFill>
          <a:blip r:embed="rId5"/>
          <a:srcRect/>
          <a:stretch>
            <a:fillRect/>
          </a:stretch>
        </p:blipFill>
        <p:spPr bwMode="auto">
          <a:xfrm>
            <a:off x="2214546" y="3357562"/>
            <a:ext cx="4000528" cy="2933722"/>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357158" y="285728"/>
            <a:ext cx="8229600" cy="4525965"/>
          </a:xfrm>
        </p:spPr>
        <p:txBody>
          <a:bodyPr/>
          <a:lstStyle/>
          <a:p>
            <a:r>
              <a:rPr lang="en-US" sz="2800" dirty="0" smtClean="0"/>
              <a:t>Under the Essential Work Order: </a:t>
            </a:r>
            <a:r>
              <a:rPr lang="ko-KR" altLang="en-US" sz="2800" dirty="0" smtClean="0">
                <a:solidFill>
                  <a:srgbClr val="FF0000"/>
                </a:solidFill>
              </a:rPr>
              <a:t>허락 없이 작업장에서 나가는 것을 </a:t>
            </a:r>
            <a:r>
              <a:rPr lang="ko-KR" altLang="en-US" sz="2800" dirty="0" err="1" smtClean="0">
                <a:solidFill>
                  <a:srgbClr val="FF0000"/>
                </a:solidFill>
              </a:rPr>
              <a:t>금지당함</a:t>
            </a:r>
            <a:r>
              <a:rPr lang="en-US" sz="2800" dirty="0" smtClean="0"/>
              <a:t>– </a:t>
            </a:r>
            <a:r>
              <a:rPr lang="ko-KR" altLang="en-US" sz="2800" dirty="0" smtClean="0"/>
              <a:t>대략 </a:t>
            </a:r>
            <a:r>
              <a:rPr lang="en-US" altLang="ko-KR" sz="2800" dirty="0" smtClean="0"/>
              <a:t>3</a:t>
            </a:r>
            <a:r>
              <a:rPr lang="ko-KR" altLang="en-US" sz="2800" dirty="0" err="1" smtClean="0"/>
              <a:t>만건의</a:t>
            </a:r>
            <a:r>
              <a:rPr lang="ko-KR" altLang="en-US" sz="2800" dirty="0" smtClean="0"/>
              <a:t> </a:t>
            </a:r>
            <a:r>
              <a:rPr lang="ko-KR" altLang="en-US" sz="2800" dirty="0" err="1" smtClean="0"/>
              <a:t>지정이있었고</a:t>
            </a:r>
            <a:r>
              <a:rPr lang="en-US" altLang="ko-KR" sz="2800" dirty="0" smtClean="0"/>
              <a:t>, </a:t>
            </a:r>
            <a:r>
              <a:rPr lang="ko-KR" altLang="en-US" sz="2800" dirty="0" smtClean="0"/>
              <a:t>이는 대략 </a:t>
            </a:r>
            <a:r>
              <a:rPr lang="en-US" altLang="ko-KR" sz="2800" dirty="0" smtClean="0"/>
              <a:t>600</a:t>
            </a:r>
            <a:r>
              <a:rPr lang="ko-KR" altLang="en-US" sz="2800" dirty="0" err="1" smtClean="0"/>
              <a:t>만명의</a:t>
            </a:r>
            <a:r>
              <a:rPr lang="ko-KR" altLang="en-US" sz="2800" dirty="0" smtClean="0"/>
              <a:t> 노동자를 </a:t>
            </a:r>
            <a:r>
              <a:rPr lang="ko-KR" altLang="en-US" sz="2800" dirty="0" err="1" smtClean="0"/>
              <a:t>강제노동시킨</a:t>
            </a:r>
            <a:r>
              <a:rPr lang="ko-KR" altLang="en-US" sz="2800" dirty="0" smtClean="0"/>
              <a:t> 것</a:t>
            </a:r>
            <a:r>
              <a:rPr lang="en-US" altLang="ko-KR" sz="2800" dirty="0" smtClean="0"/>
              <a:t>. </a:t>
            </a:r>
            <a:endParaRPr lang="en-US" sz="2800" dirty="0" smtClean="0"/>
          </a:p>
          <a:p>
            <a:r>
              <a:rPr lang="en-US" sz="2800" dirty="0" smtClean="0">
                <a:solidFill>
                  <a:srgbClr val="FF0000"/>
                </a:solidFill>
              </a:rPr>
              <a:t>1942</a:t>
            </a:r>
            <a:r>
              <a:rPr lang="ko-KR" altLang="en-US" sz="2800" dirty="0" smtClean="0">
                <a:solidFill>
                  <a:srgbClr val="FF0000"/>
                </a:solidFill>
              </a:rPr>
              <a:t>년</a:t>
            </a:r>
            <a:r>
              <a:rPr lang="en-US" altLang="ko-KR" sz="2800" dirty="0" smtClean="0">
                <a:solidFill>
                  <a:srgbClr val="FF0000"/>
                </a:solidFill>
              </a:rPr>
              <a:t>1</a:t>
            </a:r>
            <a:r>
              <a:rPr lang="en-US" sz="2800" dirty="0" smtClean="0">
                <a:solidFill>
                  <a:srgbClr val="FF0000"/>
                </a:solidFill>
              </a:rPr>
              <a:t>2,500</a:t>
            </a:r>
            <a:r>
              <a:rPr lang="ko-KR" altLang="en-US" sz="2800" dirty="0" smtClean="0">
                <a:solidFill>
                  <a:srgbClr val="FF0000"/>
                </a:solidFill>
              </a:rPr>
              <a:t>명 </a:t>
            </a:r>
            <a:r>
              <a:rPr lang="en-US" sz="2800" dirty="0" smtClean="0">
                <a:solidFill>
                  <a:srgbClr val="FF0000"/>
                </a:solidFill>
              </a:rPr>
              <a:t>Control of Employment Order</a:t>
            </a:r>
            <a:r>
              <a:rPr lang="ko-KR" altLang="en-US" sz="2800" dirty="0" smtClean="0">
                <a:solidFill>
                  <a:srgbClr val="FF0000"/>
                </a:solidFill>
              </a:rPr>
              <a:t>을 어김</a:t>
            </a:r>
            <a:endParaRPr lang="en-US" sz="2800" dirty="0" smtClean="0"/>
          </a:p>
          <a:p>
            <a:r>
              <a:rPr lang="ko-KR" altLang="en-US" sz="2800" dirty="0" err="1" smtClean="0"/>
              <a:t>베빈은</a:t>
            </a:r>
            <a:r>
              <a:rPr lang="ko-KR" altLang="en-US" sz="2800" dirty="0" smtClean="0"/>
              <a:t> 이런 노동 착취로 군수산업을 </a:t>
            </a:r>
            <a:r>
              <a:rPr lang="en-US" sz="2800" dirty="0" smtClean="0">
                <a:solidFill>
                  <a:srgbClr val="FF0000"/>
                </a:solidFill>
              </a:rPr>
              <a:t>30 % </a:t>
            </a:r>
            <a:r>
              <a:rPr lang="ko-KR" altLang="en-US" sz="2800" dirty="0" smtClean="0">
                <a:solidFill>
                  <a:srgbClr val="FF0000"/>
                </a:solidFill>
              </a:rPr>
              <a:t>에서 </a:t>
            </a:r>
            <a:r>
              <a:rPr lang="en-US" altLang="ko-KR" sz="2800" dirty="0" smtClean="0">
                <a:solidFill>
                  <a:srgbClr val="FF0000"/>
                </a:solidFill>
              </a:rPr>
              <a:t>37%</a:t>
            </a:r>
            <a:r>
              <a:rPr lang="ko-KR" altLang="en-US" sz="2800" dirty="0" smtClean="0">
                <a:solidFill>
                  <a:srgbClr val="FF0000"/>
                </a:solidFill>
              </a:rPr>
              <a:t>로 성장시킴</a:t>
            </a:r>
            <a:r>
              <a:rPr lang="en-US" altLang="ko-KR" sz="2800" dirty="0" smtClean="0">
                <a:solidFill>
                  <a:srgbClr val="FF0000"/>
                </a:solidFill>
              </a:rPr>
              <a:t>. </a:t>
            </a:r>
            <a:r>
              <a:rPr lang="en-US" sz="2800" dirty="0" smtClean="0"/>
              <a:t>  </a:t>
            </a:r>
            <a:r>
              <a:rPr lang="ko-KR" altLang="en-US" sz="2800" dirty="0" smtClean="0"/>
              <a:t>다음 군수 기업에 기여</a:t>
            </a:r>
            <a:r>
              <a:rPr lang="en-US" altLang="ko-KR" sz="2800" dirty="0" smtClean="0"/>
              <a:t>: </a:t>
            </a:r>
          </a:p>
          <a:p>
            <a:r>
              <a:rPr lang="en-US" sz="2800" dirty="0" smtClean="0"/>
              <a:t>Vickers-Armstrong, ICI and Hawker-</a:t>
            </a:r>
            <a:r>
              <a:rPr lang="en-US" sz="2800" dirty="0" err="1" smtClean="0"/>
              <a:t>Siddeley</a:t>
            </a:r>
            <a:r>
              <a:rPr lang="en-US" sz="2800" dirty="0" smtClean="0"/>
              <a:t> into world class businesses.                      </a:t>
            </a:r>
          </a:p>
          <a:p>
            <a:endParaRPr lang="ko-KR" altLang="en-US" sz="2800"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
        <p:nvSpPr>
          <p:cNvPr id="5" name="TextBox 4"/>
          <p:cNvSpPr txBox="1"/>
          <p:nvPr/>
        </p:nvSpPr>
        <p:spPr>
          <a:xfrm>
            <a:off x="1285852" y="5703856"/>
            <a:ext cx="5000660" cy="1154144"/>
          </a:xfrm>
          <a:prstGeom prst="rect">
            <a:avLst/>
          </a:prstGeom>
          <a:solidFill>
            <a:schemeClr val="tx1"/>
          </a:solidFill>
          <a:ln>
            <a:solidFill>
              <a:schemeClr val="tx1"/>
            </a:solidFill>
          </a:ln>
        </p:spPr>
        <p:txBody>
          <a:bodyPr wrap="square" lIns="91422" tIns="45711" rIns="91422" bIns="45711" rtlCol="0">
            <a:spAutoFit/>
          </a:bodyPr>
          <a:lstStyle/>
          <a:p>
            <a:r>
              <a:rPr lang="en-US" altLang="ko-KR" sz="2300" b="1" dirty="0" smtClean="0">
                <a:solidFill>
                  <a:srgbClr val="FF0000"/>
                </a:solidFill>
              </a:rPr>
              <a:t>Libertarian-Communism http://libcom.org/history/world-war-class-war</a:t>
            </a:r>
            <a:endParaRPr lang="en-US" altLang="ko-KR" sz="2300" b="1" dirty="0">
              <a:solidFill>
                <a:srgbClr val="FF0000"/>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pic>
        <p:nvPicPr>
          <p:cNvPr id="6" name="그림 5" descr="Vickers-Armstrongs logo.JPG"/>
          <p:cNvPicPr>
            <a:picLocks noChangeAspect="1"/>
          </p:cNvPicPr>
          <p:nvPr/>
        </p:nvPicPr>
        <p:blipFill>
          <a:blip r:embed="rId3"/>
          <a:stretch>
            <a:fillRect/>
          </a:stretch>
        </p:blipFill>
        <p:spPr>
          <a:xfrm>
            <a:off x="4500562" y="0"/>
            <a:ext cx="3929090" cy="4454098"/>
          </a:xfrm>
          <a:prstGeom prst="rect">
            <a:avLst/>
          </a:prstGeom>
        </p:spPr>
      </p:pic>
      <p:pic>
        <p:nvPicPr>
          <p:cNvPr id="8" name="그림 7" descr="Vickers-Armstrongs Limited businesses.JPG"/>
          <p:cNvPicPr>
            <a:picLocks noChangeAspect="1"/>
          </p:cNvPicPr>
          <p:nvPr/>
        </p:nvPicPr>
        <p:blipFill>
          <a:blip r:embed="rId4"/>
          <a:stretch>
            <a:fillRect/>
          </a:stretch>
        </p:blipFill>
        <p:spPr>
          <a:xfrm>
            <a:off x="4500562" y="3643314"/>
            <a:ext cx="3929090" cy="3000396"/>
          </a:xfrm>
          <a:prstGeom prst="rect">
            <a:avLst/>
          </a:prstGeom>
        </p:spPr>
      </p:pic>
      <p:sp>
        <p:nvSpPr>
          <p:cNvPr id="10" name="TextBox 9"/>
          <p:cNvSpPr txBox="1"/>
          <p:nvPr/>
        </p:nvSpPr>
        <p:spPr>
          <a:xfrm>
            <a:off x="142844" y="1357298"/>
            <a:ext cx="3571900" cy="1154144"/>
          </a:xfrm>
          <a:prstGeom prst="rect">
            <a:avLst/>
          </a:prstGeom>
          <a:solidFill>
            <a:schemeClr val="tx1"/>
          </a:solidFill>
          <a:ln>
            <a:solidFill>
              <a:schemeClr val="tx1"/>
            </a:solidFill>
          </a:ln>
        </p:spPr>
        <p:txBody>
          <a:bodyPr wrap="square" lIns="91422" tIns="45711" rIns="91422" bIns="45711" rtlCol="0">
            <a:spAutoFit/>
          </a:bodyPr>
          <a:lstStyle/>
          <a:p>
            <a:r>
              <a:rPr lang="en-US" altLang="ko-KR" sz="2300" b="1" dirty="0" smtClean="0">
                <a:solidFill>
                  <a:schemeClr val="bg1"/>
                </a:solidFill>
              </a:rPr>
              <a:t>1940</a:t>
            </a:r>
            <a:r>
              <a:rPr lang="ko-KR" altLang="en-US" sz="2300" b="1" dirty="0" smtClean="0">
                <a:solidFill>
                  <a:schemeClr val="bg1"/>
                </a:solidFill>
              </a:rPr>
              <a:t>년 노동부 장관 역임</a:t>
            </a:r>
            <a:endParaRPr lang="en-US" altLang="ko-KR" sz="2300" b="1" dirty="0" smtClean="0">
              <a:solidFill>
                <a:schemeClr val="bg1"/>
              </a:solidFill>
            </a:endParaRPr>
          </a:p>
          <a:p>
            <a:r>
              <a:rPr lang="en-US" altLang="ko-KR" sz="2300" b="1" dirty="0" smtClean="0">
                <a:solidFill>
                  <a:schemeClr val="bg1"/>
                </a:solidFill>
              </a:rPr>
              <a:t>1945</a:t>
            </a:r>
            <a:r>
              <a:rPr lang="ko-KR" altLang="en-US" sz="2300" b="1" dirty="0" smtClean="0">
                <a:solidFill>
                  <a:schemeClr val="bg1"/>
                </a:solidFill>
              </a:rPr>
              <a:t>년 외무부 장관 역임</a:t>
            </a:r>
            <a:endParaRPr lang="en-US" altLang="ko-KR" sz="2300" b="1" dirty="0" smtClean="0">
              <a:solidFill>
                <a:schemeClr val="bg1"/>
              </a:solidFill>
            </a:endParaRPr>
          </a:p>
          <a:p>
            <a:r>
              <a:rPr lang="ko-KR" altLang="en-US" sz="2300" b="1" dirty="0" err="1" smtClean="0">
                <a:solidFill>
                  <a:schemeClr val="bg1"/>
                </a:solidFill>
              </a:rPr>
              <a:t>어네스트</a:t>
            </a:r>
            <a:r>
              <a:rPr lang="ko-KR" altLang="en-US" sz="2300" b="1" dirty="0" smtClean="0">
                <a:solidFill>
                  <a:schemeClr val="bg1"/>
                </a:solidFill>
              </a:rPr>
              <a:t> </a:t>
            </a:r>
            <a:r>
              <a:rPr lang="ko-KR" altLang="en-US" sz="2300" b="1" dirty="0" err="1" smtClean="0">
                <a:solidFill>
                  <a:schemeClr val="bg1"/>
                </a:solidFill>
              </a:rPr>
              <a:t>베빈</a:t>
            </a:r>
            <a:endParaRPr lang="en-US" altLang="ko-KR" sz="2300" b="1" dirty="0">
              <a:solidFill>
                <a:schemeClr val="bg1"/>
              </a:solidFill>
            </a:endParaRPr>
          </a:p>
        </p:txBody>
      </p:sp>
      <p:pic>
        <p:nvPicPr>
          <p:cNvPr id="11" name="그림 10" descr="2010-06-03 15;11;50.JPG"/>
          <p:cNvPicPr>
            <a:picLocks noChangeAspect="1"/>
          </p:cNvPicPr>
          <p:nvPr/>
        </p:nvPicPr>
        <p:blipFill>
          <a:blip r:embed="rId5"/>
          <a:stretch>
            <a:fillRect/>
          </a:stretch>
        </p:blipFill>
        <p:spPr>
          <a:xfrm>
            <a:off x="214282" y="2714620"/>
            <a:ext cx="2871174" cy="3286148"/>
          </a:xfrm>
          <a:prstGeom prst="rect">
            <a:avLst/>
          </a:prstGeom>
        </p:spPr>
      </p:pic>
      <p:sp>
        <p:nvSpPr>
          <p:cNvPr id="12" name="오른쪽 화살표 11"/>
          <p:cNvSpPr/>
          <p:nvPr/>
        </p:nvSpPr>
        <p:spPr bwMode="auto">
          <a:xfrm>
            <a:off x="3357554" y="3643314"/>
            <a:ext cx="857256" cy="857256"/>
          </a:xfrm>
          <a:prstGeom prst="rightArrow">
            <a:avLst/>
          </a:prstGeom>
          <a:solidFill>
            <a:srgbClr val="C0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ko-KR" altLang="en-US" sz="1800" b="0" i="0" u="none" strike="noStrike" cap="none" normalizeH="0" baseline="0" smtClean="0">
              <a:ln>
                <a:noFill/>
              </a:ln>
              <a:solidFill>
                <a:schemeClr val="tx1"/>
              </a:solidFill>
              <a:effectLst/>
              <a:latin typeface="Arial" charset="0"/>
              <a:ea typeface="굴림" pitchFamily="50" charset="-127"/>
            </a:endParaRPr>
          </a:p>
        </p:txBody>
      </p:sp>
      <p:pic>
        <p:nvPicPr>
          <p:cNvPr id="13" name="Picture 9"/>
          <p:cNvPicPr>
            <a:picLocks noChangeAspect="1" noChangeArrowheads="1"/>
          </p:cNvPicPr>
          <p:nvPr/>
        </p:nvPicPr>
        <p:blipFill>
          <a:blip r:embed="rId6"/>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pic>
        <p:nvPicPr>
          <p:cNvPr id="4" name="내용 개체 틀 3" descr="ICI.JPG"/>
          <p:cNvPicPr>
            <a:picLocks noGrp="1" noChangeAspect="1"/>
          </p:cNvPicPr>
          <p:nvPr>
            <p:ph idx="1"/>
          </p:nvPr>
        </p:nvPicPr>
        <p:blipFill>
          <a:blip r:embed="rId3"/>
          <a:stretch>
            <a:fillRect/>
          </a:stretch>
        </p:blipFill>
        <p:spPr>
          <a:xfrm>
            <a:off x="4857752" y="0"/>
            <a:ext cx="3873416" cy="6357958"/>
          </a:xfrm>
          <a:prstGeom prst="rect">
            <a:avLst/>
          </a:prstGeom>
        </p:spPr>
      </p:pic>
      <p:pic>
        <p:nvPicPr>
          <p:cNvPr id="5" name="내용 개체 틀 3" descr="Hawker Siddeley.JPG"/>
          <p:cNvPicPr>
            <a:picLocks noChangeAspect="1"/>
          </p:cNvPicPr>
          <p:nvPr/>
        </p:nvPicPr>
        <p:blipFill>
          <a:blip r:embed="rId4"/>
          <a:stretch>
            <a:fillRect/>
          </a:stretch>
        </p:blipFill>
        <p:spPr bwMode="auto">
          <a:xfrm>
            <a:off x="428596" y="1071546"/>
            <a:ext cx="3638146" cy="2457450"/>
          </a:xfrm>
          <a:prstGeom prst="rect">
            <a:avLst/>
          </a:prstGeom>
          <a:noFill/>
          <a:ln w="9525">
            <a:noFill/>
            <a:miter lim="800000"/>
            <a:headEnd/>
            <a:tailEnd/>
          </a:ln>
          <a:effectLst/>
        </p:spPr>
      </p:pic>
      <p:pic>
        <p:nvPicPr>
          <p:cNvPr id="6" name="그림 5" descr="hawkers Siddeley.JPG"/>
          <p:cNvPicPr>
            <a:picLocks noChangeAspect="1"/>
          </p:cNvPicPr>
          <p:nvPr/>
        </p:nvPicPr>
        <p:blipFill>
          <a:blip r:embed="rId5"/>
          <a:stretch>
            <a:fillRect/>
          </a:stretch>
        </p:blipFill>
        <p:spPr>
          <a:xfrm>
            <a:off x="428596" y="3571876"/>
            <a:ext cx="3643338" cy="2752725"/>
          </a:xfrm>
          <a:prstGeom prst="rect">
            <a:avLst/>
          </a:prstGeom>
        </p:spPr>
      </p:pic>
      <p:pic>
        <p:nvPicPr>
          <p:cNvPr id="7" name="Picture 9"/>
          <p:cNvPicPr>
            <a:picLocks noChangeAspect="1" noChangeArrowheads="1"/>
          </p:cNvPicPr>
          <p:nvPr/>
        </p:nvPicPr>
        <p:blipFill>
          <a:blip r:embed="rId6"/>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베빈</a:t>
            </a:r>
            <a:r>
              <a:rPr lang="ko-KR" altLang="en-US" dirty="0" smtClean="0"/>
              <a:t> 대표적 노동당 변절</a:t>
            </a:r>
            <a:endParaRPr lang="ko-KR" altLang="en-US" dirty="0"/>
          </a:p>
        </p:txBody>
      </p:sp>
      <p:sp>
        <p:nvSpPr>
          <p:cNvPr id="3" name="내용 개체 틀 2"/>
          <p:cNvSpPr>
            <a:spLocks noGrp="1"/>
          </p:cNvSpPr>
          <p:nvPr>
            <p:ph idx="1"/>
          </p:nvPr>
        </p:nvSpPr>
        <p:spPr/>
        <p:txBody>
          <a:bodyPr/>
          <a:lstStyle/>
          <a:p>
            <a:r>
              <a:rPr lang="en-US" b="1" dirty="0" smtClean="0"/>
              <a:t>Bevin Boys!!</a:t>
            </a:r>
          </a:p>
          <a:p>
            <a:r>
              <a:rPr lang="en-US" dirty="0" smtClean="0"/>
              <a:t>(</a:t>
            </a:r>
            <a:r>
              <a:rPr lang="ko-KR" altLang="en-US" dirty="0" smtClean="0"/>
              <a:t>일부 지원자 曰</a:t>
            </a:r>
            <a:r>
              <a:rPr lang="en-US" altLang="ko-KR" dirty="0" smtClean="0"/>
              <a:t>)</a:t>
            </a:r>
            <a:r>
              <a:rPr lang="en-US" dirty="0" smtClean="0"/>
              <a:t>"I went down as a boy and came up as a man."</a:t>
            </a:r>
            <a:br>
              <a:rPr lang="en-US" dirty="0" smtClean="0"/>
            </a:br>
            <a:r>
              <a:rPr lang="en-US" dirty="0" smtClean="0"/>
              <a:t>"If that's what we were told to do by the country to save the country, that's what we did</a:t>
            </a:r>
          </a:p>
          <a:p>
            <a:r>
              <a:rPr lang="ko-KR" altLang="en-US" dirty="0" smtClean="0"/>
              <a:t>유명한 </a:t>
            </a:r>
            <a:r>
              <a:rPr lang="en-US" altLang="ko-KR" dirty="0" smtClean="0"/>
              <a:t>Bevin</a:t>
            </a:r>
            <a:r>
              <a:rPr lang="ko-KR" altLang="en-US" dirty="0" smtClean="0"/>
              <a:t> </a:t>
            </a:r>
            <a:r>
              <a:rPr lang="en-US" altLang="ko-KR" dirty="0" smtClean="0"/>
              <a:t>boy: </a:t>
            </a:r>
            <a:r>
              <a:rPr lang="en-US" dirty="0" smtClean="0">
                <a:hlinkClick r:id="rId3" action="ppaction://hlinkfile" tooltip="Peter Shaffer"/>
              </a:rPr>
              <a:t>Peter Shaffer</a:t>
            </a:r>
            <a:r>
              <a:rPr lang="en-US" dirty="0" smtClean="0"/>
              <a:t> </a:t>
            </a:r>
          </a:p>
          <a:p>
            <a:r>
              <a:rPr lang="en-US" dirty="0" smtClean="0"/>
              <a:t>(</a:t>
            </a:r>
            <a:r>
              <a:rPr lang="ko-KR" altLang="en-US" dirty="0" err="1" smtClean="0"/>
              <a:t>극본가</a:t>
            </a:r>
            <a:r>
              <a:rPr lang="en-US" altLang="ko-KR" dirty="0" smtClean="0"/>
              <a:t>: </a:t>
            </a:r>
            <a:r>
              <a:rPr lang="ko-KR" altLang="en-US" dirty="0" err="1" smtClean="0"/>
              <a:t>에쿠스</a:t>
            </a:r>
            <a:r>
              <a:rPr lang="en-US" altLang="ko-KR" dirty="0" smtClean="0"/>
              <a:t>, </a:t>
            </a:r>
            <a:r>
              <a:rPr lang="ko-KR" altLang="en-US" dirty="0" err="1" smtClean="0"/>
              <a:t>아마데우스</a:t>
            </a:r>
            <a:r>
              <a:rPr lang="en-US" altLang="ko-KR" dirty="0" smtClean="0"/>
              <a:t>)</a:t>
            </a:r>
            <a:endParaRPr lang="ko-KR" altLang="en-US" dirty="0"/>
          </a:p>
        </p:txBody>
      </p:sp>
      <p:pic>
        <p:nvPicPr>
          <p:cNvPr id="4" name="그림 3" descr="피터 쉐퍼.JPG"/>
          <p:cNvPicPr>
            <a:picLocks noChangeAspect="1"/>
          </p:cNvPicPr>
          <p:nvPr/>
        </p:nvPicPr>
        <p:blipFill>
          <a:blip r:embed="rId4"/>
          <a:stretch>
            <a:fillRect/>
          </a:stretch>
        </p:blipFill>
        <p:spPr>
          <a:xfrm>
            <a:off x="6858016" y="4286256"/>
            <a:ext cx="1143000" cy="1428750"/>
          </a:xfrm>
          <a:prstGeom prst="rect">
            <a:avLst/>
          </a:prstGeom>
        </p:spPr>
      </p:pic>
      <p:pic>
        <p:nvPicPr>
          <p:cNvPr id="5" name="Picture 9"/>
          <p:cNvPicPr>
            <a:picLocks noChangeAspect="1" noChangeArrowheads="1"/>
          </p:cNvPicPr>
          <p:nvPr/>
        </p:nvPicPr>
        <p:blipFill>
          <a:blip r:embed="rId5"/>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베빈</a:t>
            </a:r>
            <a:r>
              <a:rPr lang="ko-KR" altLang="en-US" dirty="0" smtClean="0"/>
              <a:t> 대표적 노동당 변절</a:t>
            </a:r>
            <a:endParaRPr lang="ko-KR" altLang="en-US" dirty="0"/>
          </a:p>
        </p:txBody>
      </p:sp>
      <p:sp>
        <p:nvSpPr>
          <p:cNvPr id="3" name="내용 개체 틀 2"/>
          <p:cNvSpPr>
            <a:spLocks noGrp="1"/>
          </p:cNvSpPr>
          <p:nvPr>
            <p:ph idx="1"/>
          </p:nvPr>
        </p:nvSpPr>
        <p:spPr>
          <a:xfrm>
            <a:off x="142844" y="1500174"/>
            <a:ext cx="4186238" cy="4525965"/>
          </a:xfrm>
        </p:spPr>
        <p:txBody>
          <a:bodyPr/>
          <a:lstStyle/>
          <a:p>
            <a:r>
              <a:rPr lang="ko-KR" altLang="en-US" sz="2800" dirty="0" smtClean="0"/>
              <a:t>반공주의자</a:t>
            </a:r>
            <a:endParaRPr lang="en-US" sz="2800" dirty="0" smtClean="0"/>
          </a:p>
          <a:p>
            <a:r>
              <a:rPr lang="en-US" sz="2800" dirty="0" smtClean="0"/>
              <a:t>1945</a:t>
            </a:r>
            <a:r>
              <a:rPr lang="ko-KR" altLang="en-US" sz="2800" dirty="0" smtClean="0"/>
              <a:t>년까지 연정에서 노동부 장관으로 지냄</a:t>
            </a:r>
            <a:r>
              <a:rPr lang="en-US" altLang="ko-KR" sz="2800" dirty="0" smtClean="0"/>
              <a:t>. </a:t>
            </a:r>
          </a:p>
          <a:p>
            <a:r>
              <a:rPr lang="en-US" sz="2800" dirty="0" smtClean="0"/>
              <a:t>Victory of Europe Day (1945.5.8)</a:t>
            </a:r>
            <a:r>
              <a:rPr lang="ko-KR" altLang="en-US" sz="2800" dirty="0" smtClean="0"/>
              <a:t>에 </a:t>
            </a:r>
            <a:r>
              <a:rPr lang="en-US" altLang="ko-KR" sz="2800" dirty="0" smtClean="0"/>
              <a:t>Whitehall</a:t>
            </a:r>
            <a:r>
              <a:rPr lang="ko-KR" altLang="en-US" sz="2800" dirty="0" smtClean="0"/>
              <a:t> 에서</a:t>
            </a:r>
            <a:r>
              <a:rPr lang="en-US" altLang="ko-KR" sz="2800" dirty="0" smtClean="0"/>
              <a:t> </a:t>
            </a:r>
            <a:r>
              <a:rPr lang="en-US" sz="2800" dirty="0" smtClean="0"/>
              <a:t> </a:t>
            </a:r>
            <a:r>
              <a:rPr lang="ko-KR" altLang="en-US" sz="2800" dirty="0" smtClean="0"/>
              <a:t>처칠 옆 서서 대중을 내려다 보고 있음</a:t>
            </a:r>
            <a:r>
              <a:rPr lang="en-US" altLang="ko-KR" sz="2800" dirty="0" smtClean="0"/>
              <a:t>. </a:t>
            </a:r>
            <a:endParaRPr lang="ko-KR" altLang="en-US" sz="2800" dirty="0"/>
          </a:p>
        </p:txBody>
      </p:sp>
      <p:pic>
        <p:nvPicPr>
          <p:cNvPr id="4" name="그림 3" descr="V-Eday.jpg"/>
          <p:cNvPicPr>
            <a:picLocks noChangeAspect="1"/>
          </p:cNvPicPr>
          <p:nvPr/>
        </p:nvPicPr>
        <p:blipFill>
          <a:blip r:embed="rId2"/>
          <a:stretch>
            <a:fillRect/>
          </a:stretch>
        </p:blipFill>
        <p:spPr>
          <a:xfrm>
            <a:off x="4504347" y="1428736"/>
            <a:ext cx="4639653" cy="5143536"/>
          </a:xfrm>
          <a:prstGeom prst="rect">
            <a:avLst/>
          </a:prstGeom>
        </p:spPr>
      </p:pic>
      <p:pic>
        <p:nvPicPr>
          <p:cNvPr id="5"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500034" y="0"/>
            <a:ext cx="8229600" cy="1143000"/>
          </a:xfrm>
        </p:spPr>
        <p:txBody>
          <a:bodyPr/>
          <a:lstStyle/>
          <a:p>
            <a:r>
              <a:rPr lang="ko-KR" altLang="en-US" dirty="0" smtClean="0"/>
              <a:t>파업의 연속</a:t>
            </a:r>
            <a:endParaRPr lang="ko-KR" altLang="en-US" dirty="0"/>
          </a:p>
        </p:txBody>
      </p:sp>
      <p:sp>
        <p:nvSpPr>
          <p:cNvPr id="3" name="내용 개체 틀 2"/>
          <p:cNvSpPr>
            <a:spLocks noGrp="1"/>
          </p:cNvSpPr>
          <p:nvPr>
            <p:ph idx="1"/>
          </p:nvPr>
        </p:nvSpPr>
        <p:spPr>
          <a:xfrm>
            <a:off x="428596" y="928670"/>
            <a:ext cx="8258204" cy="4525965"/>
          </a:xfrm>
        </p:spPr>
        <p:txBody>
          <a:bodyPr/>
          <a:lstStyle/>
          <a:p>
            <a:r>
              <a:rPr lang="en-US" dirty="0" smtClean="0">
                <a:solidFill>
                  <a:srgbClr val="FF0000"/>
                </a:solidFill>
              </a:rPr>
              <a:t>1945 9</a:t>
            </a:r>
            <a:r>
              <a:rPr lang="ko-KR" altLang="en-US" dirty="0" smtClean="0">
                <a:solidFill>
                  <a:srgbClr val="FF0000"/>
                </a:solidFill>
              </a:rPr>
              <a:t>월</a:t>
            </a:r>
            <a:r>
              <a:rPr lang="en-US" altLang="ko-KR" dirty="0" smtClean="0">
                <a:solidFill>
                  <a:srgbClr val="FF0000"/>
                </a:solidFill>
              </a:rPr>
              <a:t>: </a:t>
            </a:r>
            <a:r>
              <a:rPr lang="ko-KR" altLang="en-US" dirty="0" smtClean="0">
                <a:solidFill>
                  <a:srgbClr val="FF0000"/>
                </a:solidFill>
              </a:rPr>
              <a:t>전국 부두 노동자 파업</a:t>
            </a:r>
            <a:r>
              <a:rPr lang="en-US" altLang="ko-KR" dirty="0" smtClean="0">
                <a:solidFill>
                  <a:srgbClr val="FF0000"/>
                </a:solidFill>
              </a:rPr>
              <a:t>: </a:t>
            </a:r>
            <a:r>
              <a:rPr lang="en-US" dirty="0" smtClean="0">
                <a:sym typeface="Wingdings" pitchFamily="2" charset="2"/>
              </a:rPr>
              <a:t> 11/5</a:t>
            </a:r>
            <a:r>
              <a:rPr lang="ko-KR" altLang="en-US" dirty="0" smtClean="0">
                <a:sym typeface="Wingdings" pitchFamily="2" charset="2"/>
              </a:rPr>
              <a:t>일까지 지속</a:t>
            </a:r>
            <a:endParaRPr lang="en-US" dirty="0" smtClean="0"/>
          </a:p>
          <a:p>
            <a:r>
              <a:rPr lang="ko-KR" altLang="en-US" dirty="0" smtClean="0"/>
              <a:t>노동당 정부는 </a:t>
            </a:r>
            <a:r>
              <a:rPr lang="en-US" altLang="ko-KR" dirty="0" smtClean="0"/>
              <a:t>2</a:t>
            </a:r>
            <a:r>
              <a:rPr lang="ko-KR" altLang="en-US" dirty="0" err="1" smtClean="0"/>
              <a:t>만명의</a:t>
            </a:r>
            <a:r>
              <a:rPr lang="ko-KR" altLang="en-US" dirty="0" smtClean="0"/>
              <a:t> 부대를 보냄</a:t>
            </a:r>
            <a:endParaRPr lang="en-US" altLang="ko-KR" dirty="0" smtClean="0"/>
          </a:p>
          <a:p>
            <a:r>
              <a:rPr lang="ko-KR" altLang="en-US" dirty="0" smtClean="0"/>
              <a:t>최종 협의는 하루 </a:t>
            </a:r>
            <a:r>
              <a:rPr lang="en-US" altLang="ko-KR" dirty="0" smtClean="0"/>
              <a:t>19</a:t>
            </a:r>
            <a:r>
              <a:rPr lang="ko-KR" altLang="en-US" dirty="0" err="1" smtClean="0"/>
              <a:t>실링</a:t>
            </a:r>
            <a:r>
              <a:rPr lang="en-US" dirty="0" smtClean="0"/>
              <a:t> </a:t>
            </a:r>
          </a:p>
        </p:txBody>
      </p:sp>
      <p:pic>
        <p:nvPicPr>
          <p:cNvPr id="4" name="그림 3" descr="1940년대 영국 노동자 파업.JPG"/>
          <p:cNvPicPr>
            <a:picLocks noChangeAspect="1"/>
          </p:cNvPicPr>
          <p:nvPr/>
        </p:nvPicPr>
        <p:blipFill>
          <a:blip r:embed="rId2"/>
          <a:stretch>
            <a:fillRect/>
          </a:stretch>
        </p:blipFill>
        <p:spPr>
          <a:xfrm>
            <a:off x="2143108" y="3876675"/>
            <a:ext cx="4371975" cy="2981325"/>
          </a:xfrm>
          <a:prstGeom prst="rect">
            <a:avLst/>
          </a:prstGeom>
        </p:spPr>
      </p:pic>
      <p:pic>
        <p:nvPicPr>
          <p:cNvPr id="5"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파업의 연속</a:t>
            </a:r>
            <a:endParaRPr lang="ko-KR" altLang="en-US" dirty="0"/>
          </a:p>
        </p:txBody>
      </p:sp>
      <p:sp>
        <p:nvSpPr>
          <p:cNvPr id="3" name="내용 개체 틀 2"/>
          <p:cNvSpPr>
            <a:spLocks noGrp="1"/>
          </p:cNvSpPr>
          <p:nvPr>
            <p:ph idx="1"/>
          </p:nvPr>
        </p:nvSpPr>
        <p:spPr/>
        <p:txBody>
          <a:bodyPr/>
          <a:lstStyle/>
          <a:p>
            <a:r>
              <a:rPr lang="en-US" dirty="0" smtClean="0">
                <a:solidFill>
                  <a:srgbClr val="FF0000"/>
                </a:solidFill>
              </a:rPr>
              <a:t>SMITHFIELD 1946</a:t>
            </a:r>
          </a:p>
          <a:p>
            <a:r>
              <a:rPr lang="en-US" dirty="0" smtClean="0">
                <a:solidFill>
                  <a:srgbClr val="FF0000"/>
                </a:solidFill>
              </a:rPr>
              <a:t>1947 : </a:t>
            </a:r>
            <a:r>
              <a:rPr lang="ko-KR" altLang="en-US" dirty="0" err="1" smtClean="0">
                <a:solidFill>
                  <a:srgbClr val="FF0000"/>
                </a:solidFill>
              </a:rPr>
              <a:t>탄광부</a:t>
            </a:r>
            <a:r>
              <a:rPr lang="ko-KR" altLang="en-US" dirty="0" smtClean="0">
                <a:solidFill>
                  <a:srgbClr val="FF0000"/>
                </a:solidFill>
              </a:rPr>
              <a:t> 파업</a:t>
            </a:r>
            <a:r>
              <a:rPr lang="en-US" dirty="0" smtClean="0">
                <a:sym typeface="Wingdings" pitchFamily="2" charset="2"/>
              </a:rPr>
              <a:t> 1947/12/19 </a:t>
            </a:r>
            <a:r>
              <a:rPr lang="ko-KR" altLang="en-US" dirty="0" smtClean="0">
                <a:sym typeface="Wingdings" pitchFamily="2" charset="2"/>
              </a:rPr>
              <a:t>광부들 유죄 </a:t>
            </a:r>
            <a:r>
              <a:rPr lang="ko-KR" altLang="en-US" dirty="0" err="1" smtClean="0">
                <a:sym typeface="Wingdings" pitchFamily="2" charset="2"/>
              </a:rPr>
              <a:t>판결내려</a:t>
            </a:r>
            <a:r>
              <a:rPr lang="ko-KR" altLang="en-US" dirty="0" smtClean="0">
                <a:sym typeface="Wingdings" pitchFamily="2" charset="2"/>
              </a:rPr>
              <a:t>  손해배상 청구 </a:t>
            </a:r>
            <a:r>
              <a:rPr lang="en-US" dirty="0" smtClean="0"/>
              <a:t>£304</a:t>
            </a:r>
          </a:p>
          <a:p>
            <a:r>
              <a:rPr lang="ko-KR" altLang="en-US" dirty="0" smtClean="0"/>
              <a:t>이는 </a:t>
            </a:r>
            <a:r>
              <a:rPr lang="en-US" altLang="ko-KR" dirty="0" smtClean="0"/>
              <a:t>1948</a:t>
            </a:r>
            <a:r>
              <a:rPr lang="ko-KR" altLang="en-US" dirty="0" smtClean="0"/>
              <a:t>년 </a:t>
            </a:r>
            <a:r>
              <a:rPr lang="en-US" altLang="ko-KR" dirty="0" smtClean="0"/>
              <a:t>1</a:t>
            </a:r>
            <a:r>
              <a:rPr lang="ko-KR" altLang="en-US" dirty="0" smtClean="0"/>
              <a:t>월부터 이들 월급에서 </a:t>
            </a:r>
            <a:r>
              <a:rPr lang="en-US" altLang="ko-KR" dirty="0" smtClean="0"/>
              <a:t>1/10</a:t>
            </a:r>
            <a:r>
              <a:rPr lang="ko-KR" altLang="en-US" dirty="0" smtClean="0"/>
              <a:t>씩 공제되기로 함</a:t>
            </a:r>
            <a:r>
              <a:rPr lang="en-US" altLang="ko-KR" dirty="0" smtClean="0"/>
              <a:t>. </a:t>
            </a:r>
            <a:endParaRPr lang="en-US" dirty="0" smtClean="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파업의 연속</a:t>
            </a:r>
            <a:endParaRPr lang="ko-KR" altLang="en-US" dirty="0"/>
          </a:p>
        </p:txBody>
      </p:sp>
      <p:sp>
        <p:nvSpPr>
          <p:cNvPr id="3" name="내용 개체 틀 2"/>
          <p:cNvSpPr>
            <a:spLocks noGrp="1"/>
          </p:cNvSpPr>
          <p:nvPr>
            <p:ph idx="1"/>
          </p:nvPr>
        </p:nvSpPr>
        <p:spPr/>
        <p:txBody>
          <a:bodyPr/>
          <a:lstStyle/>
          <a:p>
            <a:r>
              <a:rPr lang="en-US" dirty="0" smtClean="0">
                <a:solidFill>
                  <a:srgbClr val="FF0000"/>
                </a:solidFill>
              </a:rPr>
              <a:t>1948.3.15</a:t>
            </a:r>
            <a:r>
              <a:rPr lang="ko-KR" altLang="en-US" dirty="0" smtClean="0">
                <a:solidFill>
                  <a:srgbClr val="FF0000"/>
                </a:solidFill>
              </a:rPr>
              <a:t>일</a:t>
            </a:r>
            <a:r>
              <a:rPr lang="en-US" altLang="ko-KR" dirty="0" smtClean="0">
                <a:solidFill>
                  <a:srgbClr val="FF0000"/>
                </a:solidFill>
              </a:rPr>
              <a:t>: </a:t>
            </a:r>
            <a:r>
              <a:rPr lang="en-US" dirty="0" smtClean="0">
                <a:solidFill>
                  <a:srgbClr val="FF0000"/>
                </a:solidFill>
              </a:rPr>
              <a:t> </a:t>
            </a:r>
            <a:r>
              <a:rPr lang="en-US" dirty="0" smtClean="0"/>
              <a:t>1300</a:t>
            </a:r>
            <a:r>
              <a:rPr lang="ko-KR" altLang="en-US" dirty="0" smtClean="0"/>
              <a:t>명의 </a:t>
            </a:r>
            <a:r>
              <a:rPr lang="en-US" dirty="0" smtClean="0"/>
              <a:t>Ministry of Works </a:t>
            </a:r>
            <a:r>
              <a:rPr lang="ko-KR" altLang="en-US" dirty="0" smtClean="0"/>
              <a:t>공무원들</a:t>
            </a:r>
            <a:r>
              <a:rPr lang="en-US" altLang="ko-KR" dirty="0" smtClean="0"/>
              <a:t>, </a:t>
            </a:r>
            <a:r>
              <a:rPr lang="ko-KR" altLang="en-US" dirty="0" smtClean="0"/>
              <a:t>기술자들</a:t>
            </a:r>
            <a:r>
              <a:rPr lang="en-US" altLang="ko-KR" dirty="0" smtClean="0"/>
              <a:t>, </a:t>
            </a:r>
            <a:r>
              <a:rPr lang="ko-KR" altLang="en-US" dirty="0" smtClean="0"/>
              <a:t>보일러공</a:t>
            </a:r>
            <a:r>
              <a:rPr lang="en-US" altLang="ko-KR" dirty="0" smtClean="0"/>
              <a:t>, </a:t>
            </a:r>
            <a:r>
              <a:rPr lang="ko-KR" altLang="en-US" dirty="0" smtClean="0"/>
              <a:t>엘리베이터 운전사</a:t>
            </a:r>
            <a:r>
              <a:rPr lang="en-US" altLang="ko-KR" dirty="0" smtClean="0"/>
              <a:t> </a:t>
            </a:r>
            <a:r>
              <a:rPr lang="ko-KR" altLang="en-US" dirty="0" smtClean="0"/>
              <a:t>등등이 임금 협상을 위해 데모</a:t>
            </a:r>
            <a:r>
              <a:rPr lang="en-US" dirty="0" smtClean="0"/>
              <a:t> </a:t>
            </a:r>
          </a:p>
          <a:p>
            <a:pPr>
              <a:buNone/>
            </a:pPr>
            <a:r>
              <a:rPr lang="en-US" dirty="0" smtClean="0">
                <a:sym typeface="Wingdings" pitchFamily="2" charset="2"/>
              </a:rPr>
              <a:t>    3</a:t>
            </a:r>
            <a:r>
              <a:rPr lang="ko-KR" altLang="en-US" dirty="0" smtClean="0">
                <a:sym typeface="Wingdings" pitchFamily="2" charset="2"/>
              </a:rPr>
              <a:t>일 뒤 군대 투입</a:t>
            </a:r>
            <a:endParaRPr lang="en-US" dirty="0" smtClean="0"/>
          </a:p>
          <a:p>
            <a:r>
              <a:rPr lang="en-US" dirty="0" smtClean="0">
                <a:solidFill>
                  <a:srgbClr val="FF0000"/>
                </a:solidFill>
              </a:rPr>
              <a:t>1948</a:t>
            </a:r>
            <a:r>
              <a:rPr lang="ko-KR" altLang="en-US" dirty="0" smtClean="0">
                <a:solidFill>
                  <a:srgbClr val="FF0000"/>
                </a:solidFill>
              </a:rPr>
              <a:t>년 </a:t>
            </a:r>
            <a:r>
              <a:rPr lang="en-US" altLang="ko-KR" dirty="0" smtClean="0">
                <a:solidFill>
                  <a:srgbClr val="FF0000"/>
                </a:solidFill>
              </a:rPr>
              <a:t>6</a:t>
            </a:r>
            <a:r>
              <a:rPr lang="ko-KR" altLang="en-US" dirty="0" smtClean="0">
                <a:solidFill>
                  <a:srgbClr val="FF0000"/>
                </a:solidFill>
              </a:rPr>
              <a:t>월 </a:t>
            </a:r>
            <a:r>
              <a:rPr lang="en-US" dirty="0" smtClean="0">
                <a:solidFill>
                  <a:srgbClr val="FF0000"/>
                </a:solidFill>
              </a:rPr>
              <a:t>THE ZINC OXIDE STRIKE</a:t>
            </a:r>
            <a:r>
              <a:rPr lang="en-US" dirty="0" smtClean="0"/>
              <a:t/>
            </a:r>
            <a:br>
              <a:rPr lang="en-US" dirty="0" smtClean="0"/>
            </a:br>
            <a:r>
              <a:rPr lang="ko-KR" altLang="en-US" dirty="0" smtClean="0"/>
              <a:t>런던 항만 노동자</a:t>
            </a: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노동당 좌파는 왜</a:t>
            </a:r>
            <a:r>
              <a:rPr lang="en-US" altLang="ko-KR" dirty="0" smtClean="0"/>
              <a:t>?</a:t>
            </a:r>
            <a:endParaRPr lang="ko-KR" altLang="en-US" dirty="0"/>
          </a:p>
        </p:txBody>
      </p:sp>
      <p:sp>
        <p:nvSpPr>
          <p:cNvPr id="3" name="내용 개체 틀 2"/>
          <p:cNvSpPr>
            <a:spLocks noGrp="1"/>
          </p:cNvSpPr>
          <p:nvPr>
            <p:ph idx="1"/>
          </p:nvPr>
        </p:nvSpPr>
        <p:spPr/>
        <p:txBody>
          <a:bodyPr>
            <a:normAutofit fontScale="92500" lnSpcReduction="20000"/>
          </a:bodyPr>
          <a:lstStyle/>
          <a:p>
            <a:r>
              <a:rPr lang="ko-KR" altLang="en-US" dirty="0" smtClean="0"/>
              <a:t>사회주의 학자 </a:t>
            </a:r>
            <a:r>
              <a:rPr lang="ko-KR" altLang="en-US" dirty="0" err="1" smtClean="0">
                <a:solidFill>
                  <a:srgbClr val="FF0000"/>
                </a:solidFill>
              </a:rPr>
              <a:t>라스키</a:t>
            </a:r>
            <a:r>
              <a:rPr lang="ko-KR" altLang="en-US" dirty="0" smtClean="0"/>
              <a:t> </a:t>
            </a:r>
            <a:r>
              <a:rPr lang="en-US" altLang="ko-KR" dirty="0" smtClean="0"/>
              <a:t>“</a:t>
            </a:r>
            <a:r>
              <a:rPr lang="ko-KR" altLang="en-US" dirty="0" smtClean="0"/>
              <a:t>각종 정부 통제 조처들로 전후 사회주의적 목표에 이용</a:t>
            </a:r>
            <a:r>
              <a:rPr lang="en-US" altLang="ko-KR" dirty="0" smtClean="0"/>
              <a:t>”</a:t>
            </a:r>
          </a:p>
          <a:p>
            <a:r>
              <a:rPr lang="en-US" altLang="ko-KR" dirty="0" smtClean="0"/>
              <a:t> </a:t>
            </a:r>
            <a:r>
              <a:rPr lang="ko-KR" altLang="en-US" dirty="0" err="1" smtClean="0">
                <a:solidFill>
                  <a:srgbClr val="FF0000"/>
                </a:solidFill>
              </a:rPr>
              <a:t>베번</a:t>
            </a:r>
            <a:r>
              <a:rPr lang="en-US" altLang="ko-KR" dirty="0" smtClean="0"/>
              <a:t>:</a:t>
            </a:r>
            <a:r>
              <a:rPr lang="ko-KR" altLang="en-US" dirty="0" smtClean="0"/>
              <a:t> 좌파의 일원으로 항상 국익의 관점에서 개혁과 사회 변화 생각</a:t>
            </a:r>
            <a:endParaRPr lang="en-US" altLang="ko-KR" dirty="0" smtClean="0"/>
          </a:p>
          <a:p>
            <a:r>
              <a:rPr lang="ko-KR" altLang="en-US" dirty="0" smtClean="0"/>
              <a:t>좌파 환상</a:t>
            </a:r>
            <a:r>
              <a:rPr lang="en-US" altLang="ko-KR" dirty="0" smtClean="0"/>
              <a:t>!!</a:t>
            </a:r>
          </a:p>
          <a:p>
            <a:r>
              <a:rPr lang="ko-KR" altLang="en-US" dirty="0" smtClean="0"/>
              <a:t>주류는 달랐다</a:t>
            </a:r>
            <a:r>
              <a:rPr lang="en-US" altLang="ko-KR" dirty="0" smtClean="0"/>
              <a:t>. </a:t>
            </a:r>
            <a:r>
              <a:rPr lang="ko-KR" altLang="en-US" dirty="0" smtClean="0"/>
              <a:t>민중전선의 이상</a:t>
            </a:r>
            <a:r>
              <a:rPr lang="en-US" altLang="ko-KR" dirty="0" smtClean="0"/>
              <a:t>/ </a:t>
            </a:r>
            <a:r>
              <a:rPr lang="ko-KR" altLang="en-US" dirty="0" smtClean="0"/>
              <a:t>현실의 </a:t>
            </a:r>
            <a:r>
              <a:rPr lang="en-US" altLang="ko-KR" dirty="0" smtClean="0"/>
              <a:t>gap.</a:t>
            </a:r>
            <a:r>
              <a:rPr lang="en-US" altLang="ko-KR" dirty="0" smtClean="0">
                <a:sym typeface="Wingdings" pitchFamily="2" charset="2"/>
              </a:rPr>
              <a:t> </a:t>
            </a:r>
            <a:r>
              <a:rPr lang="ko-KR" altLang="en-US" dirty="0" smtClean="0">
                <a:sym typeface="Wingdings" pitchFamily="2" charset="2"/>
              </a:rPr>
              <a:t>의문</a:t>
            </a:r>
            <a:r>
              <a:rPr lang="en-US" altLang="ko-KR" dirty="0" smtClean="0">
                <a:sym typeface="Wingdings" pitchFamily="2" charset="2"/>
              </a:rPr>
              <a:t> </a:t>
            </a:r>
            <a:r>
              <a:rPr lang="ko-KR" altLang="en-US" dirty="0" smtClean="0">
                <a:sym typeface="Wingdings" pitchFamily="2" charset="2"/>
              </a:rPr>
              <a:t>제기 시작</a:t>
            </a:r>
            <a:endParaRPr lang="en-US" altLang="ko-KR" dirty="0" smtClean="0"/>
          </a:p>
          <a:p>
            <a:r>
              <a:rPr lang="ko-KR" altLang="en-US" dirty="0" err="1" smtClean="0"/>
              <a:t>베번은</a:t>
            </a:r>
            <a:r>
              <a:rPr lang="ko-KR" altLang="en-US" dirty="0" smtClean="0"/>
              <a:t> 이후 처칠 격렬히 비판 </a:t>
            </a:r>
            <a:r>
              <a:rPr lang="en-US" altLang="ko-KR" dirty="0" smtClean="0">
                <a:sym typeface="Wingdings" pitchFamily="2" charset="2"/>
              </a:rPr>
              <a:t></a:t>
            </a:r>
            <a:r>
              <a:rPr lang="ko-KR" altLang="en-US" dirty="0" smtClean="0"/>
              <a:t>총리 사퇴를 주장</a:t>
            </a:r>
            <a:endParaRPr lang="en-US" altLang="ko-KR" dirty="0" smtClean="0"/>
          </a:p>
          <a:p>
            <a:r>
              <a:rPr lang="en-US" altLang="ko-KR" dirty="0" smtClean="0"/>
              <a:t> </a:t>
            </a:r>
            <a:r>
              <a:rPr lang="ko-KR" altLang="en-US" dirty="0" err="1" smtClean="0"/>
              <a:t>이와같이</a:t>
            </a:r>
            <a:r>
              <a:rPr lang="ko-KR" altLang="en-US" dirty="0" smtClean="0"/>
              <a:t> 급변의 시기에 노동당 좌파는 일관될 수 없었던 것이다</a:t>
            </a:r>
            <a:r>
              <a:rPr lang="en-US" altLang="ko-KR" dirty="0" smtClean="0"/>
              <a:t>.</a:t>
            </a:r>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자본 계급의 행방</a:t>
            </a:r>
            <a:endParaRPr lang="ko-KR" altLang="en-US" dirty="0"/>
          </a:p>
        </p:txBody>
      </p:sp>
      <p:sp>
        <p:nvSpPr>
          <p:cNvPr id="3" name="내용 개체 틀 2"/>
          <p:cNvSpPr>
            <a:spLocks noGrp="1"/>
          </p:cNvSpPr>
          <p:nvPr>
            <p:ph idx="1"/>
          </p:nvPr>
        </p:nvSpPr>
        <p:spPr>
          <a:xfrm>
            <a:off x="357158" y="1285860"/>
            <a:ext cx="8229600" cy="4525965"/>
          </a:xfrm>
        </p:spPr>
        <p:txBody>
          <a:bodyPr/>
          <a:lstStyle/>
          <a:p>
            <a:r>
              <a:rPr lang="ko-KR" altLang="en-US" dirty="0" smtClean="0"/>
              <a:t>제</a:t>
            </a:r>
            <a:r>
              <a:rPr lang="en-US" altLang="ko-KR" dirty="0" smtClean="0"/>
              <a:t>2</a:t>
            </a:r>
            <a:r>
              <a:rPr lang="ko-KR" altLang="en-US" dirty="0" err="1" smtClean="0"/>
              <a:t>차세계대전</a:t>
            </a:r>
            <a:r>
              <a:rPr lang="ko-KR" altLang="en-US" dirty="0" smtClean="0"/>
              <a:t> 때도 완전 고용</a:t>
            </a:r>
          </a:p>
          <a:p>
            <a:r>
              <a:rPr lang="ko-KR" altLang="en-US" dirty="0" smtClean="0"/>
              <a:t>“모든 계급이 전쟁에 들어가는 노력들을 공평하게 부담할 것” </a:t>
            </a:r>
            <a:r>
              <a:rPr lang="en-US" altLang="ko-KR" dirty="0" smtClean="0"/>
              <a:t>X </a:t>
            </a:r>
            <a:r>
              <a:rPr lang="en-US" altLang="ko-KR" dirty="0" smtClean="0">
                <a:sym typeface="Wingdings" pitchFamily="2" charset="2"/>
              </a:rPr>
              <a:t></a:t>
            </a:r>
            <a:r>
              <a:rPr lang="ko-KR" altLang="en-US" dirty="0" smtClean="0"/>
              <a:t> 부당 이득과 폭리 만연</a:t>
            </a:r>
            <a:endParaRPr lang="en-US" altLang="ko-KR"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64514" name="Picture 2" descr="http://cfs2.tistory.com/upload_control/download.blog?fhandle=YmxvZzg1MDk3QGZzMi50aXN0b3J5LmNvbTovYXR0YWNoLzAvMDIwMDAwMDAwMDAwLmpwZw%3D%3D"/>
          <p:cNvPicPr>
            <a:picLocks noChangeAspect="1" noChangeArrowheads="1"/>
          </p:cNvPicPr>
          <p:nvPr/>
        </p:nvPicPr>
        <p:blipFill>
          <a:blip r:embed="rId4" cstate="print"/>
          <a:srcRect/>
          <a:stretch>
            <a:fillRect/>
          </a:stretch>
        </p:blipFill>
        <p:spPr bwMode="auto">
          <a:xfrm>
            <a:off x="1857356" y="3000372"/>
            <a:ext cx="4465878" cy="3429024"/>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자본 계급의 행방</a:t>
            </a:r>
            <a:endParaRPr lang="ko-KR" altLang="en-US" dirty="0"/>
          </a:p>
        </p:txBody>
      </p:sp>
      <p:sp>
        <p:nvSpPr>
          <p:cNvPr id="3" name="내용 개체 틀 2"/>
          <p:cNvSpPr>
            <a:spLocks noGrp="1"/>
          </p:cNvSpPr>
          <p:nvPr>
            <p:ph idx="1"/>
          </p:nvPr>
        </p:nvSpPr>
        <p:spPr/>
        <p:txBody>
          <a:bodyPr/>
          <a:lstStyle/>
          <a:p>
            <a:r>
              <a:rPr lang="ko-KR" altLang="en-US" dirty="0" smtClean="0"/>
              <a:t>경제 전반에 대한 국가 개입</a:t>
            </a:r>
            <a:endParaRPr lang="en-US" altLang="ko-KR" dirty="0" smtClean="0"/>
          </a:p>
          <a:p>
            <a:r>
              <a:rPr lang="ko-KR" altLang="en-US" dirty="0" smtClean="0"/>
              <a:t>전후 노동당은 사회주의적 개혁의 일환이 아니라 경제적 효율성을 위해 선거 공약에 몇몇 주요 산업 분야</a:t>
            </a:r>
            <a:r>
              <a:rPr lang="en-US" altLang="ko-KR" dirty="0" smtClean="0"/>
              <a:t>-</a:t>
            </a:r>
            <a:r>
              <a:rPr lang="ko-KR" altLang="en-US" dirty="0" smtClean="0"/>
              <a:t>영국은행</a:t>
            </a:r>
            <a:r>
              <a:rPr lang="en-US" altLang="ko-KR" dirty="0" smtClean="0"/>
              <a:t>, </a:t>
            </a:r>
            <a:r>
              <a:rPr lang="ko-KR" altLang="en-US" dirty="0" smtClean="0"/>
              <a:t>석탄 광산</a:t>
            </a:r>
            <a:r>
              <a:rPr lang="en-US" altLang="ko-KR" dirty="0" smtClean="0"/>
              <a:t>, </a:t>
            </a:r>
            <a:r>
              <a:rPr lang="ko-KR" altLang="en-US" dirty="0" smtClean="0"/>
              <a:t>전력과 가스</a:t>
            </a:r>
            <a:r>
              <a:rPr lang="en-US" altLang="ko-KR" dirty="0" smtClean="0"/>
              <a:t>, </a:t>
            </a:r>
            <a:r>
              <a:rPr lang="ko-KR" altLang="en-US" dirty="0" smtClean="0"/>
              <a:t>철도</a:t>
            </a:r>
            <a:r>
              <a:rPr lang="en-US" altLang="ko-KR" dirty="0" smtClean="0"/>
              <a:t>, </a:t>
            </a:r>
            <a:r>
              <a:rPr lang="ko-KR" altLang="en-US" dirty="0" smtClean="0"/>
              <a:t>철강 등</a:t>
            </a:r>
            <a:r>
              <a:rPr lang="en-US" altLang="ko-KR" dirty="0" smtClean="0"/>
              <a:t>-</a:t>
            </a:r>
            <a:r>
              <a:rPr lang="ko-KR" altLang="en-US" dirty="0" smtClean="0"/>
              <a:t>의 국유화를 주장했다</a:t>
            </a:r>
            <a:r>
              <a:rPr lang="en-US" altLang="ko-KR" dirty="0" smtClean="0"/>
              <a:t>.</a:t>
            </a:r>
          </a:p>
          <a:p>
            <a:r>
              <a:rPr lang="ko-KR" altLang="en-US" dirty="0" smtClean="0"/>
              <a:t>기반시설</a:t>
            </a:r>
            <a:r>
              <a:rPr lang="en-US" altLang="ko-KR" dirty="0" smtClean="0"/>
              <a:t>/</a:t>
            </a:r>
            <a:r>
              <a:rPr lang="ko-KR" altLang="en-US" dirty="0" smtClean="0"/>
              <a:t>거액 투자 인프라 마련</a:t>
            </a:r>
            <a:r>
              <a:rPr lang="en-US" altLang="ko-KR" dirty="0" smtClean="0"/>
              <a:t>: </a:t>
            </a:r>
            <a:r>
              <a:rPr lang="ko-KR" altLang="en-US" dirty="0" smtClean="0"/>
              <a:t>큰 부담을 국가가 지게 되는 것</a:t>
            </a:r>
            <a:r>
              <a:rPr lang="en-US" altLang="ko-KR" dirty="0" smtClean="0">
                <a:sym typeface="Wingdings" pitchFamily="2" charset="2"/>
              </a:rPr>
              <a:t> </a:t>
            </a:r>
            <a:r>
              <a:rPr lang="ko-KR" altLang="en-US" dirty="0" smtClean="0">
                <a:sym typeface="Wingdings" pitchFamily="2" charset="2"/>
              </a:rPr>
              <a:t>자본가</a:t>
            </a:r>
            <a:r>
              <a:rPr lang="en-US" altLang="ko-KR" dirty="0" smtClean="0">
                <a:sym typeface="Wingdings" pitchFamily="2" charset="2"/>
              </a:rPr>
              <a:t> </a:t>
            </a:r>
            <a:r>
              <a:rPr lang="ko-KR" altLang="en-US" dirty="0" smtClean="0">
                <a:sym typeface="Wingdings" pitchFamily="2" charset="2"/>
              </a:rPr>
              <a:t>환영</a:t>
            </a:r>
            <a:r>
              <a:rPr lang="en-US" altLang="ko-KR" dirty="0" smtClean="0">
                <a:sym typeface="Wingdings" pitchFamily="2" charset="2"/>
              </a:rPr>
              <a:t>!!</a:t>
            </a:r>
            <a:endParaRPr lang="ko-KR" altLang="en-US"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자본 계급의 행방</a:t>
            </a:r>
            <a:endParaRPr lang="ko-KR" altLang="en-US" dirty="0"/>
          </a:p>
        </p:txBody>
      </p:sp>
      <p:sp>
        <p:nvSpPr>
          <p:cNvPr id="3" name="내용 개체 틀 2"/>
          <p:cNvSpPr>
            <a:spLocks noGrp="1"/>
          </p:cNvSpPr>
          <p:nvPr>
            <p:ph idx="1"/>
          </p:nvPr>
        </p:nvSpPr>
        <p:spPr/>
        <p:txBody>
          <a:bodyPr/>
          <a:lstStyle/>
          <a:p>
            <a:r>
              <a:rPr lang="ko-KR" altLang="en-US" dirty="0" smtClean="0"/>
              <a:t>보건의료 분야에</a:t>
            </a:r>
            <a:r>
              <a:rPr lang="en-US" altLang="ko-KR" dirty="0" smtClean="0"/>
              <a:t>?</a:t>
            </a:r>
          </a:p>
          <a:p>
            <a:r>
              <a:rPr lang="ko-KR" altLang="en-US" dirty="0" smtClean="0"/>
              <a:t>부차적인 산업에 눈을 돌릴 겨를 없었음</a:t>
            </a:r>
            <a:r>
              <a:rPr lang="en-US" altLang="ko-KR" dirty="0" smtClean="0"/>
              <a:t>. </a:t>
            </a:r>
          </a:p>
          <a:p>
            <a:r>
              <a:rPr lang="ko-KR" altLang="en-US" dirty="0" smtClean="0"/>
              <a:t>팽배했던 전후 사회건설 모토</a:t>
            </a:r>
            <a:r>
              <a:rPr lang="en-US" altLang="ko-KR" dirty="0" smtClean="0"/>
              <a:t>/</a:t>
            </a:r>
            <a:r>
              <a:rPr lang="ko-KR" altLang="en-US" dirty="0" smtClean="0"/>
              <a:t> 베버리지 보고서 </a:t>
            </a:r>
            <a:r>
              <a:rPr lang="en-US" altLang="ko-KR" dirty="0" smtClean="0">
                <a:sym typeface="Wingdings" pitchFamily="2" charset="2"/>
              </a:rPr>
              <a:t></a:t>
            </a:r>
            <a:r>
              <a:rPr lang="ko-KR" altLang="en-US" dirty="0" smtClean="0"/>
              <a:t> 대중들의 공공 복지 열망</a:t>
            </a:r>
            <a:endParaRPr lang="en-US" altLang="ko-KR" dirty="0" smtClean="0"/>
          </a:p>
          <a:p>
            <a:r>
              <a:rPr lang="ko-KR" altLang="en-US" dirty="0" smtClean="0"/>
              <a:t>그들 이득을 위한 기반 산업으로 의료 분야를 간주하기에는 힘들었던 것으로 판단됨</a:t>
            </a:r>
            <a:r>
              <a:rPr lang="en-US" altLang="ko-KR" dirty="0" smtClean="0"/>
              <a:t>.</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ko-KR" altLang="en-US" dirty="0" smtClean="0"/>
              <a:t>전환기 영국 보건의료제도의 현황 </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2786050" y="1160439"/>
            <a:ext cx="5872146" cy="5697561"/>
          </a:xfrm>
        </p:spPr>
        <p:txBody>
          <a:bodyPr>
            <a:noAutofit/>
          </a:bodyPr>
          <a:lstStyle/>
          <a:p>
            <a:r>
              <a:rPr lang="en-US" altLang="ko-KR" sz="4000" dirty="0" smtClean="0"/>
              <a:t>NHS </a:t>
            </a:r>
            <a:r>
              <a:rPr lang="ko-KR" altLang="en-US" sz="4000" dirty="0" smtClean="0"/>
              <a:t>제도 이전</a:t>
            </a:r>
            <a:r>
              <a:rPr lang="en-US" altLang="ko-KR" sz="4000" dirty="0" smtClean="0"/>
              <a:t>: </a:t>
            </a:r>
            <a:r>
              <a:rPr lang="ko-KR" altLang="en-US" sz="4000" dirty="0" smtClean="0"/>
              <a:t>자선병원과 구빈법에 의한 무료 진료 </a:t>
            </a:r>
            <a:r>
              <a:rPr lang="en-US" altLang="ko-KR" sz="4000" dirty="0" smtClean="0"/>
              <a:t>(</a:t>
            </a:r>
            <a:r>
              <a:rPr lang="ko-KR" altLang="en-US" sz="4000" dirty="0" smtClean="0"/>
              <a:t>이외</a:t>
            </a:r>
            <a:r>
              <a:rPr lang="en-US" altLang="ko-KR" sz="4000" dirty="0" smtClean="0"/>
              <a:t>: </a:t>
            </a:r>
            <a:r>
              <a:rPr lang="ko-KR" altLang="en-US" sz="4000" dirty="0" smtClean="0"/>
              <a:t>환자들의 </a:t>
            </a:r>
            <a:r>
              <a:rPr lang="ko-KR" altLang="en-US" sz="4000" dirty="0" err="1" smtClean="0"/>
              <a:t>본인부담제를</a:t>
            </a:r>
            <a:r>
              <a:rPr lang="ko-KR" altLang="en-US" sz="4000" dirty="0" smtClean="0"/>
              <a:t> 골격</a:t>
            </a:r>
            <a:r>
              <a:rPr lang="en-US" altLang="ko-KR" sz="4000" dirty="0" smtClean="0"/>
              <a:t>)</a:t>
            </a:r>
            <a:endParaRPr lang="ko-KR" altLang="en-US" sz="4000" dirty="0" smtClean="0"/>
          </a:p>
          <a:p>
            <a:r>
              <a:rPr lang="en-US" altLang="ko-KR" sz="4000" dirty="0" smtClean="0"/>
              <a:t>1911</a:t>
            </a:r>
            <a:r>
              <a:rPr lang="ko-KR" altLang="en-US" sz="4000" dirty="0" smtClean="0"/>
              <a:t>년 도입된 국민건강보험</a:t>
            </a:r>
            <a:r>
              <a:rPr lang="en-US" altLang="ko-KR" sz="4000" dirty="0" smtClean="0"/>
              <a:t>(National Health Insurance, NHI)</a:t>
            </a:r>
            <a:endParaRPr lang="ko-KR" altLang="en-US" sz="4000" dirty="0" smtClean="0"/>
          </a:p>
          <a:p>
            <a:endParaRPr lang="ko-KR" altLang="en-US" sz="4000" dirty="0" smtClean="0"/>
          </a:p>
          <a:p>
            <a:endParaRPr lang="ko-KR" altLang="en-US" sz="4000" dirty="0"/>
          </a:p>
        </p:txBody>
      </p:sp>
      <p:sp>
        <p:nvSpPr>
          <p:cNvPr id="4" name="제목 1"/>
          <p:cNvSpPr>
            <a:spLocks noGrp="1"/>
          </p:cNvSpPr>
          <p:nvPr>
            <p:ph type="title"/>
          </p:nvPr>
        </p:nvSpPr>
        <p:spPr>
          <a:xfrm>
            <a:off x="457200" y="274643"/>
            <a:ext cx="8229600" cy="1143000"/>
          </a:xfrm>
        </p:spPr>
        <p:txBody>
          <a:bodyPr/>
          <a:lstStyle/>
          <a:p>
            <a:r>
              <a:rPr lang="en-US" altLang="ko-KR" dirty="0" smtClean="0"/>
              <a:t>1930</a:t>
            </a:r>
            <a:r>
              <a:rPr lang="ko-KR" altLang="en-US" dirty="0" smtClean="0"/>
              <a:t>년 이전 보건 서비스</a:t>
            </a:r>
            <a:endParaRPr lang="ko-KR" altLang="en-US" dirty="0"/>
          </a:p>
        </p:txBody>
      </p:sp>
      <p:pic>
        <p:nvPicPr>
          <p:cNvPr id="5"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56322" name="Picture 2" descr="http://www.open2.net/blogs/media/blogs/The_Snapshot_of_poor_law_of_1834.jpg"/>
          <p:cNvPicPr>
            <a:picLocks noChangeAspect="1" noChangeArrowheads="1"/>
          </p:cNvPicPr>
          <p:nvPr/>
        </p:nvPicPr>
        <p:blipFill>
          <a:blip r:embed="rId4"/>
          <a:srcRect/>
          <a:stretch>
            <a:fillRect/>
          </a:stretch>
        </p:blipFill>
        <p:spPr bwMode="auto">
          <a:xfrm>
            <a:off x="0" y="2000240"/>
            <a:ext cx="2676525" cy="36957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1930</a:t>
            </a:r>
            <a:r>
              <a:rPr lang="ko-KR" altLang="en-US" dirty="0" smtClean="0"/>
              <a:t>년대 </a:t>
            </a:r>
            <a:r>
              <a:rPr lang="en-US" altLang="ko-KR" dirty="0" smtClean="0"/>
              <a:t>BMA(</a:t>
            </a:r>
            <a:r>
              <a:rPr lang="ko-KR" altLang="en-US" dirty="0" smtClean="0"/>
              <a:t>영국의사협회</a:t>
            </a:r>
            <a:r>
              <a:rPr lang="en-US" altLang="ko-KR" dirty="0" smtClean="0"/>
              <a:t>)</a:t>
            </a:r>
            <a:endParaRPr lang="ko-KR" altLang="en-US" dirty="0"/>
          </a:p>
        </p:txBody>
      </p:sp>
      <p:sp>
        <p:nvSpPr>
          <p:cNvPr id="3" name="내용 개체 틀 2"/>
          <p:cNvSpPr>
            <a:spLocks noGrp="1"/>
          </p:cNvSpPr>
          <p:nvPr>
            <p:ph idx="1"/>
          </p:nvPr>
        </p:nvSpPr>
        <p:spPr/>
        <p:txBody>
          <a:bodyPr/>
          <a:lstStyle/>
          <a:p>
            <a:r>
              <a:rPr lang="ko-KR" altLang="en-US" dirty="0" smtClean="0"/>
              <a:t>다양한 사회 서비스의 일환으로 의료 서비스 역시 시행되었는데</a:t>
            </a:r>
            <a:r>
              <a:rPr lang="en-US" altLang="ko-KR" dirty="0" smtClean="0"/>
              <a:t>, </a:t>
            </a:r>
            <a:r>
              <a:rPr lang="ko-KR" altLang="en-US" dirty="0" smtClean="0"/>
              <a:t>주로 </a:t>
            </a:r>
            <a:r>
              <a:rPr lang="ko-KR" altLang="en-US" dirty="0" err="1" smtClean="0"/>
              <a:t>봉급제</a:t>
            </a:r>
            <a:r>
              <a:rPr lang="ko-KR" altLang="en-US" dirty="0" smtClean="0"/>
              <a:t> 신분의 의료진의 역할로 되었던 바</a:t>
            </a:r>
            <a:r>
              <a:rPr lang="en-US" altLang="ko-KR" dirty="0" smtClean="0"/>
              <a:t>, </a:t>
            </a:r>
            <a:r>
              <a:rPr lang="ko-KR" altLang="en-US" dirty="0" smtClean="0"/>
              <a:t>영국 의사협회</a:t>
            </a:r>
            <a:r>
              <a:rPr lang="en-US" altLang="ko-KR" dirty="0" smtClean="0"/>
              <a:t>(BMA)</a:t>
            </a:r>
            <a:r>
              <a:rPr lang="ko-KR" altLang="en-US" dirty="0" smtClean="0"/>
              <a:t>는 이를 </a:t>
            </a:r>
            <a:r>
              <a:rPr lang="ko-KR" altLang="en-US" dirty="0" smtClean="0">
                <a:solidFill>
                  <a:srgbClr val="FF0000"/>
                </a:solidFill>
              </a:rPr>
              <a:t>일반의사의 영역 침범으로 </a:t>
            </a:r>
            <a:r>
              <a:rPr lang="ko-KR" altLang="en-US" dirty="0" smtClean="0"/>
              <a:t>평가하고</a:t>
            </a:r>
            <a:r>
              <a:rPr lang="en-US" altLang="ko-KR" dirty="0" smtClean="0"/>
              <a:t>, </a:t>
            </a:r>
            <a:r>
              <a:rPr lang="ko-KR" altLang="en-US" dirty="0" smtClean="0"/>
              <a:t>자발적으로 </a:t>
            </a:r>
            <a:r>
              <a:rPr lang="ko-KR" altLang="en-US" dirty="0" smtClean="0">
                <a:solidFill>
                  <a:srgbClr val="FFC000"/>
                </a:solidFill>
              </a:rPr>
              <a:t>국가를 위한 일반 의료 서비스</a:t>
            </a:r>
            <a:r>
              <a:rPr lang="ko-KR" altLang="en-US" dirty="0" smtClean="0"/>
              <a:t>에 대한 제안서를 </a:t>
            </a:r>
            <a:r>
              <a:rPr lang="en-US" altLang="ko-KR" dirty="0" smtClean="0"/>
              <a:t>1930</a:t>
            </a:r>
            <a:r>
              <a:rPr lang="ko-KR" altLang="en-US" dirty="0" smtClean="0"/>
              <a:t>년 제출</a:t>
            </a:r>
            <a:r>
              <a:rPr lang="en-US" altLang="ko-KR" dirty="0" smtClean="0"/>
              <a:t>. </a:t>
            </a:r>
          </a:p>
          <a:p>
            <a:r>
              <a:rPr lang="en-US" altLang="ko-KR" dirty="0" smtClean="0"/>
              <a:t>1930</a:t>
            </a:r>
            <a:r>
              <a:rPr lang="ko-KR" altLang="en-US" dirty="0" smtClean="0"/>
              <a:t>년에 </a:t>
            </a:r>
            <a:r>
              <a:rPr lang="en-US" altLang="ko-KR" dirty="0" smtClean="0">
                <a:solidFill>
                  <a:srgbClr val="FF0000"/>
                </a:solidFill>
              </a:rPr>
              <a:t>BMA</a:t>
            </a:r>
            <a:r>
              <a:rPr lang="ko-KR" altLang="en-US" dirty="0" smtClean="0">
                <a:solidFill>
                  <a:srgbClr val="FF0000"/>
                </a:solidFill>
              </a:rPr>
              <a:t>는 </a:t>
            </a:r>
            <a:r>
              <a:rPr lang="en-US" altLang="ko-KR" dirty="0" smtClean="0">
                <a:solidFill>
                  <a:srgbClr val="FF0000"/>
                </a:solidFill>
              </a:rPr>
              <a:t>NHI</a:t>
            </a:r>
            <a:r>
              <a:rPr lang="ko-KR" altLang="en-US" dirty="0" smtClean="0">
                <a:solidFill>
                  <a:srgbClr val="FF0000"/>
                </a:solidFill>
              </a:rPr>
              <a:t>의 확장</a:t>
            </a:r>
            <a:r>
              <a:rPr lang="ko-KR" altLang="en-US" dirty="0" smtClean="0"/>
              <a:t>을 요구</a:t>
            </a:r>
          </a:p>
          <a:p>
            <a:r>
              <a:rPr lang="en-US" altLang="ko-KR" dirty="0" smtClean="0">
                <a:solidFill>
                  <a:srgbClr val="FF0000"/>
                </a:solidFill>
              </a:rPr>
              <a:t>BMA</a:t>
            </a:r>
            <a:r>
              <a:rPr lang="ko-KR" altLang="en-US" dirty="0" smtClean="0">
                <a:solidFill>
                  <a:srgbClr val="FF0000"/>
                </a:solidFill>
              </a:rPr>
              <a:t>의 “</a:t>
            </a:r>
            <a:r>
              <a:rPr lang="en-US" altLang="ko-KR" dirty="0" smtClean="0">
                <a:solidFill>
                  <a:srgbClr val="FF0000"/>
                </a:solidFill>
              </a:rPr>
              <a:t>NHI </a:t>
            </a:r>
            <a:r>
              <a:rPr lang="ko-KR" altLang="en-US" dirty="0" err="1" smtClean="0">
                <a:solidFill>
                  <a:srgbClr val="FF0000"/>
                </a:solidFill>
              </a:rPr>
              <a:t>보장성</a:t>
            </a:r>
            <a:r>
              <a:rPr lang="ko-KR" altLang="en-US" dirty="0" smtClean="0">
                <a:solidFill>
                  <a:srgbClr val="FF0000"/>
                </a:solidFill>
              </a:rPr>
              <a:t> 강화</a:t>
            </a:r>
            <a:r>
              <a:rPr lang="ko-KR" altLang="en-US" dirty="0" smtClean="0"/>
              <a:t>” 요구는 이후 </a:t>
            </a:r>
            <a:r>
              <a:rPr lang="en-US" altLang="ko-KR" dirty="0" smtClean="0"/>
              <a:t>1940</a:t>
            </a:r>
            <a:r>
              <a:rPr lang="ko-KR" altLang="en-US" dirty="0" smtClean="0"/>
              <a:t>년대 </a:t>
            </a:r>
            <a:r>
              <a:rPr lang="en-US" altLang="ko-KR" dirty="0" smtClean="0"/>
              <a:t>NHS </a:t>
            </a:r>
            <a:r>
              <a:rPr lang="ko-KR" altLang="en-US" dirty="0" smtClean="0"/>
              <a:t>도입에 대한 반대 카드로 재차 제기됨</a:t>
            </a:r>
            <a:r>
              <a:rPr lang="en-US" altLang="ko-KR" dirty="0" smtClean="0"/>
              <a:t>.</a:t>
            </a:r>
            <a:endParaRPr lang="ko-KR" altLang="en-US" dirty="0" smtClean="0"/>
          </a:p>
          <a:p>
            <a:endParaRPr lang="ko-KR" altLang="en-US"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WW2 </a:t>
            </a:r>
            <a:r>
              <a:rPr lang="ko-KR" altLang="en-US" dirty="0" smtClean="0"/>
              <a:t>전후</a:t>
            </a:r>
            <a:r>
              <a:rPr lang="en-US" altLang="ko-KR" dirty="0" smtClean="0"/>
              <a:t> </a:t>
            </a:r>
            <a:r>
              <a:rPr lang="ko-KR" altLang="en-US" dirty="0" smtClean="0"/>
              <a:t>보건 서비스</a:t>
            </a:r>
            <a:endParaRPr lang="ko-KR" altLang="en-US" dirty="0"/>
          </a:p>
        </p:txBody>
      </p:sp>
      <p:sp>
        <p:nvSpPr>
          <p:cNvPr id="3" name="내용 개체 틀 2"/>
          <p:cNvSpPr>
            <a:spLocks noGrp="1"/>
          </p:cNvSpPr>
          <p:nvPr>
            <p:ph idx="1"/>
          </p:nvPr>
        </p:nvSpPr>
        <p:spPr/>
        <p:txBody>
          <a:bodyPr/>
          <a:lstStyle/>
          <a:p>
            <a:r>
              <a:rPr lang="en-US" altLang="ko-KR" sz="3200" dirty="0" smtClean="0"/>
              <a:t>2</a:t>
            </a:r>
            <a:r>
              <a:rPr lang="ko-KR" altLang="en-US" sz="3200" dirty="0" smtClean="0"/>
              <a:t>차 세계 대전</a:t>
            </a:r>
            <a:r>
              <a:rPr lang="en-US" altLang="ko-KR" sz="3200" dirty="0" smtClean="0"/>
              <a:t>: </a:t>
            </a:r>
            <a:r>
              <a:rPr lang="ko-KR" altLang="en-US" sz="3200" dirty="0" smtClean="0"/>
              <a:t>응급 병원 계획</a:t>
            </a:r>
            <a:r>
              <a:rPr lang="en-US" altLang="ko-KR" sz="3200" dirty="0" smtClean="0"/>
              <a:t>(Emergency Hospital scheme, EHS)</a:t>
            </a:r>
          </a:p>
          <a:p>
            <a:r>
              <a:rPr lang="ko-KR" altLang="en-US" sz="3200" dirty="0" smtClean="0"/>
              <a:t>고위 명예직의 전문의 자세 변화</a:t>
            </a:r>
            <a:r>
              <a:rPr lang="en-US" altLang="ko-KR" sz="3200" dirty="0" smtClean="0"/>
              <a:t>.</a:t>
            </a:r>
            <a:endParaRPr lang="ko-KR" altLang="en-US" sz="3200"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52226" name="Picture 2" descr="http://t3.gstatic.com/images?q=tbn:q8wX1cd4CHFyAM"/>
          <p:cNvPicPr>
            <a:picLocks noChangeAspect="1" noChangeArrowheads="1"/>
          </p:cNvPicPr>
          <p:nvPr/>
        </p:nvPicPr>
        <p:blipFill>
          <a:blip r:embed="rId4"/>
          <a:srcRect/>
          <a:stretch>
            <a:fillRect/>
          </a:stretch>
        </p:blipFill>
        <p:spPr bwMode="auto">
          <a:xfrm>
            <a:off x="857224" y="3643314"/>
            <a:ext cx="2781300" cy="2190751"/>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ko-KR" altLang="en-US" dirty="0" smtClean="0"/>
              <a:t>보건 복지 제도 개혁 방향</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영국 복지 제도의 특성</a:t>
            </a:r>
            <a:endParaRPr lang="ko-KR" altLang="en-US" dirty="0"/>
          </a:p>
        </p:txBody>
      </p:sp>
      <p:sp>
        <p:nvSpPr>
          <p:cNvPr id="3" name="내용 개체 틀 2"/>
          <p:cNvSpPr>
            <a:spLocks noGrp="1"/>
          </p:cNvSpPr>
          <p:nvPr>
            <p:ph idx="1"/>
          </p:nvPr>
        </p:nvSpPr>
        <p:spPr/>
        <p:txBody>
          <a:bodyPr/>
          <a:lstStyle/>
          <a:p>
            <a:r>
              <a:rPr lang="ko-KR" altLang="en-US" dirty="0" smtClean="0"/>
              <a:t>선별된 복지제도</a:t>
            </a:r>
          </a:p>
          <a:p>
            <a:r>
              <a:rPr lang="en-US" altLang="ko-KR" dirty="0" smtClean="0"/>
              <a:t>2</a:t>
            </a:r>
            <a:r>
              <a:rPr lang="ko-KR" altLang="en-US" dirty="0" smtClean="0"/>
              <a:t>차 세계대전 후 권리로서 서비스 제공</a:t>
            </a:r>
            <a:endParaRPr lang="en-US" altLang="ko-KR" dirty="0" smtClean="0"/>
          </a:p>
          <a:p>
            <a:pPr>
              <a:buNone/>
            </a:pPr>
            <a:r>
              <a:rPr lang="en-US" altLang="ko-KR" dirty="0" smtClean="0">
                <a:sym typeface="Wingdings" pitchFamily="2" charset="2"/>
              </a:rPr>
              <a:t>  </a:t>
            </a:r>
            <a:r>
              <a:rPr lang="ko-KR" altLang="en-US" dirty="0" smtClean="0"/>
              <a:t>복지는 지속적으로 팽창의 길</a:t>
            </a:r>
            <a:endParaRPr lang="en-US" altLang="ko-KR" dirty="0" smtClean="0"/>
          </a:p>
          <a:p>
            <a:r>
              <a:rPr lang="ko-KR" altLang="en-US" dirty="0" smtClean="0"/>
              <a:t>영국 복지지출</a:t>
            </a:r>
            <a:r>
              <a:rPr lang="en-US" altLang="ko-KR" dirty="0" smtClean="0"/>
              <a:t>:</a:t>
            </a:r>
            <a:r>
              <a:rPr lang="ko-KR" altLang="en-US" dirty="0" smtClean="0"/>
              <a:t> </a:t>
            </a:r>
            <a:r>
              <a:rPr lang="en-US" altLang="ko-KR" dirty="0" smtClean="0"/>
              <a:t>2006-2007</a:t>
            </a:r>
            <a:r>
              <a:rPr lang="ko-KR" altLang="en-US" dirty="0" smtClean="0"/>
              <a:t>년 </a:t>
            </a:r>
            <a:r>
              <a:rPr lang="en-US" altLang="ko-KR" dirty="0" smtClean="0"/>
              <a:t/>
            </a:r>
            <a:br>
              <a:rPr lang="en-US" altLang="ko-KR" dirty="0" smtClean="0"/>
            </a:br>
            <a:r>
              <a:rPr lang="en-US" altLang="ko-KR" dirty="0" smtClean="0"/>
              <a:t>GDP</a:t>
            </a:r>
            <a:r>
              <a:rPr lang="ko-KR" altLang="en-US" dirty="0" smtClean="0"/>
              <a:t>의 </a:t>
            </a:r>
            <a:r>
              <a:rPr lang="en-US" altLang="ko-KR" dirty="0" smtClean="0"/>
              <a:t>9.0% (</a:t>
            </a:r>
            <a:r>
              <a:rPr lang="ko-KR" altLang="en-US" dirty="0" smtClean="0"/>
              <a:t>타 유럽의 복지국가에 비해서 오히려 낮은 수준</a:t>
            </a:r>
            <a:r>
              <a:rPr lang="en-US" altLang="ko-KR" dirty="0" smtClean="0"/>
              <a:t>)</a:t>
            </a:r>
          </a:p>
          <a:p>
            <a:endParaRPr lang="en-US" altLang="ko-KR" dirty="0" smtClean="0"/>
          </a:p>
        </p:txBody>
      </p:sp>
      <p:pic>
        <p:nvPicPr>
          <p:cNvPr id="48132" name="Picture 4" descr="http://business.baylor.edu/Steve_Gardner/SocialExpend.gif"/>
          <p:cNvPicPr>
            <a:picLocks noChangeAspect="1" noChangeArrowheads="1"/>
          </p:cNvPicPr>
          <p:nvPr/>
        </p:nvPicPr>
        <p:blipFill>
          <a:blip r:embed="rId3"/>
          <a:srcRect/>
          <a:stretch>
            <a:fillRect/>
          </a:stretch>
        </p:blipFill>
        <p:spPr bwMode="auto">
          <a:xfrm>
            <a:off x="0" y="1428736"/>
            <a:ext cx="9429816" cy="4874737"/>
          </a:xfrm>
          <a:prstGeom prst="rect">
            <a:avLst/>
          </a:prstGeom>
          <a:noFill/>
        </p:spPr>
      </p:pic>
      <p:sp>
        <p:nvSpPr>
          <p:cNvPr id="9" name="모서리가 둥근 직사각형 8"/>
          <p:cNvSpPr/>
          <p:nvPr/>
        </p:nvSpPr>
        <p:spPr bwMode="auto">
          <a:xfrm>
            <a:off x="5286380" y="2285992"/>
            <a:ext cx="357190" cy="3429024"/>
          </a:xfrm>
          <a:prstGeom prst="roundRect">
            <a:avLst/>
          </a:prstGeom>
          <a:no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ko-KR" altLang="en-US" sz="1800" b="0" i="0" u="none" strike="noStrike" cap="none" normalizeH="0" baseline="0" smtClean="0">
              <a:ln>
                <a:noFill/>
              </a:ln>
              <a:solidFill>
                <a:schemeClr val="tx1"/>
              </a:solidFill>
              <a:effectLst/>
              <a:latin typeface="Arial" charset="0"/>
              <a:ea typeface="굴림" pitchFamily="50" charset="-127"/>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checkerboard(across)">
                                      <p:cBhvr>
                                        <p:cTn id="7" dur="5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영국 복지 제도의 특성</a:t>
            </a:r>
            <a:endParaRPr lang="ko-KR" altLang="en-US" dirty="0"/>
          </a:p>
        </p:txBody>
      </p:sp>
      <p:sp>
        <p:nvSpPr>
          <p:cNvPr id="3" name="내용 개체 틀 2"/>
          <p:cNvSpPr>
            <a:spLocks noGrp="1"/>
          </p:cNvSpPr>
          <p:nvPr>
            <p:ph idx="1"/>
          </p:nvPr>
        </p:nvSpPr>
        <p:spPr/>
        <p:txBody>
          <a:bodyPr/>
          <a:lstStyle/>
          <a:p>
            <a:r>
              <a:rPr lang="ko-KR" altLang="en-US" dirty="0" smtClean="0"/>
              <a:t>영국 중앙정부에 의존</a:t>
            </a:r>
            <a:endParaRPr lang="en-US" altLang="ko-KR" dirty="0" smtClean="0"/>
          </a:p>
          <a:p>
            <a:r>
              <a:rPr lang="ko-KR" altLang="en-US" dirty="0" smtClean="0"/>
              <a:t>보수당</a:t>
            </a:r>
            <a:r>
              <a:rPr lang="en-US" altLang="ko-KR" dirty="0" smtClean="0"/>
              <a:t>: </a:t>
            </a:r>
            <a:r>
              <a:rPr lang="ko-KR" altLang="en-US" dirty="0" smtClean="0"/>
              <a:t>선별주의적</a:t>
            </a:r>
            <a:r>
              <a:rPr lang="en-US" altLang="ko-KR" dirty="0" smtClean="0"/>
              <a:t>/ </a:t>
            </a:r>
            <a:r>
              <a:rPr lang="ko-KR" altLang="en-US" dirty="0" smtClean="0"/>
              <a:t>노동당</a:t>
            </a:r>
            <a:r>
              <a:rPr lang="en-US" altLang="ko-KR" dirty="0" smtClean="0"/>
              <a:t>: </a:t>
            </a:r>
            <a:r>
              <a:rPr lang="ko-KR" altLang="en-US" dirty="0" smtClean="0"/>
              <a:t>집합적 복지 전달 체계</a:t>
            </a:r>
            <a:endParaRPr lang="en-US" altLang="ko-KR" dirty="0" smtClean="0"/>
          </a:p>
          <a:p>
            <a:r>
              <a:rPr lang="ko-KR" altLang="en-US" dirty="0" smtClean="0"/>
              <a:t>원칙은 보편주의적 복지관임에도 불구하고 복지 팽창의 시기에 출범하였던 노동당의 각종 복지 정책들은 많은 한계</a:t>
            </a:r>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영국 복지 제도의 특성</a:t>
            </a:r>
            <a:endParaRPr lang="ko-KR" altLang="en-US" dirty="0"/>
          </a:p>
        </p:txBody>
      </p:sp>
      <p:sp>
        <p:nvSpPr>
          <p:cNvPr id="3" name="내용 개체 틀 2"/>
          <p:cNvSpPr>
            <a:spLocks noGrp="1"/>
          </p:cNvSpPr>
          <p:nvPr>
            <p:ph idx="1"/>
          </p:nvPr>
        </p:nvSpPr>
        <p:spPr/>
        <p:txBody>
          <a:bodyPr/>
          <a:lstStyle/>
          <a:p>
            <a:r>
              <a:rPr lang="en-US" altLang="ko-KR" dirty="0" smtClean="0"/>
              <a:t>1945</a:t>
            </a:r>
            <a:r>
              <a:rPr lang="ko-KR" altLang="en-US" dirty="0" smtClean="0"/>
              <a:t>년에 </a:t>
            </a:r>
            <a:r>
              <a:rPr lang="ko-KR" altLang="en-US" dirty="0" err="1" smtClean="0"/>
              <a:t>가족수당법</a:t>
            </a:r>
            <a:endParaRPr lang="en-US" altLang="ko-KR" dirty="0" smtClean="0"/>
          </a:p>
          <a:p>
            <a:r>
              <a:rPr lang="en-US" altLang="ko-KR" dirty="0" smtClean="0"/>
              <a:t>1946</a:t>
            </a:r>
            <a:r>
              <a:rPr lang="ko-KR" altLang="en-US" dirty="0" smtClean="0"/>
              <a:t>년에 국민보험법</a:t>
            </a:r>
            <a:r>
              <a:rPr lang="en-US" altLang="ko-KR" dirty="0" smtClean="0"/>
              <a:t>/</a:t>
            </a:r>
            <a:r>
              <a:rPr lang="ko-KR" altLang="en-US" dirty="0" smtClean="0"/>
              <a:t>산업재해보상법</a:t>
            </a:r>
            <a:endParaRPr lang="en-US" altLang="ko-KR" dirty="0" smtClean="0"/>
          </a:p>
          <a:p>
            <a:pPr>
              <a:buNone/>
            </a:pPr>
            <a:r>
              <a:rPr lang="en-US" altLang="ko-KR" dirty="0" smtClean="0">
                <a:sym typeface="Wingdings" pitchFamily="2" charset="2"/>
              </a:rPr>
              <a:t>  </a:t>
            </a:r>
            <a:r>
              <a:rPr lang="ko-KR" altLang="en-US" dirty="0" smtClean="0"/>
              <a:t>이에 퇴직급여</a:t>
            </a:r>
            <a:r>
              <a:rPr lang="en-US" altLang="ko-KR" dirty="0" smtClean="0"/>
              <a:t>, </a:t>
            </a:r>
            <a:r>
              <a:rPr lang="ko-KR" altLang="en-US" dirty="0" smtClean="0"/>
              <a:t>상병급여</a:t>
            </a:r>
            <a:r>
              <a:rPr lang="en-US" altLang="ko-KR" dirty="0" smtClean="0"/>
              <a:t>, </a:t>
            </a:r>
            <a:r>
              <a:rPr lang="ko-KR" altLang="en-US" dirty="0" smtClean="0"/>
              <a:t>장애급여</a:t>
            </a:r>
            <a:r>
              <a:rPr lang="en-US" altLang="ko-KR" dirty="0" smtClean="0"/>
              <a:t>, </a:t>
            </a:r>
            <a:r>
              <a:rPr lang="ko-KR" altLang="en-US" dirty="0" smtClean="0"/>
              <a:t>실업급여 유족급여</a:t>
            </a:r>
            <a:r>
              <a:rPr lang="en-US" altLang="ko-KR" dirty="0" smtClean="0"/>
              <a:t>, </a:t>
            </a:r>
            <a:r>
              <a:rPr lang="ko-KR" altLang="en-US" dirty="0" smtClean="0"/>
              <a:t>출산급여</a:t>
            </a:r>
            <a:r>
              <a:rPr lang="en-US" altLang="ko-KR" dirty="0" smtClean="0"/>
              <a:t>, </a:t>
            </a:r>
            <a:r>
              <a:rPr lang="ko-KR" altLang="en-US" dirty="0" smtClean="0"/>
              <a:t>그리고 산업재해급여 제공 </a:t>
            </a:r>
            <a:r>
              <a:rPr lang="ko-KR" altLang="en-US" dirty="0" smtClean="0">
                <a:solidFill>
                  <a:srgbClr val="FF0000"/>
                </a:solidFill>
              </a:rPr>
              <a:t>사회보험의 대상은 정기적 기여능력이 있는 </a:t>
            </a:r>
            <a:r>
              <a:rPr lang="ko-KR" altLang="en-US" dirty="0" err="1" smtClean="0">
                <a:solidFill>
                  <a:srgbClr val="FF0000"/>
                </a:solidFill>
              </a:rPr>
              <a:t>피용자에</a:t>
            </a:r>
            <a:r>
              <a:rPr lang="ko-KR" altLang="en-US" dirty="0" smtClean="0">
                <a:solidFill>
                  <a:srgbClr val="FF0000"/>
                </a:solidFill>
              </a:rPr>
              <a:t> 한</a:t>
            </a:r>
          </a:p>
          <a:p>
            <a:r>
              <a:rPr lang="en-US" altLang="ko-KR" dirty="0" smtClean="0"/>
              <a:t>1948</a:t>
            </a:r>
            <a:r>
              <a:rPr lang="ko-KR" altLang="en-US" dirty="0" smtClean="0"/>
              <a:t>년에</a:t>
            </a:r>
            <a:r>
              <a:rPr lang="en-US" altLang="ko-KR" dirty="0" smtClean="0"/>
              <a:t>:</a:t>
            </a:r>
            <a:r>
              <a:rPr lang="ko-KR" altLang="en-US" dirty="0" smtClean="0"/>
              <a:t> </a:t>
            </a:r>
            <a:r>
              <a:rPr lang="ko-KR" altLang="en-US" dirty="0" err="1" smtClean="0"/>
              <a:t>국민부조법</a:t>
            </a:r>
            <a:endParaRPr lang="en-US" altLang="ko-KR" dirty="0" smtClean="0"/>
          </a:p>
          <a:p>
            <a:pPr>
              <a:buNone/>
            </a:pPr>
            <a:r>
              <a:rPr lang="en-US" altLang="ko-KR" dirty="0" smtClean="0">
                <a:sym typeface="Wingdings" pitchFamily="2" charset="2"/>
              </a:rPr>
              <a:t></a:t>
            </a:r>
            <a:r>
              <a:rPr lang="ko-KR" altLang="en-US" dirty="0" smtClean="0"/>
              <a:t> 엄격한 가계조사의 시행</a:t>
            </a:r>
            <a:r>
              <a:rPr lang="en-US" altLang="ko-KR" dirty="0" smtClean="0"/>
              <a:t>:</a:t>
            </a:r>
            <a:r>
              <a:rPr lang="ko-KR" altLang="en-US" dirty="0" smtClean="0"/>
              <a:t> 선별된 저소득층대상 </a:t>
            </a:r>
            <a:r>
              <a:rPr lang="en-US" altLang="ko-KR" dirty="0" smtClean="0"/>
              <a:t>“</a:t>
            </a:r>
            <a:r>
              <a:rPr lang="ko-KR" altLang="en-US" dirty="0" smtClean="0"/>
              <a:t>낙인효과</a:t>
            </a:r>
            <a:r>
              <a:rPr lang="en-US" altLang="ko-KR" dirty="0" smtClean="0"/>
              <a:t>”</a:t>
            </a:r>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영국 복지 제도의 특성</a:t>
            </a:r>
            <a:endParaRPr lang="ko-KR" altLang="en-US" dirty="0"/>
          </a:p>
        </p:txBody>
      </p:sp>
      <p:sp>
        <p:nvSpPr>
          <p:cNvPr id="3" name="내용 개체 틀 2"/>
          <p:cNvSpPr>
            <a:spLocks noGrp="1"/>
          </p:cNvSpPr>
          <p:nvPr>
            <p:ph idx="1"/>
          </p:nvPr>
        </p:nvSpPr>
        <p:spPr>
          <a:xfrm>
            <a:off x="5572132" y="1600200"/>
            <a:ext cx="3571868" cy="4525965"/>
          </a:xfrm>
        </p:spPr>
        <p:txBody>
          <a:bodyPr/>
          <a:lstStyle/>
          <a:p>
            <a:r>
              <a:rPr lang="ko-KR" altLang="en-US" dirty="0" smtClean="0"/>
              <a:t>베버리지 보고서</a:t>
            </a:r>
            <a:r>
              <a:rPr lang="en-US" altLang="ko-KR" dirty="0" smtClean="0"/>
              <a:t>: </a:t>
            </a:r>
            <a:r>
              <a:rPr lang="ko-KR" altLang="en-US" dirty="0" smtClean="0"/>
              <a:t>복지는 기본적으로 개인적 책무</a:t>
            </a:r>
            <a:endParaRPr lang="en-US" altLang="ko-KR" dirty="0" smtClean="0"/>
          </a:p>
          <a:p>
            <a:r>
              <a:rPr lang="en-US" altLang="ko-KR" dirty="0" smtClean="0"/>
              <a:t>(</a:t>
            </a:r>
            <a:r>
              <a:rPr lang="ko-KR" altLang="en-US" dirty="0" smtClean="0"/>
              <a:t>자유주의적 잔여 원리</a:t>
            </a:r>
            <a:r>
              <a:rPr lang="en-US" altLang="ko-KR" dirty="0" smtClean="0"/>
              <a:t> </a:t>
            </a:r>
            <a:r>
              <a:rPr lang="ko-KR" altLang="en-US" dirty="0" smtClean="0"/>
              <a:t>기본</a:t>
            </a:r>
            <a:r>
              <a:rPr lang="en-US" altLang="ko-KR" dirty="0" smtClean="0"/>
              <a:t>)</a:t>
            </a:r>
            <a:endParaRPr lang="ko-KR" altLang="en-US" dirty="0" smtClean="0"/>
          </a:p>
          <a:p>
            <a:endParaRPr lang="ko-KR" altLang="en-US" dirty="0" smtClean="0"/>
          </a:p>
          <a:p>
            <a:endParaRPr lang="ko-KR" altLang="en-US" dirty="0" smtClean="0"/>
          </a:p>
          <a:p>
            <a:endParaRPr lang="ko-KR" altLang="en-US" dirty="0" smtClean="0"/>
          </a:p>
          <a:p>
            <a:endParaRPr lang="ko-KR" altLang="en-US" dirty="0" smtClean="0"/>
          </a:p>
          <a:p>
            <a:endParaRPr lang="ko-KR" altLang="en-US" dirty="0" smtClean="0"/>
          </a:p>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pic>
        <p:nvPicPr>
          <p:cNvPr id="45058" name="Picture 2" descr="http://cairsweb.llgc.org.uk/images/ilw1/ilw0505.gif"/>
          <p:cNvPicPr>
            <a:picLocks noChangeAspect="1" noChangeArrowheads="1"/>
          </p:cNvPicPr>
          <p:nvPr/>
        </p:nvPicPr>
        <p:blipFill>
          <a:blip r:embed="rId3"/>
          <a:srcRect/>
          <a:stretch>
            <a:fillRect/>
          </a:stretch>
        </p:blipFill>
        <p:spPr bwMode="auto">
          <a:xfrm>
            <a:off x="357158" y="1285860"/>
            <a:ext cx="4894932" cy="5143536"/>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베버리지 보고서</a:t>
            </a:r>
            <a:endParaRPr lang="ko-KR" altLang="en-US" dirty="0"/>
          </a:p>
        </p:txBody>
      </p:sp>
      <p:sp>
        <p:nvSpPr>
          <p:cNvPr id="3" name="내용 개체 틀 2"/>
          <p:cNvSpPr>
            <a:spLocks noGrp="1"/>
          </p:cNvSpPr>
          <p:nvPr>
            <p:ph idx="1"/>
          </p:nvPr>
        </p:nvSpPr>
        <p:spPr/>
        <p:txBody>
          <a:bodyPr/>
          <a:lstStyle/>
          <a:p>
            <a:r>
              <a:rPr lang="en-US" altLang="ko-KR" dirty="0" smtClean="0"/>
              <a:t>1942</a:t>
            </a:r>
            <a:r>
              <a:rPr lang="ko-KR" altLang="en-US" dirty="0" smtClean="0"/>
              <a:t>년 </a:t>
            </a:r>
            <a:r>
              <a:rPr lang="en-US" altLang="ko-KR" dirty="0" smtClean="0"/>
              <a:t>12</a:t>
            </a:r>
            <a:r>
              <a:rPr lang="ko-KR" altLang="en-US" dirty="0" smtClean="0"/>
              <a:t>월 발표</a:t>
            </a:r>
            <a:r>
              <a:rPr lang="en-US" altLang="ko-KR" dirty="0" smtClean="0"/>
              <a:t>: </a:t>
            </a:r>
            <a:r>
              <a:rPr lang="ko-KR" altLang="en-US" dirty="0" smtClean="0"/>
              <a:t>전국민의 폭발적 지지</a:t>
            </a:r>
            <a:r>
              <a:rPr lang="en-US" altLang="ko-KR" dirty="0" smtClean="0"/>
              <a:t>- 2</a:t>
            </a:r>
            <a:r>
              <a:rPr lang="ko-KR" altLang="en-US" dirty="0" err="1" smtClean="0"/>
              <a:t>년만에</a:t>
            </a:r>
            <a:r>
              <a:rPr lang="ko-KR" altLang="en-US" dirty="0" smtClean="0"/>
              <a:t> </a:t>
            </a:r>
            <a:r>
              <a:rPr lang="en-US" altLang="ko-KR" dirty="0" smtClean="0"/>
              <a:t>20</a:t>
            </a:r>
            <a:r>
              <a:rPr lang="ko-KR" altLang="en-US" dirty="0" smtClean="0"/>
              <a:t>만부 베스트셀러 </a:t>
            </a:r>
            <a:endParaRPr lang="en-US" altLang="ko-KR" dirty="0" smtClean="0"/>
          </a:p>
          <a:p>
            <a:r>
              <a:rPr lang="ko-KR" altLang="en-US" dirty="0" smtClean="0"/>
              <a:t>결핍</a:t>
            </a:r>
            <a:r>
              <a:rPr lang="en-US" altLang="ko-KR" dirty="0" smtClean="0"/>
              <a:t>, </a:t>
            </a:r>
            <a:r>
              <a:rPr lang="ko-KR" altLang="en-US" dirty="0" smtClean="0"/>
              <a:t>질병</a:t>
            </a:r>
            <a:r>
              <a:rPr lang="en-US" altLang="ko-KR" dirty="0" smtClean="0"/>
              <a:t>, </a:t>
            </a:r>
            <a:r>
              <a:rPr lang="ko-KR" altLang="en-US" dirty="0" smtClean="0"/>
              <a:t>무지</a:t>
            </a:r>
            <a:r>
              <a:rPr lang="en-US" altLang="ko-KR" dirty="0" smtClean="0"/>
              <a:t>, </a:t>
            </a:r>
            <a:r>
              <a:rPr lang="ko-KR" altLang="en-US" dirty="0" smtClean="0"/>
              <a:t>불결</a:t>
            </a:r>
            <a:r>
              <a:rPr lang="en-US" altLang="ko-KR" dirty="0" smtClean="0"/>
              <a:t>, </a:t>
            </a:r>
            <a:r>
              <a:rPr lang="ko-KR" altLang="en-US" dirty="0" smtClean="0"/>
              <a:t>태만의 </a:t>
            </a:r>
            <a:endParaRPr lang="en-US" altLang="ko-KR" dirty="0" smtClean="0"/>
          </a:p>
          <a:p>
            <a:pPr>
              <a:buNone/>
            </a:pPr>
            <a:r>
              <a:rPr lang="en-US" altLang="ko-KR" dirty="0" smtClean="0"/>
              <a:t>   5</a:t>
            </a:r>
            <a:r>
              <a:rPr lang="ko-KR" altLang="en-US" dirty="0" smtClean="0"/>
              <a:t>개 </a:t>
            </a:r>
            <a:r>
              <a:rPr lang="ko-KR" altLang="en-US" dirty="0" err="1" smtClean="0"/>
              <a:t>거악</a:t>
            </a:r>
            <a:r>
              <a:rPr lang="ko-KR" altLang="en-US" dirty="0" smtClean="0"/>
              <a:t> 장애물</a:t>
            </a:r>
            <a:r>
              <a:rPr lang="en-US" altLang="ko-KR" dirty="0" smtClean="0"/>
              <a:t>!</a:t>
            </a:r>
          </a:p>
          <a:p>
            <a:r>
              <a:rPr lang="en-US" altLang="ko-KR" dirty="0" smtClean="0"/>
              <a:t>“</a:t>
            </a:r>
            <a:r>
              <a:rPr lang="ko-KR" altLang="en-US" dirty="0" smtClean="0"/>
              <a:t>인민의 </a:t>
            </a:r>
            <a:r>
              <a:rPr lang="ko-KR" altLang="en-US" dirty="0" err="1" smtClean="0"/>
              <a:t>윌리암</a:t>
            </a:r>
            <a:r>
              <a:rPr lang="en-US" altLang="ko-KR" dirty="0" smtClean="0"/>
              <a:t>”</a:t>
            </a:r>
          </a:p>
          <a:p>
            <a:r>
              <a:rPr lang="ko-KR" altLang="en-US" dirty="0" smtClean="0"/>
              <a:t>주요 내용</a:t>
            </a:r>
            <a:r>
              <a:rPr lang="en-US" altLang="ko-KR" dirty="0" smtClean="0"/>
              <a:t>: </a:t>
            </a:r>
            <a:r>
              <a:rPr lang="ko-KR" altLang="en-US" dirty="0" smtClean="0"/>
              <a:t>단일 포괄적 </a:t>
            </a:r>
            <a:endParaRPr lang="en-US" altLang="ko-KR" dirty="0" smtClean="0"/>
          </a:p>
          <a:p>
            <a:pPr>
              <a:buNone/>
            </a:pPr>
            <a:r>
              <a:rPr lang="en-US" altLang="ko-KR" dirty="0" smtClean="0"/>
              <a:t>  </a:t>
            </a:r>
            <a:r>
              <a:rPr lang="ko-KR" altLang="en-US" dirty="0" smtClean="0"/>
              <a:t>사회보장 제도</a:t>
            </a:r>
            <a:r>
              <a:rPr lang="en-US" altLang="ko-KR" dirty="0" smtClean="0"/>
              <a:t>/ </a:t>
            </a:r>
            <a:r>
              <a:rPr lang="ko-KR" altLang="en-US" dirty="0" smtClean="0"/>
              <a:t>육아보조금</a:t>
            </a:r>
            <a:r>
              <a:rPr lang="en-US" altLang="ko-KR" dirty="0" smtClean="0"/>
              <a:t>, </a:t>
            </a:r>
          </a:p>
          <a:p>
            <a:pPr>
              <a:buNone/>
            </a:pPr>
            <a:r>
              <a:rPr lang="ko-KR" altLang="en-US" dirty="0" smtClean="0"/>
              <a:t>전국민 포괄적 보건 서비스</a:t>
            </a:r>
            <a:r>
              <a:rPr lang="en-US" altLang="ko-KR" dirty="0" smtClean="0"/>
              <a:t>, </a:t>
            </a:r>
          </a:p>
          <a:p>
            <a:pPr>
              <a:buNone/>
            </a:pPr>
            <a:r>
              <a:rPr lang="ko-KR" altLang="en-US" dirty="0" smtClean="0"/>
              <a:t>고용 보장과 안정성</a:t>
            </a:r>
            <a:r>
              <a:rPr lang="en-US" altLang="ko-KR" dirty="0" smtClean="0"/>
              <a:t>. </a:t>
            </a:r>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pic>
        <p:nvPicPr>
          <p:cNvPr id="44034" name="Picture 2" descr="http://t1.gstatic.com/images?q=tbn:cl1BqSUrWcROGM:http://www.la-articles.org.uk/Beveridge.jpg">
            <a:hlinkClick r:id="rId3"/>
          </p:cNvPr>
          <p:cNvPicPr>
            <a:picLocks noChangeAspect="1" noChangeArrowheads="1"/>
          </p:cNvPicPr>
          <p:nvPr/>
        </p:nvPicPr>
        <p:blipFill>
          <a:blip r:embed="rId4"/>
          <a:srcRect/>
          <a:stretch>
            <a:fillRect/>
          </a:stretch>
        </p:blipFill>
        <p:spPr bwMode="auto">
          <a:xfrm>
            <a:off x="6858016" y="3143248"/>
            <a:ext cx="1785950" cy="2252735"/>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a:xfrm>
            <a:off x="571472" y="571480"/>
            <a:ext cx="7772400" cy="1920878"/>
          </a:xfrm>
        </p:spPr>
        <p:txBody>
          <a:bodyPr/>
          <a:lstStyle/>
          <a:p>
            <a:r>
              <a:rPr lang="ko-KR" altLang="en-US" dirty="0" smtClean="0"/>
              <a:t>의사 집단과 보건부의 타협</a:t>
            </a:r>
            <a:endParaRPr lang="ko-KR" altLang="en-US" dirty="0"/>
          </a:p>
        </p:txBody>
      </p:sp>
      <p:sp>
        <p:nvSpPr>
          <p:cNvPr id="3" name="부제목 2"/>
          <p:cNvSpPr>
            <a:spLocks noGrp="1"/>
          </p:cNvSpPr>
          <p:nvPr>
            <p:ph type="subTitle" sz="quarter" idx="1"/>
          </p:nvPr>
        </p:nvSpPr>
        <p:spPr>
          <a:xfrm>
            <a:off x="1500166" y="2143116"/>
            <a:ext cx="6400800" cy="1752600"/>
          </a:xfrm>
        </p:spPr>
        <p:txBody>
          <a:bodyPr/>
          <a:lstStyle/>
          <a:p>
            <a:r>
              <a:rPr lang="ko-KR" altLang="en-US" dirty="0" smtClean="0"/>
              <a:t>보건의료제도 개혁의 </a:t>
            </a:r>
            <a:endParaRPr lang="en-US" altLang="ko-KR" dirty="0" smtClean="0"/>
          </a:p>
          <a:p>
            <a:r>
              <a:rPr lang="ko-KR" altLang="en-US" dirty="0" smtClean="0"/>
              <a:t>역사적 전개 실태</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43010" name="Picture 2" descr="http://www.tutor2u.net/blog/files/doctors.jpg"/>
          <p:cNvPicPr>
            <a:picLocks noChangeAspect="1" noChangeArrowheads="1"/>
          </p:cNvPicPr>
          <p:nvPr/>
        </p:nvPicPr>
        <p:blipFill>
          <a:blip r:embed="rId4"/>
          <a:srcRect/>
          <a:stretch>
            <a:fillRect/>
          </a:stretch>
        </p:blipFill>
        <p:spPr bwMode="auto">
          <a:xfrm>
            <a:off x="1643042" y="3571876"/>
            <a:ext cx="4743450" cy="3019426"/>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r>
              <a:rPr lang="en-US" altLang="ko-KR" dirty="0" smtClean="0"/>
              <a:t>NHS </a:t>
            </a:r>
            <a:r>
              <a:rPr lang="ko-KR" altLang="en-US" dirty="0" smtClean="0"/>
              <a:t>제도 도입에 주요 행위자</a:t>
            </a:r>
            <a:r>
              <a:rPr lang="en-US" altLang="ko-KR" dirty="0" smtClean="0"/>
              <a:t>:</a:t>
            </a:r>
          </a:p>
          <a:p>
            <a:pPr>
              <a:buNone/>
            </a:pPr>
            <a:r>
              <a:rPr lang="en-US" altLang="ko-KR" dirty="0" smtClean="0"/>
              <a:t> 1. </a:t>
            </a:r>
            <a:r>
              <a:rPr lang="ko-KR" altLang="en-US" dirty="0" smtClean="0"/>
              <a:t>전시 연합 정권의 두 보건부 장관</a:t>
            </a:r>
            <a:r>
              <a:rPr lang="en-US" altLang="ko-KR" dirty="0" smtClean="0"/>
              <a:t>(</a:t>
            </a:r>
            <a:r>
              <a:rPr lang="ko-KR" altLang="en-US" dirty="0" smtClean="0"/>
              <a:t>브라운</a:t>
            </a:r>
            <a:r>
              <a:rPr lang="en-US" altLang="ko-KR" dirty="0" smtClean="0"/>
              <a:t>, </a:t>
            </a:r>
            <a:r>
              <a:rPr lang="ko-KR" altLang="en-US" dirty="0" err="1" smtClean="0"/>
              <a:t>윌링크장관</a:t>
            </a:r>
            <a:r>
              <a:rPr lang="en-US" altLang="ko-KR" dirty="0" smtClean="0"/>
              <a:t>)</a:t>
            </a:r>
          </a:p>
          <a:p>
            <a:pPr>
              <a:buNone/>
            </a:pPr>
            <a:r>
              <a:rPr lang="en-US" altLang="ko-KR" dirty="0" smtClean="0"/>
              <a:t> 2. </a:t>
            </a:r>
            <a:r>
              <a:rPr lang="ko-KR" altLang="en-US" dirty="0" smtClean="0"/>
              <a:t>법안 상정 당시 집권당이었던 노동당</a:t>
            </a:r>
            <a:endParaRPr lang="en-US" altLang="ko-KR" dirty="0" smtClean="0"/>
          </a:p>
          <a:p>
            <a:pPr>
              <a:buNone/>
            </a:pPr>
            <a:r>
              <a:rPr lang="en-US" altLang="ko-KR" dirty="0" smtClean="0"/>
              <a:t> 3.</a:t>
            </a:r>
            <a:r>
              <a:rPr lang="ko-KR" altLang="en-US" dirty="0" smtClean="0"/>
              <a:t> </a:t>
            </a:r>
            <a:r>
              <a:rPr lang="ko-KR" altLang="en-US" dirty="0" err="1" smtClean="0"/>
              <a:t>베번</a:t>
            </a:r>
            <a:r>
              <a:rPr lang="ko-KR" altLang="en-US" dirty="0" smtClean="0"/>
              <a:t> 보건부 장관이 있다</a:t>
            </a:r>
            <a:r>
              <a:rPr lang="en-US" altLang="ko-KR" dirty="0" smtClean="0"/>
              <a:t>.</a:t>
            </a:r>
            <a:endParaRPr lang="ko-KR" altLang="en-US" dirty="0" smtClean="0"/>
          </a:p>
          <a:p>
            <a:r>
              <a:rPr lang="en-US" altLang="ko-KR" dirty="0" smtClean="0"/>
              <a:t>7</a:t>
            </a:r>
            <a:r>
              <a:rPr lang="ko-KR" altLang="en-US" dirty="0" smtClean="0"/>
              <a:t>년의 제도 도입 과정에서 주 협상 대상은 항상 의사 집단</a:t>
            </a:r>
            <a:endParaRPr lang="en-US" altLang="ko-KR" dirty="0" smtClean="0"/>
          </a:p>
          <a:p>
            <a:r>
              <a:rPr lang="en-US" altLang="ko-KR" dirty="0" smtClean="0"/>
              <a:t>3</a:t>
            </a:r>
            <a:r>
              <a:rPr lang="ko-KR" altLang="en-US" dirty="0" smtClean="0"/>
              <a:t>회전으로  싸움</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pic>
        <p:nvPicPr>
          <p:cNvPr id="40962" name="Picture 2" descr="http://t0.gstatic.com/images?q=tbn:coE4s3gVePBL1M:http://mamedicallaw.com/files/2008/06/boxingdoc.JPG">
            <a:hlinkClick r:id="rId3"/>
          </p:cNvPr>
          <p:cNvPicPr>
            <a:picLocks noChangeAspect="1" noChangeArrowheads="1"/>
          </p:cNvPicPr>
          <p:nvPr/>
        </p:nvPicPr>
        <p:blipFill>
          <a:blip r:embed="rId4"/>
          <a:srcRect/>
          <a:stretch>
            <a:fillRect/>
          </a:stretch>
        </p:blipFill>
        <p:spPr bwMode="auto">
          <a:xfrm>
            <a:off x="4071933" y="5214950"/>
            <a:ext cx="2193567" cy="1285884"/>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3</a:t>
            </a:r>
            <a:r>
              <a:rPr lang="ko-KR" altLang="en-US" dirty="0" smtClean="0"/>
              <a:t>회전의 싸움</a:t>
            </a:r>
            <a:endParaRPr lang="ko-KR" altLang="en-US" dirty="0"/>
          </a:p>
        </p:txBody>
      </p:sp>
      <p:sp>
        <p:nvSpPr>
          <p:cNvPr id="3" name="내용 개체 틀 2"/>
          <p:cNvSpPr>
            <a:spLocks noGrp="1"/>
          </p:cNvSpPr>
          <p:nvPr>
            <p:ph idx="1"/>
          </p:nvPr>
        </p:nvSpPr>
        <p:spPr/>
        <p:txBody>
          <a:bodyPr/>
          <a:lstStyle/>
          <a:p>
            <a:pPr marL="514350" indent="-514350">
              <a:buFont typeface="+mj-lt"/>
              <a:buAutoNum type="arabicPeriod"/>
            </a:pPr>
            <a:r>
              <a:rPr lang="ko-KR" altLang="en-US" dirty="0" err="1" smtClean="0"/>
              <a:t>어네스트</a:t>
            </a:r>
            <a:r>
              <a:rPr lang="ko-KR" altLang="en-US" dirty="0" smtClean="0"/>
              <a:t> 브라운 보건부 장관의 </a:t>
            </a:r>
            <a:r>
              <a:rPr lang="en-US" altLang="ko-KR" dirty="0" smtClean="0"/>
              <a:t>NHS </a:t>
            </a:r>
            <a:r>
              <a:rPr lang="ko-KR" altLang="en-US" dirty="0" smtClean="0"/>
              <a:t>백서 편찬</a:t>
            </a:r>
            <a:endParaRPr lang="en-US" altLang="ko-KR" dirty="0" smtClean="0"/>
          </a:p>
          <a:p>
            <a:pPr marL="514350" indent="-514350">
              <a:buFont typeface="+mj-lt"/>
              <a:buAutoNum type="arabicPeriod"/>
            </a:pPr>
            <a:r>
              <a:rPr lang="ko-KR" altLang="en-US" dirty="0" smtClean="0"/>
              <a:t>보수당 </a:t>
            </a:r>
            <a:r>
              <a:rPr lang="ko-KR" altLang="en-US" dirty="0" err="1" smtClean="0"/>
              <a:t>윌링크</a:t>
            </a:r>
            <a:r>
              <a:rPr lang="ko-KR" altLang="en-US" dirty="0" smtClean="0"/>
              <a:t> 장관과 의사들의 협상</a:t>
            </a:r>
            <a:endParaRPr lang="en-US" altLang="ko-KR" dirty="0" smtClean="0"/>
          </a:p>
          <a:p>
            <a:pPr marL="514350" indent="-514350">
              <a:buFont typeface="+mj-lt"/>
              <a:buAutoNum type="arabicPeriod"/>
            </a:pPr>
            <a:r>
              <a:rPr lang="ko-KR" altLang="en-US" dirty="0" err="1" smtClean="0"/>
              <a:t>베번</a:t>
            </a:r>
            <a:r>
              <a:rPr lang="ko-KR" altLang="en-US" dirty="0" smtClean="0"/>
              <a:t> 장관과 의사들의 싸움</a:t>
            </a:r>
            <a:endParaRPr lang="en-US" altLang="ko-KR" dirty="0" smtClean="0"/>
          </a:p>
          <a:p>
            <a:pPr marL="514350" indent="-514350">
              <a:buFont typeface="+mj-lt"/>
              <a:buAutoNum type="arabicPeriod"/>
            </a:pPr>
            <a:endParaRPr lang="en-US" altLang="ko-KR" dirty="0" smtClean="0"/>
          </a:p>
          <a:p>
            <a:pPr marL="514350" indent="-514350">
              <a:buFont typeface="+mj-lt"/>
              <a:buAutoNum type="arabicPeriod"/>
            </a:pPr>
            <a:r>
              <a:rPr lang="ko-KR" altLang="en-US" dirty="0" smtClean="0"/>
              <a:t>이후 </a:t>
            </a:r>
            <a:r>
              <a:rPr lang="en-US" altLang="ko-KR" dirty="0" smtClean="0"/>
              <a:t>1948</a:t>
            </a:r>
            <a:r>
              <a:rPr lang="ko-KR" altLang="en-US" dirty="0" smtClean="0"/>
              <a:t>년 </a:t>
            </a:r>
            <a:r>
              <a:rPr lang="en-US" altLang="ko-KR" dirty="0" smtClean="0"/>
              <a:t>7</a:t>
            </a:r>
            <a:r>
              <a:rPr lang="ko-KR" altLang="en-US" dirty="0" smtClean="0"/>
              <a:t>월까지 의사 집단과 정부 사이 싸움</a:t>
            </a:r>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 </a:t>
            </a:r>
            <a:r>
              <a:rPr lang="ko-KR" altLang="en-US" dirty="0" smtClean="0"/>
              <a:t>첫 번째 라운드</a:t>
            </a:r>
            <a:r>
              <a:rPr lang="en-US" altLang="ko-KR" dirty="0" smtClean="0"/>
              <a:t>: 1943-44</a:t>
            </a:r>
            <a:endParaRPr lang="ko-KR" altLang="en-US" dirty="0"/>
          </a:p>
        </p:txBody>
      </p:sp>
      <p:sp>
        <p:nvSpPr>
          <p:cNvPr id="3" name="내용 개체 틀 2"/>
          <p:cNvSpPr>
            <a:spLocks noGrp="1"/>
          </p:cNvSpPr>
          <p:nvPr>
            <p:ph idx="1"/>
          </p:nvPr>
        </p:nvSpPr>
        <p:spPr/>
        <p:txBody>
          <a:bodyPr/>
          <a:lstStyle/>
          <a:p>
            <a:r>
              <a:rPr lang="ko-KR" altLang="en-US" dirty="0" smtClean="0"/>
              <a:t>베버리지 보고서 이후 사회 보장 제도의 혁신적 도입에 대해 어느 정도 사회적 여론</a:t>
            </a:r>
          </a:p>
          <a:p>
            <a:r>
              <a:rPr lang="en-US" altLang="ko-KR" dirty="0" smtClean="0"/>
              <a:t>1943</a:t>
            </a:r>
            <a:r>
              <a:rPr lang="ko-KR" altLang="en-US" dirty="0" smtClean="0"/>
              <a:t>년 지방 정부의 책임 하 포괄적인 전 국민 보건 서비스에 대한 </a:t>
            </a:r>
            <a:r>
              <a:rPr lang="ko-KR" altLang="en-US" dirty="0" err="1" smtClean="0"/>
              <a:t>첫</a:t>
            </a:r>
            <a:r>
              <a:rPr lang="ko-KR" altLang="en-US" dirty="0" err="1" smtClean="0"/>
              <a:t>논의를</a:t>
            </a:r>
            <a:r>
              <a:rPr lang="ko-KR" altLang="en-US" dirty="0" smtClean="0"/>
              <a:t> </a:t>
            </a:r>
            <a:r>
              <a:rPr lang="ko-KR" altLang="en-US" dirty="0" smtClean="0"/>
              <a:t>시작</a:t>
            </a:r>
            <a:endParaRPr lang="en-US" altLang="ko-KR" dirty="0" smtClean="0"/>
          </a:p>
          <a:p>
            <a:r>
              <a:rPr lang="en-US" altLang="ko-KR" dirty="0" smtClean="0">
                <a:solidFill>
                  <a:srgbClr val="FF0000"/>
                </a:solidFill>
                <a:sym typeface="Wingdings" pitchFamily="2" charset="2"/>
              </a:rPr>
              <a:t> </a:t>
            </a:r>
            <a:r>
              <a:rPr lang="ko-KR" altLang="en-US" dirty="0" smtClean="0">
                <a:solidFill>
                  <a:srgbClr val="FF0000"/>
                </a:solidFill>
              </a:rPr>
              <a:t>자선병원이나 지방 정부의 경우 반대가 없었으나 </a:t>
            </a:r>
            <a:r>
              <a:rPr lang="en-US" altLang="ko-KR" dirty="0" smtClean="0">
                <a:solidFill>
                  <a:srgbClr val="FF0000"/>
                </a:solidFill>
              </a:rPr>
              <a:t>BMA</a:t>
            </a:r>
            <a:r>
              <a:rPr lang="ko-KR" altLang="en-US" dirty="0" smtClean="0">
                <a:solidFill>
                  <a:srgbClr val="FF0000"/>
                </a:solidFill>
              </a:rPr>
              <a:t>로 대표되는 의사 집단은 특히 의사 전일 </a:t>
            </a:r>
            <a:r>
              <a:rPr lang="ko-KR" altLang="en-US" dirty="0" err="1" smtClean="0">
                <a:solidFill>
                  <a:srgbClr val="FF0000"/>
                </a:solidFill>
              </a:rPr>
              <a:t>봉급제와</a:t>
            </a:r>
            <a:r>
              <a:rPr lang="ko-KR" altLang="en-US" dirty="0" smtClean="0">
                <a:solidFill>
                  <a:srgbClr val="FF0000"/>
                </a:solidFill>
              </a:rPr>
              <a:t> 의료 행위 판매 금지를 꾸준하게 반대</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1) </a:t>
            </a:r>
            <a:r>
              <a:rPr lang="ko-KR" altLang="en-US" dirty="0" smtClean="0"/>
              <a:t>첫 번째 라운드</a:t>
            </a:r>
            <a:r>
              <a:rPr lang="en-US" altLang="ko-KR" dirty="0" smtClean="0"/>
              <a:t>: 1943-44</a:t>
            </a:r>
            <a:endParaRPr lang="ko-KR" altLang="en-US" dirty="0"/>
          </a:p>
        </p:txBody>
      </p:sp>
      <p:sp>
        <p:nvSpPr>
          <p:cNvPr id="3" name="내용 개체 틀 2"/>
          <p:cNvSpPr>
            <a:spLocks noGrp="1"/>
          </p:cNvSpPr>
          <p:nvPr>
            <p:ph idx="1"/>
          </p:nvPr>
        </p:nvSpPr>
        <p:spPr/>
        <p:txBody>
          <a:bodyPr>
            <a:noAutofit/>
          </a:bodyPr>
          <a:lstStyle/>
          <a:p>
            <a:r>
              <a:rPr lang="ko-KR" altLang="en-US" dirty="0" smtClean="0"/>
              <a:t>의료노동조합</a:t>
            </a:r>
            <a:r>
              <a:rPr lang="en-US" altLang="ko-KR" dirty="0" smtClean="0"/>
              <a:t>(Medial Practitioners' Union)</a:t>
            </a:r>
            <a:r>
              <a:rPr lang="ko-KR" altLang="en-US" dirty="0" smtClean="0"/>
              <a:t> 진보적 시각 </a:t>
            </a:r>
            <a:r>
              <a:rPr lang="en-US" altLang="ko-KR" dirty="0" smtClean="0"/>
              <a:t>:</a:t>
            </a:r>
            <a:r>
              <a:rPr lang="ko-KR" altLang="en-US" dirty="0" smtClean="0"/>
              <a:t>의사의 전일 </a:t>
            </a:r>
            <a:r>
              <a:rPr lang="ko-KR" altLang="en-US" dirty="0" err="1" smtClean="0"/>
              <a:t>봉급제</a:t>
            </a:r>
            <a:r>
              <a:rPr lang="ko-KR" altLang="en-US" dirty="0" smtClean="0"/>
              <a:t> 지지 </a:t>
            </a:r>
            <a:endParaRPr lang="en-US" altLang="ko-KR" dirty="0" smtClean="0"/>
          </a:p>
          <a:p>
            <a:endParaRPr lang="en-US" altLang="ko-KR" dirty="0" smtClean="0"/>
          </a:p>
          <a:p>
            <a:r>
              <a:rPr lang="en-US" altLang="ko-KR" dirty="0" smtClean="0"/>
              <a:t>MPC </a:t>
            </a:r>
            <a:r>
              <a:rPr lang="ko-KR" altLang="en-US" dirty="0" smtClean="0"/>
              <a:t>혹은</a:t>
            </a:r>
            <a:r>
              <a:rPr lang="en-US" altLang="ko-KR" dirty="0" smtClean="0"/>
              <a:t> SMA  </a:t>
            </a:r>
            <a:r>
              <a:rPr lang="ko-KR" altLang="en-US" dirty="0" smtClean="0"/>
              <a:t>활동은 영향력 미비</a:t>
            </a:r>
          </a:p>
          <a:p>
            <a:endParaRPr lang="en-US" altLang="ko-KR"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 </a:t>
            </a:r>
            <a:r>
              <a:rPr lang="ko-KR" altLang="en-US" dirty="0" err="1" smtClean="0"/>
              <a:t>두번째</a:t>
            </a:r>
            <a:r>
              <a:rPr lang="ko-KR" altLang="en-US" dirty="0" smtClean="0"/>
              <a:t> 라운드 </a:t>
            </a:r>
            <a:r>
              <a:rPr lang="en-US" altLang="ko-KR" dirty="0" smtClean="0"/>
              <a:t>1944-45:</a:t>
            </a:r>
            <a:br>
              <a:rPr lang="en-US" altLang="ko-KR" dirty="0" smtClean="0"/>
            </a:br>
            <a:r>
              <a:rPr lang="ko-KR" altLang="en-US" dirty="0" err="1" smtClean="0"/>
              <a:t>윌링크</a:t>
            </a:r>
            <a:endParaRPr lang="ko-KR" altLang="en-US" dirty="0"/>
          </a:p>
        </p:txBody>
      </p:sp>
      <p:sp>
        <p:nvSpPr>
          <p:cNvPr id="3" name="내용 개체 틀 2"/>
          <p:cNvSpPr>
            <a:spLocks noGrp="1"/>
          </p:cNvSpPr>
          <p:nvPr>
            <p:ph idx="1"/>
          </p:nvPr>
        </p:nvSpPr>
        <p:spPr/>
        <p:txBody>
          <a:bodyPr/>
          <a:lstStyle/>
          <a:p>
            <a:r>
              <a:rPr lang="ko-KR" altLang="en-US" dirty="0" err="1" smtClean="0"/>
              <a:t>윌링크</a:t>
            </a:r>
            <a:r>
              <a:rPr lang="en-US" altLang="ko-KR" dirty="0" smtClean="0"/>
              <a:t>:</a:t>
            </a:r>
            <a:r>
              <a:rPr lang="ko-KR" altLang="en-US" dirty="0" smtClean="0"/>
              <a:t> </a:t>
            </a:r>
            <a:r>
              <a:rPr lang="en-US" altLang="ko-KR" dirty="0" smtClean="0"/>
              <a:t>1944</a:t>
            </a:r>
            <a:r>
              <a:rPr lang="ko-KR" altLang="en-US" dirty="0" smtClean="0"/>
              <a:t>년 </a:t>
            </a:r>
            <a:r>
              <a:rPr lang="en-US" altLang="ko-KR" dirty="0" smtClean="0"/>
              <a:t>2</a:t>
            </a:r>
            <a:r>
              <a:rPr lang="ko-KR" altLang="en-US" dirty="0" smtClean="0"/>
              <a:t>월 </a:t>
            </a:r>
            <a:r>
              <a:rPr lang="en-US" altLang="ko-KR" dirty="0" smtClean="0"/>
              <a:t>NHS </a:t>
            </a:r>
            <a:r>
              <a:rPr lang="ko-KR" altLang="en-US" dirty="0" smtClean="0"/>
              <a:t>정식 백서 발행 </a:t>
            </a:r>
            <a:r>
              <a:rPr lang="en-US" altLang="ko-KR" dirty="0" smtClean="0">
                <a:sym typeface="Wingdings" pitchFamily="2" charset="2"/>
              </a:rPr>
              <a:t> </a:t>
            </a:r>
            <a:r>
              <a:rPr lang="ko-KR" altLang="en-US" dirty="0" smtClean="0">
                <a:sym typeface="Wingdings" pitchFamily="2" charset="2"/>
              </a:rPr>
              <a:t>매우 미온</a:t>
            </a:r>
            <a:r>
              <a:rPr lang="en-US" altLang="ko-KR" dirty="0" smtClean="0">
                <a:sym typeface="Wingdings" pitchFamily="2" charset="2"/>
              </a:rPr>
              <a:t>!!</a:t>
            </a:r>
          </a:p>
          <a:p>
            <a:r>
              <a:rPr lang="en-US" altLang="ko-KR" dirty="0" smtClean="0">
                <a:sym typeface="Wingdings" pitchFamily="2" charset="2"/>
              </a:rPr>
              <a:t> </a:t>
            </a:r>
            <a:r>
              <a:rPr lang="ko-KR" altLang="en-US" dirty="0" smtClean="0">
                <a:sym typeface="Wingdings" pitchFamily="2" charset="2"/>
              </a:rPr>
              <a:t>이익 집단의 반대 최소화에 방점</a:t>
            </a:r>
            <a:endParaRPr lang="en-US" altLang="ko-KR" dirty="0" smtClean="0">
              <a:sym typeface="Wingdings" pitchFamily="2" charset="2"/>
            </a:endParaRPr>
          </a:p>
          <a:p>
            <a:endParaRPr lang="en-US" altLang="ko-KR" dirty="0" smtClean="0">
              <a:sym typeface="Wingdings" pitchFamily="2" charset="2"/>
            </a:endParaRPr>
          </a:p>
          <a:p>
            <a:r>
              <a:rPr lang="en-US" altLang="ko-KR" dirty="0" smtClean="0"/>
              <a:t>(BHA)</a:t>
            </a:r>
            <a:r>
              <a:rPr lang="ko-KR" altLang="en-US" dirty="0" smtClean="0"/>
              <a:t>와 </a:t>
            </a:r>
            <a:r>
              <a:rPr lang="en-US" altLang="ko-KR" dirty="0" smtClean="0"/>
              <a:t>BMA</a:t>
            </a:r>
            <a:r>
              <a:rPr lang="ko-KR" altLang="en-US" dirty="0" smtClean="0"/>
              <a:t>는 꾸준하게 반대 </a:t>
            </a:r>
            <a:endParaRPr lang="en-US" altLang="ko-KR" dirty="0" smtClean="0"/>
          </a:p>
          <a:p>
            <a:pPr>
              <a:buNone/>
            </a:pPr>
            <a:r>
              <a:rPr lang="en-US" altLang="ko-KR" dirty="0" smtClean="0"/>
              <a:t>   (1) </a:t>
            </a:r>
            <a:r>
              <a:rPr lang="ko-KR" altLang="en-US" dirty="0" smtClean="0"/>
              <a:t>행정기구의 의사 직접 고용 반대</a:t>
            </a:r>
            <a:endParaRPr lang="en-US" altLang="ko-KR" dirty="0" smtClean="0"/>
          </a:p>
          <a:p>
            <a:pPr>
              <a:buNone/>
            </a:pPr>
            <a:r>
              <a:rPr lang="en-US" altLang="ko-KR" dirty="0" smtClean="0"/>
              <a:t>   (2) </a:t>
            </a:r>
            <a:r>
              <a:rPr lang="ko-KR" altLang="en-US" dirty="0" smtClean="0"/>
              <a:t> 의사의 공무원화</a:t>
            </a:r>
            <a:r>
              <a:rPr lang="en-US" altLang="ko-KR" dirty="0" smtClean="0"/>
              <a:t>, </a:t>
            </a:r>
            <a:r>
              <a:rPr lang="ko-KR" altLang="en-US" dirty="0" smtClean="0"/>
              <a:t>전일 </a:t>
            </a:r>
            <a:r>
              <a:rPr lang="ko-KR" altLang="en-US" dirty="0" err="1" smtClean="0"/>
              <a:t>봉급제</a:t>
            </a:r>
            <a:r>
              <a:rPr lang="ko-KR" altLang="en-US" dirty="0" smtClean="0"/>
              <a:t> 반대</a:t>
            </a:r>
            <a:endParaRPr lang="en-US" altLang="ko-KR" dirty="0" smtClean="0"/>
          </a:p>
          <a:p>
            <a:pPr>
              <a:buNone/>
            </a:pPr>
            <a:r>
              <a:rPr lang="en-US" altLang="ko-KR" dirty="0" smtClean="0"/>
              <a:t>   (3)  </a:t>
            </a:r>
            <a:r>
              <a:rPr lang="ko-KR" altLang="en-US" dirty="0" smtClean="0"/>
              <a:t>의료 행위 판매 금지 반대</a:t>
            </a:r>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33796" name="Picture 4" descr="http://www.tbzmed.ac.ir/health%20information%20center/healthcenter/images/images/bma.gif"/>
          <p:cNvPicPr>
            <a:picLocks noChangeAspect="1" noChangeArrowheads="1"/>
          </p:cNvPicPr>
          <p:nvPr/>
        </p:nvPicPr>
        <p:blipFill>
          <a:blip r:embed="rId4"/>
          <a:srcRect/>
          <a:stretch>
            <a:fillRect/>
          </a:stretch>
        </p:blipFill>
        <p:spPr bwMode="auto">
          <a:xfrm>
            <a:off x="6858016" y="3357562"/>
            <a:ext cx="1428750" cy="885826"/>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 </a:t>
            </a:r>
            <a:r>
              <a:rPr lang="ko-KR" altLang="en-US" dirty="0" err="1" smtClean="0"/>
              <a:t>두번째</a:t>
            </a:r>
            <a:r>
              <a:rPr lang="ko-KR" altLang="en-US" dirty="0" smtClean="0"/>
              <a:t> 라운드 </a:t>
            </a:r>
            <a:r>
              <a:rPr lang="en-US" altLang="ko-KR" dirty="0" smtClean="0"/>
              <a:t>1944-45:</a:t>
            </a:r>
            <a:br>
              <a:rPr lang="en-US" altLang="ko-KR" dirty="0" smtClean="0"/>
            </a:br>
            <a:r>
              <a:rPr lang="ko-KR" altLang="en-US" dirty="0" err="1" smtClean="0"/>
              <a:t>윌링크</a:t>
            </a:r>
            <a:endParaRPr lang="ko-KR" altLang="en-US" dirty="0"/>
          </a:p>
        </p:txBody>
      </p:sp>
      <p:pic>
        <p:nvPicPr>
          <p:cNvPr id="57346" name="Picture 2"/>
          <p:cNvPicPr>
            <a:picLocks noGrp="1" noChangeAspect="1" noChangeArrowheads="1"/>
          </p:cNvPicPr>
          <p:nvPr>
            <p:ph idx="1"/>
          </p:nvPr>
        </p:nvPicPr>
        <p:blipFill>
          <a:blip r:embed="rId3"/>
          <a:srcRect/>
          <a:stretch>
            <a:fillRect/>
          </a:stretch>
        </p:blipFill>
        <p:spPr bwMode="auto">
          <a:xfrm>
            <a:off x="428596" y="2000240"/>
            <a:ext cx="8229600" cy="3143272"/>
          </a:xfrm>
          <a:prstGeom prst="rect">
            <a:avLst/>
          </a:prstGeom>
          <a:noFill/>
          <a:ln w="9525">
            <a:noFill/>
            <a:miter lim="800000"/>
            <a:headEnd/>
            <a:tailEnd/>
          </a:ln>
          <a:effectLst/>
        </p:spPr>
      </p:pic>
      <p:pic>
        <p:nvPicPr>
          <p:cNvPr id="5" name="Picture 9"/>
          <p:cNvPicPr>
            <a:picLocks noChangeAspect="1" noChangeArrowheads="1"/>
          </p:cNvPicPr>
          <p:nvPr/>
        </p:nvPicPr>
        <p:blipFill>
          <a:blip r:embed="rId4"/>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 </a:t>
            </a:r>
            <a:r>
              <a:rPr lang="ko-KR" altLang="en-US" dirty="0" err="1" smtClean="0"/>
              <a:t>두번째</a:t>
            </a:r>
            <a:r>
              <a:rPr lang="ko-KR" altLang="en-US" dirty="0" smtClean="0"/>
              <a:t> 라운드 </a:t>
            </a:r>
            <a:r>
              <a:rPr lang="en-US" altLang="ko-KR" dirty="0" smtClean="0"/>
              <a:t>1944-45:</a:t>
            </a:r>
            <a:br>
              <a:rPr lang="en-US" altLang="ko-KR" dirty="0" smtClean="0"/>
            </a:br>
            <a:r>
              <a:rPr lang="ko-KR" altLang="en-US" dirty="0" err="1" smtClean="0"/>
              <a:t>윌링크</a:t>
            </a:r>
            <a:endParaRPr lang="ko-KR" altLang="en-US" dirty="0"/>
          </a:p>
        </p:txBody>
      </p:sp>
      <p:sp>
        <p:nvSpPr>
          <p:cNvPr id="3" name="내용 개체 틀 2"/>
          <p:cNvSpPr>
            <a:spLocks noGrp="1"/>
          </p:cNvSpPr>
          <p:nvPr>
            <p:ph idx="1"/>
          </p:nvPr>
        </p:nvSpPr>
        <p:spPr/>
        <p:txBody>
          <a:bodyPr/>
          <a:lstStyle/>
          <a:p>
            <a:r>
              <a:rPr lang="ko-KR" altLang="en-US" dirty="0" err="1" smtClean="0">
                <a:sym typeface="Wingdings" pitchFamily="2" charset="2"/>
              </a:rPr>
              <a:t>윌링크의</a:t>
            </a:r>
            <a:r>
              <a:rPr lang="ko-KR" altLang="en-US" dirty="0" smtClean="0">
                <a:sym typeface="Wingdings" pitchFamily="2" charset="2"/>
              </a:rPr>
              <a:t> 수정안</a:t>
            </a:r>
            <a:endParaRPr lang="en-US" altLang="ko-KR" dirty="0" smtClean="0">
              <a:sym typeface="Wingdings" pitchFamily="2" charset="2"/>
            </a:endParaRPr>
          </a:p>
          <a:p>
            <a:pPr>
              <a:buNone/>
            </a:pPr>
            <a:r>
              <a:rPr lang="en-US" altLang="ko-KR" dirty="0" smtClean="0"/>
              <a:t>   (1) </a:t>
            </a:r>
            <a:r>
              <a:rPr lang="ko-KR" altLang="en-US" dirty="0" smtClean="0"/>
              <a:t>중앙의료평의원회 삭제</a:t>
            </a:r>
            <a:r>
              <a:rPr lang="en-US" altLang="ko-KR" dirty="0" smtClean="0"/>
              <a:t>: GP </a:t>
            </a:r>
            <a:r>
              <a:rPr lang="ko-KR" altLang="en-US" dirty="0" smtClean="0"/>
              <a:t>공무원화 </a:t>
            </a:r>
            <a:r>
              <a:rPr lang="en-US" altLang="ko-KR" dirty="0" smtClean="0"/>
              <a:t>X</a:t>
            </a:r>
          </a:p>
          <a:p>
            <a:pPr>
              <a:buNone/>
            </a:pPr>
            <a:r>
              <a:rPr lang="en-US" altLang="ko-KR" dirty="0" smtClean="0"/>
              <a:t>   (2) </a:t>
            </a:r>
            <a:r>
              <a:rPr lang="ko-KR" altLang="en-US" dirty="0" smtClean="0"/>
              <a:t> 진료 지역 지정 통제 취소</a:t>
            </a:r>
            <a:endParaRPr lang="en-US" altLang="ko-KR" dirty="0" smtClean="0"/>
          </a:p>
          <a:p>
            <a:pPr>
              <a:buNone/>
            </a:pPr>
            <a:r>
              <a:rPr lang="en-US" altLang="ko-KR" dirty="0" smtClean="0"/>
              <a:t>   (3)  </a:t>
            </a:r>
            <a:r>
              <a:rPr lang="ko-KR" altLang="en-US" dirty="0" smtClean="0"/>
              <a:t>연합 행정 체계 집행 권한 없이 </a:t>
            </a:r>
            <a:r>
              <a:rPr lang="ko-KR" altLang="en-US" dirty="0" smtClean="0"/>
              <a:t>기획기능만 </a:t>
            </a:r>
            <a:endParaRPr lang="ko-KR" altLang="en-US" dirty="0" smtClean="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5" name="Picture 2" descr="http://t2.gstatic.com/images?q=tbn:fjhOrjisArkLkM"/>
          <p:cNvPicPr>
            <a:picLocks noChangeAspect="1" noChangeArrowheads="1"/>
          </p:cNvPicPr>
          <p:nvPr/>
        </p:nvPicPr>
        <p:blipFill>
          <a:blip r:embed="rId4"/>
          <a:srcRect/>
          <a:stretch>
            <a:fillRect/>
          </a:stretch>
        </p:blipFill>
        <p:spPr bwMode="auto">
          <a:xfrm>
            <a:off x="2071670" y="3857628"/>
            <a:ext cx="2395851" cy="2719407"/>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 </a:t>
            </a:r>
            <a:r>
              <a:rPr lang="ko-KR" altLang="en-US" dirty="0" err="1" smtClean="0"/>
              <a:t>두번째</a:t>
            </a:r>
            <a:r>
              <a:rPr lang="ko-KR" altLang="en-US" dirty="0" smtClean="0"/>
              <a:t> 라운드 </a:t>
            </a:r>
            <a:r>
              <a:rPr lang="en-US" altLang="ko-KR" dirty="0" smtClean="0"/>
              <a:t>1944-45:</a:t>
            </a:r>
            <a:br>
              <a:rPr lang="en-US" altLang="ko-KR" dirty="0" smtClean="0"/>
            </a:br>
            <a:r>
              <a:rPr lang="ko-KR" altLang="en-US" dirty="0" err="1" smtClean="0"/>
              <a:t>윌링크</a:t>
            </a:r>
            <a:endParaRPr lang="ko-KR" altLang="en-US" dirty="0"/>
          </a:p>
        </p:txBody>
      </p:sp>
      <p:sp>
        <p:nvSpPr>
          <p:cNvPr id="3" name="내용 개체 틀 2"/>
          <p:cNvSpPr>
            <a:spLocks noGrp="1"/>
          </p:cNvSpPr>
          <p:nvPr>
            <p:ph idx="1"/>
          </p:nvPr>
        </p:nvSpPr>
        <p:spPr/>
        <p:txBody>
          <a:bodyPr/>
          <a:lstStyle/>
          <a:p>
            <a:r>
              <a:rPr lang="ko-KR" altLang="en-US" dirty="0" smtClean="0"/>
              <a:t>대대적인 의사 협회</a:t>
            </a:r>
            <a:r>
              <a:rPr lang="en-US" altLang="ko-KR" dirty="0" smtClean="0"/>
              <a:t>, </a:t>
            </a:r>
            <a:r>
              <a:rPr lang="ko-KR" altLang="en-US" dirty="0" smtClean="0"/>
              <a:t>병원협회와 협상 시도</a:t>
            </a:r>
            <a:endParaRPr lang="en-US" altLang="ko-KR" dirty="0" smtClean="0"/>
          </a:p>
          <a:p>
            <a:r>
              <a:rPr lang="ko-KR" altLang="en-US" dirty="0" smtClean="0"/>
              <a:t>수정안</a:t>
            </a:r>
            <a:r>
              <a:rPr lang="en-US" altLang="ko-KR" dirty="0" smtClean="0"/>
              <a:t>: NHS </a:t>
            </a:r>
            <a:r>
              <a:rPr lang="ko-KR" altLang="en-US" dirty="0" smtClean="0"/>
              <a:t>중요한 요소들 누락</a:t>
            </a:r>
            <a:r>
              <a:rPr lang="en-US" altLang="ko-KR" dirty="0" smtClean="0"/>
              <a:t>.</a:t>
            </a:r>
          </a:p>
          <a:p>
            <a:r>
              <a:rPr lang="en-US" altLang="ko-KR" dirty="0" smtClean="0"/>
              <a:t>1) </a:t>
            </a:r>
            <a:r>
              <a:rPr lang="ko-KR" altLang="en-US" dirty="0" smtClean="0"/>
              <a:t>의사들의 전국적 분배 통제 조항 삭제</a:t>
            </a:r>
            <a:endParaRPr lang="en-US" altLang="ko-KR" dirty="0" smtClean="0"/>
          </a:p>
          <a:p>
            <a:r>
              <a:rPr lang="en-US" altLang="ko-KR" dirty="0" smtClean="0"/>
              <a:t>2) </a:t>
            </a:r>
            <a:r>
              <a:rPr lang="ko-KR" altLang="en-US" dirty="0" smtClean="0"/>
              <a:t>보건센터의 신속한 성장 포기</a:t>
            </a:r>
            <a:endParaRPr lang="en-US" altLang="ko-KR" dirty="0" smtClean="0"/>
          </a:p>
          <a:p>
            <a:r>
              <a:rPr lang="en-US" altLang="ko-KR" dirty="0" smtClean="0"/>
              <a:t>3) </a:t>
            </a:r>
            <a:r>
              <a:rPr lang="ko-KR" altLang="en-US" dirty="0" smtClean="0"/>
              <a:t>지역 단일 기관 설립 무산</a:t>
            </a:r>
            <a:endParaRPr lang="en-US" altLang="ko-KR" dirty="0" smtClean="0"/>
          </a:p>
          <a:p>
            <a:endParaRPr lang="en-US" altLang="ko-KR" dirty="0" smtClean="0"/>
          </a:p>
          <a:p>
            <a:r>
              <a:rPr lang="en-US" altLang="ko-KR" b="1" dirty="0" smtClean="0">
                <a:solidFill>
                  <a:srgbClr val="FFFF00"/>
                </a:solidFill>
              </a:rPr>
              <a:t> </a:t>
            </a:r>
            <a:r>
              <a:rPr lang="ko-KR" altLang="en-US" b="1" dirty="0" smtClean="0">
                <a:solidFill>
                  <a:srgbClr val="FFFF00"/>
                </a:solidFill>
              </a:rPr>
              <a:t>반면</a:t>
            </a:r>
            <a:r>
              <a:rPr lang="en-US" altLang="ko-KR" b="1" dirty="0" smtClean="0">
                <a:solidFill>
                  <a:srgbClr val="FFFF00"/>
                </a:solidFill>
              </a:rPr>
              <a:t>, </a:t>
            </a:r>
            <a:r>
              <a:rPr lang="ko-KR" altLang="en-US" b="1" dirty="0" smtClean="0">
                <a:solidFill>
                  <a:srgbClr val="FFFF00"/>
                </a:solidFill>
              </a:rPr>
              <a:t>치과의사</a:t>
            </a:r>
            <a:r>
              <a:rPr lang="en-US" altLang="ko-KR" b="1" dirty="0" smtClean="0">
                <a:solidFill>
                  <a:srgbClr val="FFFF00"/>
                </a:solidFill>
              </a:rPr>
              <a:t>, </a:t>
            </a:r>
            <a:r>
              <a:rPr lang="ko-KR" altLang="en-US" b="1" dirty="0" smtClean="0">
                <a:solidFill>
                  <a:srgbClr val="FFFF00"/>
                </a:solidFill>
              </a:rPr>
              <a:t>약사</a:t>
            </a:r>
            <a:r>
              <a:rPr lang="en-US" altLang="ko-KR" b="1" dirty="0" smtClean="0">
                <a:solidFill>
                  <a:srgbClr val="FFFF00"/>
                </a:solidFill>
              </a:rPr>
              <a:t>, </a:t>
            </a:r>
            <a:r>
              <a:rPr lang="ko-KR" altLang="en-US" b="1" dirty="0" smtClean="0">
                <a:solidFill>
                  <a:srgbClr val="FFFF00"/>
                </a:solidFill>
              </a:rPr>
              <a:t>간호사들은 정부의 취지에 동의를 표함</a:t>
            </a:r>
            <a:r>
              <a:rPr lang="en-US" altLang="ko-KR" b="1" dirty="0" smtClean="0">
                <a:solidFill>
                  <a:srgbClr val="FFFF00"/>
                </a:solidFill>
              </a:rPr>
              <a:t>.</a:t>
            </a:r>
            <a:endParaRPr lang="ko-KR" altLang="en-US" b="1" dirty="0" smtClean="0">
              <a:solidFill>
                <a:srgbClr val="FFFF00"/>
              </a:solidFill>
            </a:endParaRPr>
          </a:p>
          <a:p>
            <a:r>
              <a:rPr lang="ko-KR" altLang="en-US" dirty="0" smtClean="0"/>
              <a:t> </a:t>
            </a:r>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3) 1945-46: 	</a:t>
            </a:r>
            <a:r>
              <a:rPr lang="ko-KR" altLang="en-US" dirty="0" err="1" smtClean="0"/>
              <a:t>베번의</a:t>
            </a:r>
            <a:r>
              <a:rPr lang="ko-KR" altLang="en-US" dirty="0" smtClean="0"/>
              <a:t> 해결책</a:t>
            </a:r>
            <a:endParaRPr lang="ko-KR" altLang="en-US" dirty="0"/>
          </a:p>
        </p:txBody>
      </p:sp>
      <p:sp>
        <p:nvSpPr>
          <p:cNvPr id="3" name="내용 개체 틀 2"/>
          <p:cNvSpPr>
            <a:spLocks noGrp="1"/>
          </p:cNvSpPr>
          <p:nvPr>
            <p:ph idx="1"/>
          </p:nvPr>
        </p:nvSpPr>
        <p:spPr/>
        <p:txBody>
          <a:bodyPr/>
          <a:lstStyle/>
          <a:p>
            <a:r>
              <a:rPr lang="ko-KR" altLang="en-US" dirty="0" smtClean="0"/>
              <a:t>병원의 국유화</a:t>
            </a:r>
            <a:endParaRPr lang="en-US" altLang="ko-KR" dirty="0" smtClean="0"/>
          </a:p>
          <a:p>
            <a:r>
              <a:rPr lang="ko-KR" altLang="en-US" dirty="0" smtClean="0"/>
              <a:t>의료 판매제 폐지 주장</a:t>
            </a:r>
            <a:endParaRPr lang="en-US" altLang="ko-KR" dirty="0" smtClean="0"/>
          </a:p>
          <a:p>
            <a:pPr>
              <a:buNone/>
            </a:pPr>
            <a:r>
              <a:rPr lang="en-US" altLang="ko-KR" dirty="0" smtClean="0">
                <a:sym typeface="Wingdings" pitchFamily="2" charset="2"/>
              </a:rPr>
              <a:t> </a:t>
            </a:r>
            <a:r>
              <a:rPr lang="ko-KR" altLang="en-US" dirty="0" smtClean="0"/>
              <a:t>강력하게 </a:t>
            </a:r>
            <a:r>
              <a:rPr lang="en-US" altLang="ko-KR" dirty="0" smtClean="0"/>
              <a:t>NHS </a:t>
            </a:r>
            <a:r>
              <a:rPr lang="ko-KR" altLang="en-US" dirty="0" smtClean="0"/>
              <a:t>법안을 밀어붙임</a:t>
            </a:r>
          </a:p>
          <a:p>
            <a:r>
              <a:rPr lang="ko-KR" altLang="en-US" dirty="0" smtClean="0"/>
              <a:t>서비스의 법적 의무가 보건부 장관에게 이관되는 중앙집중적인 행정체계</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3) 1945-46: 	</a:t>
            </a:r>
            <a:r>
              <a:rPr lang="ko-KR" altLang="en-US" dirty="0" err="1" smtClean="0"/>
              <a:t>베번의</a:t>
            </a:r>
            <a:r>
              <a:rPr lang="ko-KR" altLang="en-US" dirty="0" smtClean="0"/>
              <a:t> 해결책</a:t>
            </a:r>
            <a:endParaRPr lang="ko-KR" altLang="en-US" dirty="0"/>
          </a:p>
        </p:txBody>
      </p:sp>
      <p:sp>
        <p:nvSpPr>
          <p:cNvPr id="3" name="내용 개체 틀 2"/>
          <p:cNvSpPr>
            <a:spLocks noGrp="1"/>
          </p:cNvSpPr>
          <p:nvPr>
            <p:ph idx="1"/>
          </p:nvPr>
        </p:nvSpPr>
        <p:spPr/>
        <p:txBody>
          <a:bodyPr/>
          <a:lstStyle/>
          <a:p>
            <a:r>
              <a:rPr lang="ko-KR" altLang="en-US" dirty="0" smtClean="0"/>
              <a:t>이후 유료병상 허용</a:t>
            </a:r>
            <a:r>
              <a:rPr lang="en-US" altLang="ko-KR" dirty="0" smtClean="0"/>
              <a:t>/</a:t>
            </a:r>
            <a:r>
              <a:rPr lang="ko-KR" altLang="en-US" dirty="0" smtClean="0"/>
              <a:t> 파트 타임 사설 의료행위 허락</a:t>
            </a:r>
          </a:p>
          <a:p>
            <a:r>
              <a:rPr lang="en-US" altLang="ko-KR" dirty="0" smtClean="0"/>
              <a:t>BMA: </a:t>
            </a:r>
            <a:r>
              <a:rPr lang="ko-KR" altLang="en-US" dirty="0" smtClean="0"/>
              <a:t> 사회주의적 이데올로기 </a:t>
            </a:r>
            <a:r>
              <a:rPr lang="en-US" altLang="ko-KR" dirty="0" smtClean="0"/>
              <a:t>!! </a:t>
            </a:r>
          </a:p>
          <a:p>
            <a:r>
              <a:rPr lang="en-US" altLang="ko-KR" dirty="0" smtClean="0"/>
              <a:t>NHS </a:t>
            </a:r>
            <a:r>
              <a:rPr lang="ko-KR" altLang="en-US" dirty="0" smtClean="0"/>
              <a:t>서비스에 절대 참여하지 않을 것임을 총회에서 결정 </a:t>
            </a:r>
            <a:endParaRPr lang="en-US" altLang="ko-KR" dirty="0" smtClean="0"/>
          </a:p>
          <a:p>
            <a:r>
              <a:rPr lang="en-US" altLang="ko-KR" dirty="0" smtClean="0"/>
              <a:t>BMA</a:t>
            </a:r>
            <a:r>
              <a:rPr lang="ko-KR" altLang="en-US" dirty="0" smtClean="0"/>
              <a:t>의 결정에도 불구하고 베번 장관은 법안 집행의 날은 </a:t>
            </a:r>
            <a:r>
              <a:rPr lang="en-US" altLang="ko-KR" b="1" dirty="0" smtClean="0">
                <a:solidFill>
                  <a:srgbClr val="FF0000"/>
                </a:solidFill>
              </a:rPr>
              <a:t>1949</a:t>
            </a:r>
            <a:r>
              <a:rPr lang="ko-KR" altLang="en-US" b="1" dirty="0" smtClean="0">
                <a:solidFill>
                  <a:srgbClr val="FF0000"/>
                </a:solidFill>
              </a:rPr>
              <a:t>년 </a:t>
            </a:r>
            <a:r>
              <a:rPr lang="en-US" altLang="ko-KR" b="1" dirty="0" smtClean="0">
                <a:solidFill>
                  <a:srgbClr val="FF0000"/>
                </a:solidFill>
              </a:rPr>
              <a:t>7</a:t>
            </a:r>
            <a:r>
              <a:rPr lang="ko-KR" altLang="en-US" b="1" dirty="0" smtClean="0">
                <a:solidFill>
                  <a:srgbClr val="FF0000"/>
                </a:solidFill>
              </a:rPr>
              <a:t>월 </a:t>
            </a:r>
            <a:r>
              <a:rPr lang="en-US" altLang="ko-KR" b="1" dirty="0" smtClean="0">
                <a:solidFill>
                  <a:srgbClr val="FF0000"/>
                </a:solidFill>
              </a:rPr>
              <a:t>5</a:t>
            </a:r>
            <a:r>
              <a:rPr lang="ko-KR" altLang="en-US" b="1" dirty="0" smtClean="0">
                <a:solidFill>
                  <a:srgbClr val="FF0000"/>
                </a:solidFill>
              </a:rPr>
              <a:t>일</a:t>
            </a:r>
            <a:r>
              <a:rPr lang="ko-KR" altLang="en-US" dirty="0" smtClean="0"/>
              <a:t>로 말뚝 박았다</a:t>
            </a:r>
            <a:r>
              <a:rPr lang="en-US" altLang="ko-KR" dirty="0" smtClean="0"/>
              <a:t>.</a:t>
            </a:r>
            <a:endParaRPr lang="ko-KR" altLang="en-US"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28596" y="0"/>
            <a:ext cx="8229600" cy="1143000"/>
          </a:xfrm>
        </p:spPr>
        <p:txBody>
          <a:bodyPr/>
          <a:lstStyle/>
          <a:p>
            <a:r>
              <a:rPr lang="ko-KR" altLang="en-US" dirty="0" err="1" smtClean="0"/>
              <a:t>어뉴린</a:t>
            </a:r>
            <a:r>
              <a:rPr lang="ko-KR" altLang="en-US" dirty="0" smtClean="0"/>
              <a:t> </a:t>
            </a:r>
            <a:r>
              <a:rPr lang="ko-KR" altLang="en-US" dirty="0" err="1" smtClean="0"/>
              <a:t>베번</a:t>
            </a:r>
            <a:endParaRPr lang="ko-KR" altLang="en-US" dirty="0"/>
          </a:p>
        </p:txBody>
      </p:sp>
      <p:sp>
        <p:nvSpPr>
          <p:cNvPr id="3" name="내용 개체 틀 2"/>
          <p:cNvSpPr>
            <a:spLocks noGrp="1"/>
          </p:cNvSpPr>
          <p:nvPr>
            <p:ph idx="1"/>
          </p:nvPr>
        </p:nvSpPr>
        <p:spPr>
          <a:xfrm>
            <a:off x="500034" y="1142984"/>
            <a:ext cx="8229600" cy="4525965"/>
          </a:xfrm>
        </p:spPr>
        <p:txBody>
          <a:bodyPr/>
          <a:lstStyle/>
          <a:p>
            <a:r>
              <a:rPr lang="ko-KR" altLang="en-US" dirty="0" smtClean="0"/>
              <a:t>급진적 좌파 성향</a:t>
            </a:r>
            <a:r>
              <a:rPr lang="en-US" altLang="ko-KR" dirty="0" smtClean="0"/>
              <a:t>. </a:t>
            </a:r>
            <a:r>
              <a:rPr lang="ko-KR" altLang="en-US" dirty="0" smtClean="0"/>
              <a:t>강력한 의지의 소유자</a:t>
            </a:r>
            <a:r>
              <a:rPr lang="en-US" altLang="ko-KR" dirty="0" smtClean="0"/>
              <a:t>. </a:t>
            </a:r>
          </a:p>
          <a:p>
            <a:r>
              <a:rPr lang="ko-KR" altLang="en-US" dirty="0" err="1" smtClean="0"/>
              <a:t>윌링크가</a:t>
            </a:r>
            <a:r>
              <a:rPr lang="ko-KR" altLang="en-US" dirty="0" smtClean="0"/>
              <a:t> 임기 당시 조성해 놨던 </a:t>
            </a:r>
            <a:r>
              <a:rPr lang="en-US" altLang="ko-KR" dirty="0" smtClean="0"/>
              <a:t>BMA</a:t>
            </a:r>
            <a:r>
              <a:rPr lang="ko-KR" altLang="en-US" dirty="0" smtClean="0"/>
              <a:t>와의 비공식적 협상은 모두 무시하고 새로 시작할 것을 주장</a:t>
            </a:r>
            <a:r>
              <a:rPr lang="en-US" altLang="ko-KR" dirty="0" smtClean="0"/>
              <a:t>.</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23554" name="Picture 2" descr="http://www.spartacus.schoolnet.co.uk/TUbevan4.JPG"/>
          <p:cNvPicPr>
            <a:picLocks noChangeAspect="1" noChangeArrowheads="1"/>
          </p:cNvPicPr>
          <p:nvPr/>
        </p:nvPicPr>
        <p:blipFill>
          <a:blip r:embed="rId4"/>
          <a:srcRect/>
          <a:stretch>
            <a:fillRect/>
          </a:stretch>
        </p:blipFill>
        <p:spPr bwMode="auto">
          <a:xfrm>
            <a:off x="3428992" y="2828925"/>
            <a:ext cx="3152775" cy="4029075"/>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어뉴린</a:t>
            </a:r>
            <a:r>
              <a:rPr lang="ko-KR" altLang="en-US" dirty="0" smtClean="0"/>
              <a:t> </a:t>
            </a:r>
            <a:r>
              <a:rPr lang="ko-KR" altLang="en-US" dirty="0" err="1" smtClean="0"/>
              <a:t>베번</a:t>
            </a:r>
            <a:endParaRPr lang="ko-KR" altLang="en-US" dirty="0"/>
          </a:p>
        </p:txBody>
      </p:sp>
      <p:sp>
        <p:nvSpPr>
          <p:cNvPr id="3" name="내용 개체 틀 2"/>
          <p:cNvSpPr>
            <a:spLocks noGrp="1"/>
          </p:cNvSpPr>
          <p:nvPr>
            <p:ph idx="1"/>
          </p:nvPr>
        </p:nvSpPr>
        <p:spPr/>
        <p:txBody>
          <a:bodyPr/>
          <a:lstStyle/>
          <a:p>
            <a:r>
              <a:rPr lang="en-US" altLang="ko-KR" dirty="0" smtClean="0"/>
              <a:t>1945</a:t>
            </a:r>
            <a:r>
              <a:rPr lang="ko-KR" altLang="en-US" dirty="0" smtClean="0"/>
              <a:t>년 </a:t>
            </a:r>
            <a:r>
              <a:rPr lang="en-US" altLang="ko-KR" dirty="0" smtClean="0"/>
              <a:t>12</a:t>
            </a:r>
            <a:r>
              <a:rPr lang="ko-KR" altLang="en-US" dirty="0" smtClean="0"/>
              <a:t>월 노동당이 다음해 연초에 입법할 법안의 내용을 들여다보면</a:t>
            </a:r>
            <a:r>
              <a:rPr lang="en-US" altLang="ko-KR" dirty="0" smtClean="0"/>
              <a:t>, </a:t>
            </a:r>
            <a:r>
              <a:rPr lang="ko-KR" altLang="en-US" dirty="0" err="1" smtClean="0"/>
              <a:t>일반의들에게</a:t>
            </a:r>
            <a:r>
              <a:rPr lang="ko-KR" altLang="en-US" dirty="0" smtClean="0"/>
              <a:t> </a:t>
            </a:r>
            <a:r>
              <a:rPr lang="ko-KR" altLang="en-US" dirty="0" smtClean="0">
                <a:solidFill>
                  <a:srgbClr val="FF0000"/>
                </a:solidFill>
              </a:rPr>
              <a:t>기본 </a:t>
            </a:r>
            <a:r>
              <a:rPr lang="ko-KR" altLang="en-US" dirty="0" err="1" smtClean="0">
                <a:solidFill>
                  <a:srgbClr val="FF0000"/>
                </a:solidFill>
              </a:rPr>
              <a:t>봉급제</a:t>
            </a:r>
            <a:r>
              <a:rPr lang="en-US" altLang="ko-KR" dirty="0" smtClean="0">
                <a:solidFill>
                  <a:srgbClr val="FF0000"/>
                </a:solidFill>
              </a:rPr>
              <a:t>(basic salary)</a:t>
            </a:r>
            <a:r>
              <a:rPr lang="ko-KR" altLang="en-US" dirty="0" smtClean="0"/>
              <a:t>와 함께 </a:t>
            </a:r>
            <a:r>
              <a:rPr lang="ko-KR" altLang="en-US" dirty="0" smtClean="0">
                <a:solidFill>
                  <a:srgbClr val="FF0000"/>
                </a:solidFill>
              </a:rPr>
              <a:t>인두제 </a:t>
            </a:r>
            <a:r>
              <a:rPr lang="ko-KR" altLang="en-US" dirty="0" smtClean="0"/>
              <a:t>비용</a:t>
            </a:r>
            <a:r>
              <a:rPr lang="en-US" altLang="ko-KR" dirty="0" smtClean="0"/>
              <a:t>, </a:t>
            </a:r>
            <a:r>
              <a:rPr lang="ko-KR" altLang="en-US" dirty="0" smtClean="0"/>
              <a:t>그리고 </a:t>
            </a:r>
            <a:r>
              <a:rPr lang="ko-KR" altLang="en-US" dirty="0" smtClean="0">
                <a:solidFill>
                  <a:srgbClr val="FF0000"/>
                </a:solidFill>
              </a:rPr>
              <a:t>사설 병실과 차등 시설 허용</a:t>
            </a:r>
            <a:r>
              <a:rPr lang="ko-KR" altLang="en-US" dirty="0" smtClean="0"/>
              <a:t>하는 것을 포함하여 의사들의 비위를 맞추고자</a:t>
            </a:r>
          </a:p>
          <a:p>
            <a:endParaRPr lang="ko-KR" altLang="en-US" dirty="0" smtClean="0"/>
          </a:p>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어뉴린</a:t>
            </a:r>
            <a:r>
              <a:rPr lang="ko-KR" altLang="en-US" dirty="0" smtClean="0"/>
              <a:t> </a:t>
            </a:r>
            <a:r>
              <a:rPr lang="ko-KR" altLang="en-US" dirty="0" err="1" smtClean="0"/>
              <a:t>베번</a:t>
            </a:r>
            <a:endParaRPr lang="ko-KR" altLang="en-US" dirty="0"/>
          </a:p>
        </p:txBody>
      </p:sp>
      <p:sp>
        <p:nvSpPr>
          <p:cNvPr id="3" name="내용 개체 틀 2"/>
          <p:cNvSpPr>
            <a:spLocks noGrp="1"/>
          </p:cNvSpPr>
          <p:nvPr>
            <p:ph idx="1"/>
          </p:nvPr>
        </p:nvSpPr>
        <p:spPr/>
        <p:txBody>
          <a:bodyPr/>
          <a:lstStyle/>
          <a:p>
            <a:r>
              <a:rPr lang="en-US" altLang="ko-KR" dirty="0" smtClean="0"/>
              <a:t>BMA</a:t>
            </a:r>
            <a:r>
              <a:rPr lang="ko-KR" altLang="en-US" dirty="0" smtClean="0"/>
              <a:t> 등 여러 보건 단체</a:t>
            </a:r>
            <a:r>
              <a:rPr lang="en-US" altLang="ko-KR" dirty="0" smtClean="0"/>
              <a:t>, </a:t>
            </a:r>
            <a:r>
              <a:rPr lang="ko-KR" altLang="en-US" dirty="0" smtClean="0"/>
              <a:t>병원에 법안 </a:t>
            </a:r>
            <a:r>
              <a:rPr lang="ko-KR" altLang="en-US" dirty="0" err="1" smtClean="0"/>
              <a:t>요약판</a:t>
            </a:r>
            <a:r>
              <a:rPr lang="ko-KR" altLang="en-US" dirty="0" smtClean="0"/>
              <a:t> 송부 </a:t>
            </a:r>
            <a:r>
              <a:rPr lang="en-US" altLang="ko-KR" dirty="0" smtClean="0">
                <a:sym typeface="Wingdings" pitchFamily="2" charset="2"/>
              </a:rPr>
              <a:t> </a:t>
            </a:r>
            <a:r>
              <a:rPr lang="en-US" altLang="ko-KR" dirty="0" smtClean="0"/>
              <a:t>2</a:t>
            </a:r>
            <a:r>
              <a:rPr lang="ko-KR" altLang="en-US" dirty="0" smtClean="0"/>
              <a:t>개월 </a:t>
            </a:r>
            <a:r>
              <a:rPr lang="en-US" altLang="ko-KR" dirty="0" smtClean="0"/>
              <a:t>20</a:t>
            </a:r>
            <a:r>
              <a:rPr lang="ko-KR" altLang="en-US" dirty="0" smtClean="0"/>
              <a:t>여 개 단체와 만남</a:t>
            </a:r>
            <a:endParaRPr lang="en-US" altLang="ko-KR" dirty="0" smtClean="0"/>
          </a:p>
          <a:p>
            <a:r>
              <a:rPr lang="ko-KR" altLang="en-US" dirty="0" smtClean="0"/>
              <a:t>강조점</a:t>
            </a:r>
            <a:r>
              <a:rPr lang="en-US" altLang="ko-KR" dirty="0" smtClean="0"/>
              <a:t>: </a:t>
            </a:r>
          </a:p>
          <a:p>
            <a:pPr>
              <a:buNone/>
            </a:pPr>
            <a:r>
              <a:rPr lang="en-US" altLang="ko-KR" dirty="0" smtClean="0"/>
              <a:t>1)</a:t>
            </a:r>
            <a:r>
              <a:rPr lang="ko-KR" altLang="en-US" dirty="0" smtClean="0"/>
              <a:t>서비스의 법적 의무가 보건부 장관에 이</a:t>
            </a:r>
            <a:endParaRPr lang="en-US" altLang="ko-KR" dirty="0" smtClean="0"/>
          </a:p>
          <a:p>
            <a:pPr>
              <a:buNone/>
            </a:pPr>
            <a:r>
              <a:rPr lang="en-US" altLang="ko-KR" dirty="0" smtClean="0"/>
              <a:t>2)</a:t>
            </a:r>
            <a:r>
              <a:rPr lang="ko-KR" altLang="en-US" dirty="0" smtClean="0"/>
              <a:t>전문의와 병원 급 진료 서비스는 직접적</a:t>
            </a:r>
            <a:endParaRPr lang="en-US" altLang="ko-KR" dirty="0" smtClean="0"/>
          </a:p>
          <a:p>
            <a:pPr>
              <a:buNone/>
            </a:pPr>
            <a:r>
              <a:rPr lang="en-US" altLang="ko-KR" dirty="0" smtClean="0"/>
              <a:t>   </a:t>
            </a:r>
            <a:r>
              <a:rPr lang="ko-KR" altLang="en-US" dirty="0" err="1" smtClean="0"/>
              <a:t>일반의와</a:t>
            </a:r>
            <a:r>
              <a:rPr lang="ko-KR" altLang="en-US" dirty="0" smtClean="0"/>
              <a:t> 지역사회 서비스는 간접적</a:t>
            </a:r>
            <a:endParaRPr lang="en-US" altLang="ko-KR" dirty="0" smtClean="0"/>
          </a:p>
          <a:p>
            <a:pPr>
              <a:buNone/>
            </a:pPr>
            <a:r>
              <a:rPr lang="en-US" altLang="ko-KR" dirty="0" smtClean="0"/>
              <a:t>3)GP </a:t>
            </a:r>
            <a:r>
              <a:rPr lang="ko-KR" altLang="en-US" dirty="0" smtClean="0"/>
              <a:t>기본급 제공</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어뉴린</a:t>
            </a:r>
            <a:r>
              <a:rPr lang="ko-KR" altLang="en-US" dirty="0" smtClean="0"/>
              <a:t> </a:t>
            </a:r>
            <a:r>
              <a:rPr lang="ko-KR" altLang="en-US" dirty="0" err="1" smtClean="0"/>
              <a:t>베번</a:t>
            </a:r>
            <a:endParaRPr lang="ko-KR" altLang="en-US" dirty="0"/>
          </a:p>
        </p:txBody>
      </p:sp>
      <p:sp>
        <p:nvSpPr>
          <p:cNvPr id="3" name="내용 개체 틀 2"/>
          <p:cNvSpPr>
            <a:spLocks noGrp="1"/>
          </p:cNvSpPr>
          <p:nvPr>
            <p:ph idx="1"/>
          </p:nvPr>
        </p:nvSpPr>
        <p:spPr/>
        <p:txBody>
          <a:bodyPr/>
          <a:lstStyle/>
          <a:p>
            <a:r>
              <a:rPr lang="ko-KR" altLang="en-US" dirty="0" smtClean="0"/>
              <a:t>좌파 유료병상</a:t>
            </a:r>
            <a:r>
              <a:rPr lang="en-US" altLang="ko-KR" dirty="0" smtClean="0"/>
              <a:t>, </a:t>
            </a:r>
            <a:r>
              <a:rPr lang="ko-KR" altLang="en-US" dirty="0" smtClean="0"/>
              <a:t>의사들 지불 형태 비난</a:t>
            </a:r>
            <a:r>
              <a:rPr lang="en-US" altLang="ko-KR" dirty="0" smtClean="0"/>
              <a:t>: </a:t>
            </a:r>
            <a:r>
              <a:rPr lang="ko-KR" altLang="en-US" dirty="0" smtClean="0"/>
              <a:t>답은 </a:t>
            </a:r>
            <a:r>
              <a:rPr lang="en-US" altLang="ko-KR" dirty="0" smtClean="0"/>
              <a:t>“</a:t>
            </a:r>
            <a:r>
              <a:rPr lang="ko-KR" altLang="en-US" dirty="0" smtClean="0"/>
              <a:t>유료병상은 전문의들을 유인하는데 </a:t>
            </a:r>
            <a:r>
              <a:rPr lang="ko-KR" altLang="en-US" dirty="0" err="1" smtClean="0"/>
              <a:t>피필수적</a:t>
            </a:r>
            <a:r>
              <a:rPr lang="en-US" altLang="ko-KR" dirty="0" smtClean="0"/>
              <a:t>”</a:t>
            </a:r>
          </a:p>
          <a:p>
            <a:r>
              <a:rPr lang="en-US" altLang="ko-KR" dirty="0" smtClean="0">
                <a:sym typeface="Wingdings" pitchFamily="2" charset="2"/>
              </a:rPr>
              <a:t> 1944</a:t>
            </a:r>
            <a:r>
              <a:rPr lang="ko-KR" altLang="en-US" dirty="0" smtClean="0">
                <a:sym typeface="Wingdings" pitchFamily="2" charset="2"/>
              </a:rPr>
              <a:t>년 </a:t>
            </a:r>
            <a:r>
              <a:rPr lang="en-US" altLang="ko-KR" dirty="0" smtClean="0">
                <a:sym typeface="Wingdings" pitchFamily="2" charset="2"/>
              </a:rPr>
              <a:t>3</a:t>
            </a:r>
            <a:r>
              <a:rPr lang="ko-KR" altLang="en-US" dirty="0" smtClean="0">
                <a:sym typeface="Wingdings" pitchFamily="2" charset="2"/>
              </a:rPr>
              <a:t>월 </a:t>
            </a:r>
            <a:r>
              <a:rPr lang="en-US" altLang="ko-KR" dirty="0" smtClean="0">
                <a:sym typeface="Wingdings" pitchFamily="2" charset="2"/>
              </a:rPr>
              <a:t>8</a:t>
            </a:r>
            <a:r>
              <a:rPr lang="ko-KR" altLang="en-US" dirty="0" smtClean="0">
                <a:sym typeface="Wingdings" pitchFamily="2" charset="2"/>
              </a:rPr>
              <a:t>일 내각은 법안 승인</a:t>
            </a:r>
            <a:r>
              <a:rPr lang="en-US" altLang="ko-KR" dirty="0" smtClean="0">
                <a:sym typeface="Wingdings" pitchFamily="2" charset="2"/>
              </a:rPr>
              <a:t>. </a:t>
            </a:r>
          </a:p>
          <a:p>
            <a:r>
              <a:rPr lang="ko-KR" altLang="en-US" dirty="0" smtClean="0">
                <a:sym typeface="Wingdings" pitchFamily="2" charset="2"/>
              </a:rPr>
              <a:t>내용 </a:t>
            </a:r>
            <a:endParaRPr lang="en-US" altLang="ko-KR" dirty="0" smtClean="0">
              <a:sym typeface="Wingdings" pitchFamily="2" charset="2"/>
            </a:endParaRPr>
          </a:p>
          <a:p>
            <a:r>
              <a:rPr lang="en-US" altLang="ko-KR" dirty="0" smtClean="0">
                <a:sym typeface="Wingdings" pitchFamily="2" charset="2"/>
              </a:rPr>
              <a:t>1) </a:t>
            </a:r>
            <a:r>
              <a:rPr lang="ko-KR" altLang="en-US" dirty="0" err="1" smtClean="0">
                <a:sym typeface="Wingdings" pitchFamily="2" charset="2"/>
              </a:rPr>
              <a:t>지역보건국</a:t>
            </a:r>
            <a:r>
              <a:rPr lang="en-US" altLang="ko-KR" dirty="0" smtClean="0">
                <a:sym typeface="Wingdings" pitchFamily="2" charset="2"/>
              </a:rPr>
              <a:t>(regional</a:t>
            </a:r>
            <a:r>
              <a:rPr lang="ko-KR" altLang="en-US" dirty="0" smtClean="0">
                <a:sym typeface="Wingdings" pitchFamily="2" charset="2"/>
              </a:rPr>
              <a:t> </a:t>
            </a:r>
            <a:r>
              <a:rPr lang="en-US" altLang="ko-KR" dirty="0" smtClean="0">
                <a:sym typeface="Wingdings" pitchFamily="2" charset="2"/>
              </a:rPr>
              <a:t>boards)</a:t>
            </a:r>
            <a:r>
              <a:rPr lang="ko-KR" altLang="en-US" dirty="0" smtClean="0">
                <a:sym typeface="Wingdings" pitchFamily="2" charset="2"/>
              </a:rPr>
              <a:t>은</a:t>
            </a:r>
            <a:r>
              <a:rPr lang="en-US" altLang="ko-KR" dirty="0" smtClean="0">
                <a:sym typeface="Wingdings" pitchFamily="2" charset="2"/>
              </a:rPr>
              <a:t> </a:t>
            </a:r>
            <a:r>
              <a:rPr lang="ko-KR" altLang="en-US" smtClean="0">
                <a:sym typeface="Wingdings" pitchFamily="2" charset="2"/>
              </a:rPr>
              <a:t>장관의 </a:t>
            </a:r>
            <a:r>
              <a:rPr lang="ko-KR" altLang="en-US" smtClean="0">
                <a:sym typeface="Wingdings" pitchFamily="2" charset="2"/>
              </a:rPr>
              <a:t>지휘 하 </a:t>
            </a:r>
            <a:r>
              <a:rPr lang="ko-KR" altLang="en-US" dirty="0" smtClean="0">
                <a:sym typeface="Wingdings" pitchFamily="2" charset="2"/>
              </a:rPr>
              <a:t>모든 집행</a:t>
            </a:r>
            <a:endParaRPr lang="en-US" altLang="ko-KR" dirty="0" smtClean="0">
              <a:sym typeface="Wingdings" pitchFamily="2" charset="2"/>
            </a:endParaRPr>
          </a:p>
          <a:p>
            <a:r>
              <a:rPr lang="en-US" altLang="ko-KR" dirty="0" smtClean="0">
                <a:sym typeface="Wingdings" pitchFamily="2" charset="2"/>
              </a:rPr>
              <a:t>2) </a:t>
            </a:r>
            <a:r>
              <a:rPr lang="ko-KR" altLang="en-US" dirty="0" smtClean="0">
                <a:sym typeface="Wingdings" pitchFamily="2" charset="2"/>
              </a:rPr>
              <a:t>지방 정부 하 보건센터에 </a:t>
            </a:r>
            <a:r>
              <a:rPr lang="en-US" altLang="ko-KR" dirty="0" smtClean="0">
                <a:sym typeface="Wingdings" pitchFamily="2" charset="2"/>
              </a:rPr>
              <a:t>GP </a:t>
            </a:r>
            <a:r>
              <a:rPr lang="ko-KR" altLang="en-US" dirty="0" smtClean="0">
                <a:sym typeface="Wingdings" pitchFamily="2" charset="2"/>
              </a:rPr>
              <a:t>소속되지만</a:t>
            </a:r>
            <a:endParaRPr lang="en-US" altLang="ko-KR" dirty="0" smtClean="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err="1" smtClean="0"/>
              <a:t>어뉴린</a:t>
            </a:r>
            <a:r>
              <a:rPr lang="ko-KR" altLang="en-US" dirty="0" smtClean="0"/>
              <a:t> </a:t>
            </a:r>
            <a:r>
              <a:rPr lang="ko-KR" altLang="en-US" dirty="0" err="1" smtClean="0"/>
              <a:t>베번</a:t>
            </a:r>
            <a:endParaRPr lang="ko-KR" altLang="en-US" dirty="0"/>
          </a:p>
        </p:txBody>
      </p:sp>
      <p:sp>
        <p:nvSpPr>
          <p:cNvPr id="3" name="내용 개체 틀 2"/>
          <p:cNvSpPr>
            <a:spLocks noGrp="1"/>
          </p:cNvSpPr>
          <p:nvPr>
            <p:ph idx="1"/>
          </p:nvPr>
        </p:nvSpPr>
        <p:spPr/>
        <p:txBody>
          <a:bodyPr/>
          <a:lstStyle/>
          <a:p>
            <a:r>
              <a:rPr lang="ko-KR" altLang="en-US" dirty="0" smtClean="0"/>
              <a:t>공공</a:t>
            </a:r>
            <a:r>
              <a:rPr lang="en-US" altLang="ko-KR" dirty="0" smtClean="0"/>
              <a:t>/</a:t>
            </a:r>
            <a:r>
              <a:rPr lang="ko-KR" altLang="en-US" dirty="0" smtClean="0"/>
              <a:t>사설 환자 모두 진료 가능</a:t>
            </a:r>
            <a:endParaRPr lang="en-US" altLang="ko-KR" dirty="0" smtClean="0"/>
          </a:p>
          <a:p>
            <a:r>
              <a:rPr lang="en-US" altLang="ko-KR" dirty="0" smtClean="0"/>
              <a:t>3) </a:t>
            </a:r>
            <a:r>
              <a:rPr lang="ko-KR" altLang="en-US" dirty="0" smtClean="0"/>
              <a:t>환자의 의사 선택 자유</a:t>
            </a:r>
            <a:endParaRPr lang="en-US" altLang="ko-KR" dirty="0" smtClean="0"/>
          </a:p>
          <a:p>
            <a:r>
              <a:rPr lang="en-US" altLang="ko-KR" dirty="0" smtClean="0"/>
              <a:t>4) </a:t>
            </a:r>
            <a:r>
              <a:rPr lang="ko-KR" altLang="en-US" dirty="0" smtClean="0"/>
              <a:t>의사 지역 제한 없음</a:t>
            </a:r>
            <a:endParaRPr lang="en-US" altLang="ko-KR" dirty="0" smtClean="0"/>
          </a:p>
          <a:p>
            <a:r>
              <a:rPr lang="en-US" altLang="ko-KR" dirty="0" smtClean="0"/>
              <a:t>5) </a:t>
            </a:r>
            <a:r>
              <a:rPr lang="ko-KR" altLang="en-US" dirty="0" smtClean="0"/>
              <a:t>보수</a:t>
            </a:r>
            <a:r>
              <a:rPr lang="en-US" altLang="ko-KR" dirty="0" smtClean="0"/>
              <a:t>: </a:t>
            </a:r>
            <a:r>
              <a:rPr lang="ko-KR" altLang="en-US" dirty="0" smtClean="0"/>
              <a:t>일부 고정 </a:t>
            </a:r>
            <a:r>
              <a:rPr lang="ko-KR" altLang="en-US" dirty="0" err="1" smtClean="0"/>
              <a:t>봉급제</a:t>
            </a:r>
            <a:r>
              <a:rPr lang="en-US" altLang="ko-KR" dirty="0" smtClean="0"/>
              <a:t> + </a:t>
            </a:r>
            <a:r>
              <a:rPr lang="ko-KR" altLang="en-US" dirty="0" err="1" smtClean="0"/>
              <a:t>인두제</a:t>
            </a:r>
            <a:r>
              <a:rPr lang="ko-KR" altLang="en-US" dirty="0" smtClean="0"/>
              <a:t> </a:t>
            </a:r>
            <a:r>
              <a:rPr lang="en-US" altLang="ko-KR" dirty="0" smtClean="0"/>
              <a:t>+</a:t>
            </a:r>
            <a:r>
              <a:rPr lang="ko-KR" altLang="en-US" dirty="0" smtClean="0"/>
              <a:t>연금제</a:t>
            </a:r>
            <a:endParaRPr lang="en-US" altLang="ko-KR" dirty="0" smtClean="0"/>
          </a:p>
          <a:p>
            <a:r>
              <a:rPr lang="en-US" altLang="ko-KR" dirty="0" smtClean="0"/>
              <a:t>6) </a:t>
            </a:r>
            <a:r>
              <a:rPr lang="ko-KR" altLang="en-US" dirty="0" smtClean="0"/>
              <a:t>의료 행위 판매 금지로 인한 손실에 대한 보상은 </a:t>
            </a:r>
            <a:r>
              <a:rPr lang="en-US" altLang="ko-KR" dirty="0" smtClean="0"/>
              <a:t>6600</a:t>
            </a:r>
            <a:r>
              <a:rPr lang="ko-KR" altLang="en-US" dirty="0" smtClean="0"/>
              <a:t>만 파운드의 보상금 제시</a:t>
            </a:r>
            <a:endParaRPr lang="en-US" altLang="ko-KR" dirty="0" smtClean="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의사들 분열 시도</a:t>
            </a:r>
            <a:endParaRPr lang="ko-KR" altLang="en-US" dirty="0"/>
          </a:p>
        </p:txBody>
      </p:sp>
      <p:sp>
        <p:nvSpPr>
          <p:cNvPr id="3" name="내용 개체 틀 2"/>
          <p:cNvSpPr>
            <a:spLocks noGrp="1"/>
          </p:cNvSpPr>
          <p:nvPr>
            <p:ph idx="1"/>
          </p:nvPr>
        </p:nvSpPr>
        <p:spPr/>
        <p:txBody>
          <a:bodyPr/>
          <a:lstStyle/>
          <a:p>
            <a:r>
              <a:rPr lang="en-US" altLang="ko-KR" dirty="0" smtClean="0"/>
              <a:t>BMA </a:t>
            </a:r>
            <a:r>
              <a:rPr lang="ko-KR" altLang="en-US" dirty="0" smtClean="0"/>
              <a:t>안에서 법안에 대해 왕립대학과 자문의사들의 시각과 </a:t>
            </a:r>
            <a:r>
              <a:rPr lang="en-US" altLang="ko-KR" dirty="0" smtClean="0"/>
              <a:t>BMA</a:t>
            </a:r>
            <a:r>
              <a:rPr lang="ko-KR" altLang="en-US" dirty="0" smtClean="0"/>
              <a:t>를 대표하는 일반의사들의 시각이 나날이 차이가 커져감</a:t>
            </a:r>
            <a:r>
              <a:rPr lang="en-US" altLang="ko-KR" dirty="0" smtClean="0"/>
              <a:t>. </a:t>
            </a:r>
            <a:r>
              <a:rPr lang="ko-KR" altLang="en-US" dirty="0" smtClean="0"/>
              <a:t>내부 분열 시작</a:t>
            </a:r>
            <a:r>
              <a:rPr lang="en-US" altLang="ko-KR" dirty="0" smtClean="0"/>
              <a:t>. </a:t>
            </a:r>
          </a:p>
          <a:p>
            <a:r>
              <a:rPr lang="en-US" altLang="ko-KR" dirty="0" smtClean="0">
                <a:sym typeface="Wingdings" pitchFamily="2" charset="2"/>
              </a:rPr>
              <a:t> </a:t>
            </a:r>
            <a:r>
              <a:rPr lang="ko-KR" altLang="en-US" dirty="0" smtClean="0">
                <a:sym typeface="Wingdings" pitchFamily="2" charset="2"/>
              </a:rPr>
              <a:t>무기명 투표</a:t>
            </a:r>
            <a:r>
              <a:rPr lang="en-US" altLang="ko-KR" dirty="0" smtClean="0">
                <a:sym typeface="Wingdings" pitchFamily="2" charset="2"/>
              </a:rPr>
              <a:t>: 46% </a:t>
            </a:r>
            <a:r>
              <a:rPr lang="ko-KR" altLang="en-US" dirty="0" smtClean="0">
                <a:sym typeface="Wingdings" pitchFamily="2" charset="2"/>
              </a:rPr>
              <a:t>찬성</a:t>
            </a:r>
            <a:r>
              <a:rPr lang="en-US" altLang="ko-KR" dirty="0" smtClean="0">
                <a:sym typeface="Wingdings" pitchFamily="2" charset="2"/>
              </a:rPr>
              <a:t>, 54% </a:t>
            </a:r>
            <a:r>
              <a:rPr lang="ko-KR" altLang="en-US" dirty="0" smtClean="0">
                <a:sym typeface="Wingdings" pitchFamily="2" charset="2"/>
              </a:rPr>
              <a:t>반대</a:t>
            </a:r>
            <a:r>
              <a:rPr lang="en-US" altLang="ko-KR" dirty="0" smtClean="0">
                <a:sym typeface="Wingdings" pitchFamily="2" charset="2"/>
              </a:rPr>
              <a:t>(</a:t>
            </a:r>
            <a:r>
              <a:rPr lang="ko-KR" altLang="en-US" dirty="0" smtClean="0">
                <a:sym typeface="Wingdings" pitchFamily="2" charset="2"/>
              </a:rPr>
              <a:t>반대 의사가 예상보다 많지 않음</a:t>
            </a:r>
            <a:r>
              <a:rPr lang="en-US" altLang="ko-KR" dirty="0" smtClean="0">
                <a:sym typeface="Wingdings" pitchFamily="2" charset="2"/>
              </a:rPr>
              <a:t>)</a:t>
            </a:r>
          </a:p>
          <a:p>
            <a:r>
              <a:rPr lang="ko-KR" altLang="en-US" dirty="0" smtClean="0">
                <a:sym typeface="Wingdings" pitchFamily="2" charset="2"/>
              </a:rPr>
              <a:t>일반의사</a:t>
            </a:r>
            <a:r>
              <a:rPr lang="en-US" altLang="ko-KR" dirty="0" smtClean="0">
                <a:sym typeface="Wingdings" pitchFamily="2" charset="2"/>
              </a:rPr>
              <a:t>: 2:1 </a:t>
            </a:r>
            <a:r>
              <a:rPr lang="ko-KR" altLang="en-US" dirty="0" smtClean="0">
                <a:sym typeface="Wingdings" pitchFamily="2" charset="2"/>
              </a:rPr>
              <a:t>비율로 찬성 </a:t>
            </a:r>
            <a:endParaRPr lang="en-US" altLang="ko-KR" dirty="0" smtClean="0">
              <a:sym typeface="Wingdings" pitchFamily="2" charset="2"/>
            </a:endParaRP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의사들 분열 시도</a:t>
            </a:r>
            <a:endParaRPr lang="ko-KR" altLang="en-US" dirty="0"/>
          </a:p>
        </p:txBody>
      </p:sp>
      <p:sp>
        <p:nvSpPr>
          <p:cNvPr id="3" name="내용 개체 틀 2"/>
          <p:cNvSpPr>
            <a:spLocks noGrp="1"/>
          </p:cNvSpPr>
          <p:nvPr>
            <p:ph idx="1"/>
          </p:nvPr>
        </p:nvSpPr>
        <p:spPr/>
        <p:txBody>
          <a:bodyPr>
            <a:normAutofit fontScale="92500" lnSpcReduction="10000"/>
          </a:bodyPr>
          <a:lstStyle/>
          <a:p>
            <a:r>
              <a:rPr lang="en-US" altLang="ko-KR" dirty="0" smtClean="0">
                <a:sym typeface="Wingdings" pitchFamily="2" charset="2"/>
              </a:rPr>
              <a:t>BMA </a:t>
            </a:r>
            <a:r>
              <a:rPr lang="ko-KR" altLang="en-US" dirty="0" smtClean="0">
                <a:sym typeface="Wingdings" pitchFamily="2" charset="2"/>
              </a:rPr>
              <a:t>마지막 투표 </a:t>
            </a:r>
            <a:r>
              <a:rPr lang="en-US" altLang="ko-KR" dirty="0" smtClean="0">
                <a:sym typeface="Wingdings" pitchFamily="2" charset="2"/>
              </a:rPr>
              <a:t>1949</a:t>
            </a:r>
            <a:r>
              <a:rPr lang="ko-KR" altLang="en-US" dirty="0" smtClean="0">
                <a:sym typeface="Wingdings" pitchFamily="2" charset="2"/>
              </a:rPr>
              <a:t>년 </a:t>
            </a:r>
            <a:r>
              <a:rPr lang="en-US" altLang="ko-KR" dirty="0" smtClean="0">
                <a:sym typeface="Wingdings" pitchFamily="2" charset="2"/>
              </a:rPr>
              <a:t>5</a:t>
            </a:r>
            <a:r>
              <a:rPr lang="ko-KR" altLang="en-US" dirty="0" smtClean="0">
                <a:sym typeface="Wingdings" pitchFamily="2" charset="2"/>
              </a:rPr>
              <a:t>월</a:t>
            </a:r>
            <a:r>
              <a:rPr lang="en-US" altLang="ko-KR" dirty="0" smtClean="0">
                <a:sym typeface="Wingdings" pitchFamily="2" charset="2"/>
              </a:rPr>
              <a:t>: </a:t>
            </a:r>
          </a:p>
          <a:p>
            <a:r>
              <a:rPr lang="en-US" altLang="ko-KR" dirty="0" smtClean="0">
                <a:sym typeface="Wingdings" pitchFamily="2" charset="2"/>
              </a:rPr>
              <a:t>1</a:t>
            </a:r>
            <a:r>
              <a:rPr lang="ko-KR" altLang="en-US" dirty="0" smtClean="0">
                <a:sym typeface="Wingdings" pitchFamily="2" charset="2"/>
              </a:rPr>
              <a:t>만 </a:t>
            </a:r>
            <a:r>
              <a:rPr lang="en-US" altLang="ko-KR" dirty="0" smtClean="0">
                <a:sym typeface="Wingdings" pitchFamily="2" charset="2"/>
              </a:rPr>
              <a:t>5</a:t>
            </a:r>
            <a:r>
              <a:rPr lang="ko-KR" altLang="en-US" dirty="0" smtClean="0">
                <a:sym typeface="Wingdings" pitchFamily="2" charset="2"/>
              </a:rPr>
              <a:t>천명이 </a:t>
            </a:r>
            <a:r>
              <a:rPr lang="en-US" altLang="ko-KR" dirty="0" smtClean="0"/>
              <a:t>NHS </a:t>
            </a:r>
            <a:r>
              <a:rPr lang="ko-KR" altLang="en-US" dirty="0" smtClean="0"/>
              <a:t>법안 찬성</a:t>
            </a:r>
            <a:r>
              <a:rPr lang="en-US" altLang="ko-KR" dirty="0" smtClean="0"/>
              <a:t>/2</a:t>
            </a:r>
            <a:r>
              <a:rPr lang="ko-KR" altLang="en-US" dirty="0" smtClean="0"/>
              <a:t>만 </a:t>
            </a:r>
            <a:r>
              <a:rPr lang="en-US" altLang="ko-KR" dirty="0" smtClean="0"/>
              <a:t>6</a:t>
            </a:r>
            <a:r>
              <a:rPr lang="ko-KR" altLang="en-US" dirty="0" err="1" smtClean="0"/>
              <a:t>천여명</a:t>
            </a:r>
            <a:r>
              <a:rPr lang="ko-KR" altLang="en-US" dirty="0" smtClean="0"/>
              <a:t> 반대</a:t>
            </a:r>
            <a:endParaRPr lang="en-US" altLang="ko-KR" dirty="0" smtClean="0"/>
          </a:p>
          <a:p>
            <a:r>
              <a:rPr lang="ko-KR" altLang="en-US" dirty="0" smtClean="0"/>
              <a:t>전문의</a:t>
            </a:r>
            <a:r>
              <a:rPr lang="en-US" altLang="ko-KR" dirty="0" smtClean="0"/>
              <a:t>, </a:t>
            </a:r>
            <a:r>
              <a:rPr lang="ko-KR" altLang="en-US" dirty="0" smtClean="0"/>
              <a:t>일반의</a:t>
            </a:r>
            <a:r>
              <a:rPr lang="en-US" altLang="ko-KR" dirty="0" smtClean="0"/>
              <a:t>, </a:t>
            </a:r>
            <a:r>
              <a:rPr lang="ko-KR" altLang="en-US" dirty="0" smtClean="0"/>
              <a:t>그리고 자선 병원 정규직 의사들에 한해서 보면</a:t>
            </a:r>
            <a:endParaRPr lang="en-US" altLang="ko-KR" dirty="0" smtClean="0"/>
          </a:p>
          <a:p>
            <a:pPr>
              <a:buNone/>
            </a:pPr>
            <a:r>
              <a:rPr lang="en-US" altLang="ko-KR" dirty="0" smtClean="0">
                <a:sym typeface="Wingdings" pitchFamily="2" charset="2"/>
              </a:rPr>
              <a:t></a:t>
            </a:r>
            <a:r>
              <a:rPr lang="ko-KR" altLang="en-US" dirty="0" smtClean="0"/>
              <a:t>약 </a:t>
            </a:r>
            <a:r>
              <a:rPr lang="en-US" altLang="ko-KR" dirty="0" smtClean="0"/>
              <a:t>1</a:t>
            </a:r>
            <a:r>
              <a:rPr lang="ko-KR" altLang="en-US" dirty="0" smtClean="0"/>
              <a:t>만</a:t>
            </a:r>
            <a:r>
              <a:rPr lang="en-US" altLang="ko-KR" dirty="0" smtClean="0"/>
              <a:t>3</a:t>
            </a:r>
            <a:r>
              <a:rPr lang="ko-KR" altLang="en-US" dirty="0" err="1" smtClean="0"/>
              <a:t>천여명이</a:t>
            </a:r>
            <a:r>
              <a:rPr lang="ko-KR" altLang="en-US" dirty="0" smtClean="0"/>
              <a:t> 찬성</a:t>
            </a:r>
            <a:r>
              <a:rPr lang="en-US" altLang="ko-KR" dirty="0" smtClean="0"/>
              <a:t>/ 1</a:t>
            </a:r>
            <a:r>
              <a:rPr lang="ko-KR" altLang="en-US" dirty="0" smtClean="0"/>
              <a:t>만</a:t>
            </a:r>
            <a:r>
              <a:rPr lang="en-US" altLang="ko-KR" dirty="0" smtClean="0"/>
              <a:t>4</a:t>
            </a:r>
            <a:r>
              <a:rPr lang="ko-KR" altLang="en-US" dirty="0" err="1" smtClean="0"/>
              <a:t>천여명</a:t>
            </a:r>
            <a:r>
              <a:rPr lang="ko-KR" altLang="en-US" dirty="0" smtClean="0"/>
              <a:t> 반대</a:t>
            </a:r>
            <a:endParaRPr lang="en-US" altLang="ko-KR" dirty="0" smtClean="0"/>
          </a:p>
          <a:p>
            <a:r>
              <a:rPr lang="ko-KR" altLang="en-US" dirty="0" smtClean="0"/>
              <a:t>이 반대 표 중 일반의의 수는 </a:t>
            </a:r>
            <a:r>
              <a:rPr lang="en-US" altLang="ko-KR" dirty="0" smtClean="0"/>
              <a:t>8</a:t>
            </a:r>
            <a:r>
              <a:rPr lang="ko-KR" altLang="en-US" dirty="0" smtClean="0"/>
              <a:t>천</a:t>
            </a:r>
            <a:r>
              <a:rPr lang="en-US" altLang="ko-KR" dirty="0" smtClean="0"/>
              <a:t>500</a:t>
            </a:r>
            <a:r>
              <a:rPr lang="ko-KR" altLang="en-US" dirty="0" smtClean="0"/>
              <a:t>여명에 그쳤다</a:t>
            </a:r>
            <a:r>
              <a:rPr lang="en-US" altLang="ko-KR" dirty="0" smtClean="0"/>
              <a:t>. </a:t>
            </a:r>
            <a:r>
              <a:rPr lang="ko-KR" altLang="en-US" dirty="0" smtClean="0"/>
              <a:t>이 마지막 일반의의 반대표수가 가장 중요한 것이었는데</a:t>
            </a:r>
            <a:r>
              <a:rPr lang="en-US" altLang="ko-KR" dirty="0" smtClean="0">
                <a:solidFill>
                  <a:srgbClr val="FF0000"/>
                </a:solidFill>
              </a:rPr>
              <a:t>, NHS </a:t>
            </a:r>
            <a:r>
              <a:rPr lang="ko-KR" altLang="en-US" dirty="0" smtClean="0">
                <a:solidFill>
                  <a:srgbClr val="FF0000"/>
                </a:solidFill>
              </a:rPr>
              <a:t>반대를 하려면 </a:t>
            </a:r>
            <a:r>
              <a:rPr lang="en-US" altLang="ko-KR" dirty="0" smtClean="0">
                <a:solidFill>
                  <a:srgbClr val="FF0000"/>
                </a:solidFill>
              </a:rPr>
              <a:t>1</a:t>
            </a:r>
            <a:r>
              <a:rPr lang="ko-KR" altLang="en-US" dirty="0" smtClean="0">
                <a:solidFill>
                  <a:srgbClr val="FF0000"/>
                </a:solidFill>
              </a:rPr>
              <a:t>만</a:t>
            </a:r>
            <a:r>
              <a:rPr lang="en-US" altLang="ko-KR" dirty="0" smtClean="0">
                <a:solidFill>
                  <a:srgbClr val="FF0000"/>
                </a:solidFill>
              </a:rPr>
              <a:t>3</a:t>
            </a:r>
            <a:r>
              <a:rPr lang="ko-KR" altLang="en-US" dirty="0" smtClean="0">
                <a:solidFill>
                  <a:srgbClr val="FF0000"/>
                </a:solidFill>
              </a:rPr>
              <a:t>천명의 표</a:t>
            </a:r>
            <a:r>
              <a:rPr lang="ko-KR" altLang="en-US" dirty="0" smtClean="0"/>
              <a:t>가 모아져야 했기 때문에 턱없이 부족한 숫자였다</a:t>
            </a:r>
            <a:r>
              <a:rPr lang="en-US" altLang="ko-KR" dirty="0" smtClean="0"/>
              <a:t>. </a:t>
            </a:r>
            <a:r>
              <a:rPr lang="ko-KR" altLang="en-US" dirty="0" smtClean="0">
                <a:solidFill>
                  <a:srgbClr val="FF0000"/>
                </a:solidFill>
              </a:rPr>
              <a:t>이에 결국 </a:t>
            </a:r>
            <a:r>
              <a:rPr lang="en-US" altLang="ko-KR" dirty="0" smtClean="0">
                <a:solidFill>
                  <a:srgbClr val="FF0000"/>
                </a:solidFill>
              </a:rPr>
              <a:t>BMA</a:t>
            </a:r>
            <a:r>
              <a:rPr lang="ko-KR" altLang="en-US" dirty="0" smtClean="0">
                <a:solidFill>
                  <a:srgbClr val="FF0000"/>
                </a:solidFill>
              </a:rPr>
              <a:t>는 </a:t>
            </a:r>
            <a:r>
              <a:rPr lang="en-US" altLang="ko-KR" dirty="0" smtClean="0">
                <a:solidFill>
                  <a:srgbClr val="FF0000"/>
                </a:solidFill>
              </a:rPr>
              <a:t>NHS </a:t>
            </a:r>
            <a:r>
              <a:rPr lang="ko-KR" altLang="en-US" dirty="0" smtClean="0">
                <a:solidFill>
                  <a:srgbClr val="FF0000"/>
                </a:solidFill>
              </a:rPr>
              <a:t>제도 승낙</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의사들 분열 시도</a:t>
            </a:r>
            <a:endParaRPr lang="ko-KR" altLang="en-US" dirty="0"/>
          </a:p>
        </p:txBody>
      </p:sp>
      <p:sp>
        <p:nvSpPr>
          <p:cNvPr id="3" name="내용 개체 틀 2"/>
          <p:cNvSpPr>
            <a:spLocks noGrp="1"/>
          </p:cNvSpPr>
          <p:nvPr>
            <p:ph idx="1"/>
          </p:nvPr>
        </p:nvSpPr>
        <p:spPr/>
        <p:txBody>
          <a:bodyPr>
            <a:normAutofit/>
          </a:bodyPr>
          <a:lstStyle/>
          <a:p>
            <a:r>
              <a:rPr lang="ko-KR" altLang="en-US" dirty="0" smtClean="0"/>
              <a:t>전문의들 지지 </a:t>
            </a:r>
            <a:endParaRPr lang="en-US" altLang="ko-KR" dirty="0" smtClean="0"/>
          </a:p>
          <a:p>
            <a:r>
              <a:rPr lang="ko-KR" altLang="en-US" dirty="0" smtClean="0">
                <a:solidFill>
                  <a:srgbClr val="FF0000"/>
                </a:solidFill>
              </a:rPr>
              <a:t>교육병원</a:t>
            </a:r>
            <a:r>
              <a:rPr lang="ko-KR" altLang="en-US" dirty="0" smtClean="0"/>
              <a:t>은 행정조직체에 통합되지 않고 보건부 직접 소속 기관으로 </a:t>
            </a:r>
            <a:r>
              <a:rPr lang="ko-KR" altLang="en-US" dirty="0" smtClean="0">
                <a:solidFill>
                  <a:srgbClr val="FF0000"/>
                </a:solidFill>
              </a:rPr>
              <a:t>특별 지위 부여</a:t>
            </a:r>
            <a:endParaRPr lang="en-US" altLang="ko-KR" dirty="0" smtClean="0">
              <a:solidFill>
                <a:srgbClr val="FF0000"/>
              </a:solidFill>
            </a:endParaRPr>
          </a:p>
          <a:p>
            <a:r>
              <a:rPr lang="ko-KR" altLang="en-US" dirty="0" smtClean="0">
                <a:solidFill>
                  <a:srgbClr val="FF0000"/>
                </a:solidFill>
              </a:rPr>
              <a:t>교육병원에 사설 병상</a:t>
            </a:r>
            <a:r>
              <a:rPr lang="en-US" altLang="ko-KR" dirty="0" smtClean="0"/>
              <a:t>(pay-beds) </a:t>
            </a:r>
            <a:r>
              <a:rPr lang="ko-KR" altLang="en-US" dirty="0" smtClean="0"/>
              <a:t>허용</a:t>
            </a:r>
            <a:r>
              <a:rPr lang="en-US" altLang="ko-KR" dirty="0" smtClean="0"/>
              <a:t>. </a:t>
            </a:r>
          </a:p>
          <a:p>
            <a:r>
              <a:rPr lang="ko-KR" altLang="en-US" dirty="0" smtClean="0">
                <a:solidFill>
                  <a:srgbClr val="FF0000"/>
                </a:solidFill>
              </a:rPr>
              <a:t>의사 집단의 관료화 허용</a:t>
            </a:r>
            <a:r>
              <a:rPr lang="en-US" altLang="ko-KR" dirty="0" smtClean="0">
                <a:solidFill>
                  <a:srgbClr val="FF0000"/>
                </a:solidFill>
              </a:rPr>
              <a:t>: </a:t>
            </a:r>
            <a:r>
              <a:rPr lang="ko-KR" altLang="en-US" dirty="0" smtClean="0"/>
              <a:t>중앙보건서비스위원회</a:t>
            </a:r>
            <a:r>
              <a:rPr lang="en-US" altLang="ko-KR" dirty="0" smtClean="0"/>
              <a:t>(CHSC)</a:t>
            </a:r>
            <a:r>
              <a:rPr lang="ko-KR" altLang="en-US" dirty="0" smtClean="0"/>
              <a:t>를</a:t>
            </a:r>
            <a:r>
              <a:rPr lang="en-US" altLang="ko-KR" dirty="0" smtClean="0"/>
              <a:t> </a:t>
            </a:r>
            <a:r>
              <a:rPr lang="ko-KR" altLang="en-US" dirty="0" smtClean="0"/>
              <a:t>자신들이 선출한 대표로 구성하게 함</a:t>
            </a:r>
            <a:r>
              <a:rPr lang="en-US" altLang="ko-KR" dirty="0" smtClean="0"/>
              <a:t>.  </a:t>
            </a:r>
            <a:endParaRPr lang="ko-KR" altLang="en-US"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의사와 정부의 타협</a:t>
            </a:r>
            <a:endParaRPr lang="ko-KR" altLang="en-US" dirty="0"/>
          </a:p>
        </p:txBody>
      </p:sp>
      <p:pic>
        <p:nvPicPr>
          <p:cNvPr id="58370" name="Picture 2"/>
          <p:cNvPicPr>
            <a:picLocks noGrp="1" noChangeAspect="1" noChangeArrowheads="1"/>
          </p:cNvPicPr>
          <p:nvPr>
            <p:ph idx="1"/>
          </p:nvPr>
        </p:nvPicPr>
        <p:blipFill>
          <a:blip r:embed="rId3"/>
          <a:srcRect/>
          <a:stretch>
            <a:fillRect/>
          </a:stretch>
        </p:blipFill>
        <p:spPr bwMode="auto">
          <a:xfrm>
            <a:off x="714348" y="1357298"/>
            <a:ext cx="7786742" cy="5132669"/>
          </a:xfrm>
          <a:prstGeom prst="rect">
            <a:avLst/>
          </a:prstGeom>
          <a:noFill/>
          <a:ln w="9525">
            <a:noFill/>
            <a:miter lim="800000"/>
            <a:headEnd/>
            <a:tailEnd/>
          </a:ln>
          <a:effectLst/>
        </p:spPr>
      </p:pic>
      <p:pic>
        <p:nvPicPr>
          <p:cNvPr id="5" name="Picture 9"/>
          <p:cNvPicPr>
            <a:picLocks noChangeAspect="1" noChangeArrowheads="1"/>
          </p:cNvPicPr>
          <p:nvPr/>
        </p:nvPicPr>
        <p:blipFill>
          <a:blip r:embed="rId4"/>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타협의 성패</a:t>
            </a:r>
            <a:endParaRPr lang="ko-KR" altLang="en-US" dirty="0"/>
          </a:p>
        </p:txBody>
      </p:sp>
      <p:sp>
        <p:nvSpPr>
          <p:cNvPr id="3" name="내용 개체 틀 2"/>
          <p:cNvSpPr>
            <a:spLocks noGrp="1"/>
          </p:cNvSpPr>
          <p:nvPr>
            <p:ph idx="1"/>
          </p:nvPr>
        </p:nvSpPr>
        <p:spPr/>
        <p:txBody>
          <a:bodyPr/>
          <a:lstStyle/>
          <a:p>
            <a:r>
              <a:rPr lang="ko-KR" altLang="en-US" dirty="0" smtClean="0"/>
              <a:t>전문의 이득</a:t>
            </a:r>
            <a:r>
              <a:rPr lang="en-US" altLang="ko-KR" dirty="0" smtClean="0"/>
              <a:t>: NHS </a:t>
            </a:r>
            <a:r>
              <a:rPr lang="ko-KR" altLang="en-US" dirty="0" smtClean="0"/>
              <a:t>내 진료와 사설 진료</a:t>
            </a:r>
            <a:r>
              <a:rPr lang="en-US" altLang="ko-KR" dirty="0" smtClean="0"/>
              <a:t>(</a:t>
            </a:r>
            <a:r>
              <a:rPr lang="ko-KR" altLang="en-US" dirty="0" smtClean="0"/>
              <a:t>사설 병상</a:t>
            </a:r>
            <a:r>
              <a:rPr lang="en-US" altLang="ko-KR" dirty="0" smtClean="0"/>
              <a:t>) </a:t>
            </a:r>
            <a:r>
              <a:rPr lang="ko-KR" altLang="en-US" dirty="0" smtClean="0"/>
              <a:t>가능</a:t>
            </a:r>
            <a:r>
              <a:rPr lang="en-US" altLang="ko-KR" dirty="0" smtClean="0"/>
              <a:t>. </a:t>
            </a:r>
            <a:r>
              <a:rPr lang="en-US" altLang="ko-KR" dirty="0" smtClean="0">
                <a:sym typeface="Wingdings" pitchFamily="2" charset="2"/>
              </a:rPr>
              <a:t> </a:t>
            </a:r>
            <a:r>
              <a:rPr lang="ko-KR" altLang="en-US" dirty="0" smtClean="0">
                <a:sym typeface="Wingdings" pitchFamily="2" charset="2"/>
              </a:rPr>
              <a:t>경제적 이득 大 </a:t>
            </a:r>
            <a:endParaRPr lang="en-US" altLang="ko-KR" dirty="0" smtClean="0">
              <a:sym typeface="Wingdings" pitchFamily="2" charset="2"/>
            </a:endParaRPr>
          </a:p>
          <a:p>
            <a:r>
              <a:rPr lang="ko-KR" altLang="en-US" dirty="0" smtClean="0"/>
              <a:t>왕립의과대학</a:t>
            </a:r>
            <a:r>
              <a:rPr lang="en-US" altLang="ko-KR" dirty="0" smtClean="0"/>
              <a:t> </a:t>
            </a:r>
            <a:r>
              <a:rPr lang="ko-KR" altLang="en-US" dirty="0" smtClean="0"/>
              <a:t>등 교육병원</a:t>
            </a:r>
            <a:r>
              <a:rPr lang="en-US" altLang="ko-KR" dirty="0" smtClean="0"/>
              <a:t>: </a:t>
            </a:r>
            <a:r>
              <a:rPr lang="ko-KR" altLang="en-US" dirty="0" smtClean="0"/>
              <a:t>보건부 직속 기관으로 특별대접</a:t>
            </a:r>
            <a:endParaRPr lang="en-US" altLang="ko-KR" dirty="0" smtClean="0"/>
          </a:p>
          <a:p>
            <a:r>
              <a:rPr lang="en-US" altLang="ko-KR" dirty="0" smtClean="0"/>
              <a:t>NHS</a:t>
            </a:r>
            <a:r>
              <a:rPr lang="ko-KR" altLang="en-US" dirty="0" smtClean="0"/>
              <a:t>의 기반에 큰 결함을 허락</a:t>
            </a:r>
            <a:endParaRPr lang="en-US" altLang="ko-KR" dirty="0" smtClean="0"/>
          </a:p>
          <a:p>
            <a:r>
              <a:rPr lang="en-US" altLang="ko-KR" dirty="0" smtClean="0"/>
              <a:t>1) </a:t>
            </a:r>
            <a:r>
              <a:rPr lang="ko-KR" altLang="en-US" dirty="0" smtClean="0"/>
              <a:t>의사들의 관료화</a:t>
            </a:r>
            <a:r>
              <a:rPr lang="en-US" altLang="ko-KR" dirty="0" smtClean="0"/>
              <a:t>: </a:t>
            </a:r>
            <a:r>
              <a:rPr lang="ko-KR" altLang="en-US" dirty="0" smtClean="0"/>
              <a:t>중앙 기구의 전문직화</a:t>
            </a:r>
            <a:r>
              <a:rPr lang="en-US" altLang="ko-KR" dirty="0" smtClean="0"/>
              <a:t>2) </a:t>
            </a:r>
            <a:r>
              <a:rPr lang="ko-KR" altLang="en-US" dirty="0" smtClean="0"/>
              <a:t>공무원 의사 제도 기본 토대 실패</a:t>
            </a:r>
            <a:endParaRPr lang="en-US" altLang="ko-KR" dirty="0" smtClean="0"/>
          </a:p>
          <a:p>
            <a:r>
              <a:rPr lang="en-US" altLang="ko-KR" dirty="0" smtClean="0"/>
              <a:t>3) </a:t>
            </a:r>
            <a:r>
              <a:rPr lang="ko-KR" altLang="en-US" dirty="0" smtClean="0"/>
              <a:t>전국민에게 동일한 무상의료 실시 못하고 사설</a:t>
            </a:r>
            <a:r>
              <a:rPr lang="en-US" altLang="ko-KR" dirty="0" smtClean="0"/>
              <a:t>(</a:t>
            </a:r>
            <a:r>
              <a:rPr lang="ko-KR" altLang="en-US" dirty="0" smtClean="0"/>
              <a:t>민간</a:t>
            </a:r>
            <a:r>
              <a:rPr lang="en-US" altLang="ko-KR" dirty="0" smtClean="0"/>
              <a:t>) </a:t>
            </a:r>
            <a:r>
              <a:rPr lang="ko-KR" altLang="en-US" dirty="0" smtClean="0"/>
              <a:t>의료를 철폐하지 못함</a:t>
            </a:r>
            <a:r>
              <a:rPr lang="en-US" altLang="ko-KR" dirty="0" smtClean="0"/>
              <a:t>. </a:t>
            </a:r>
          </a:p>
          <a:p>
            <a:endParaRPr lang="ko-KR" altLang="en-US" dirty="0"/>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sz="quarter"/>
          </p:nvPr>
        </p:nvSpPr>
        <p:spPr/>
        <p:txBody>
          <a:bodyPr/>
          <a:lstStyle/>
          <a:p>
            <a:r>
              <a:rPr lang="en-US" altLang="ko-KR" dirty="0" smtClean="0"/>
              <a:t>NHS </a:t>
            </a:r>
            <a:r>
              <a:rPr lang="ko-KR" altLang="en-US" dirty="0" smtClean="0"/>
              <a:t>개혁 과정과 제도의 함의</a:t>
            </a:r>
            <a:endParaRPr lang="ko-KR" altLang="en-US" dirty="0"/>
          </a:p>
        </p:txBody>
      </p:sp>
      <p:sp>
        <p:nvSpPr>
          <p:cNvPr id="3" name="부제목 2"/>
          <p:cNvSpPr>
            <a:spLocks noGrp="1"/>
          </p:cNvSpPr>
          <p:nvPr>
            <p:ph type="subTitle" sz="quarter" idx="1"/>
          </p:nvPr>
        </p:nvSpPr>
        <p:spPr/>
        <p:txBody>
          <a:bodyPr/>
          <a:lstStyle/>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NHS </a:t>
            </a:r>
            <a:r>
              <a:rPr lang="ko-KR" altLang="en-US" dirty="0" smtClean="0"/>
              <a:t>도입</a:t>
            </a:r>
            <a:r>
              <a:rPr lang="en-US" altLang="ko-KR" dirty="0" smtClean="0"/>
              <a:t> </a:t>
            </a:r>
            <a:r>
              <a:rPr lang="ko-KR" altLang="en-US" dirty="0" smtClean="0"/>
              <a:t>가능했던 이유</a:t>
            </a:r>
            <a:endParaRPr lang="ko-KR" altLang="en-US" dirty="0"/>
          </a:p>
        </p:txBody>
      </p:sp>
      <p:sp>
        <p:nvSpPr>
          <p:cNvPr id="3" name="내용 개체 틀 2"/>
          <p:cNvSpPr>
            <a:spLocks noGrp="1"/>
          </p:cNvSpPr>
          <p:nvPr>
            <p:ph idx="1"/>
          </p:nvPr>
        </p:nvSpPr>
        <p:spPr/>
        <p:txBody>
          <a:bodyPr/>
          <a:lstStyle/>
          <a:p>
            <a:r>
              <a:rPr lang="ko-KR" altLang="en-US" dirty="0" smtClean="0"/>
              <a:t>전후 사회 재건에 국민 의지</a:t>
            </a:r>
            <a:r>
              <a:rPr lang="en-US" altLang="ko-KR" dirty="0" smtClean="0">
                <a:solidFill>
                  <a:srgbClr val="FF0000"/>
                </a:solidFill>
              </a:rPr>
              <a:t>(</a:t>
            </a:r>
            <a:r>
              <a:rPr lang="ko-KR" altLang="en-US" dirty="0" smtClean="0">
                <a:solidFill>
                  <a:srgbClr val="FF0000"/>
                </a:solidFill>
              </a:rPr>
              <a:t>노동 조합 힘 강화</a:t>
            </a:r>
            <a:r>
              <a:rPr lang="en-US" altLang="ko-KR" dirty="0" smtClean="0">
                <a:solidFill>
                  <a:srgbClr val="FF0000"/>
                </a:solidFill>
              </a:rPr>
              <a:t>)</a:t>
            </a:r>
          </a:p>
          <a:p>
            <a:r>
              <a:rPr lang="ko-KR" altLang="en-US" dirty="0" smtClean="0"/>
              <a:t>노조의 힘에 의해 선출된 </a:t>
            </a:r>
            <a:r>
              <a:rPr lang="ko-KR" altLang="en-US" dirty="0" smtClean="0">
                <a:solidFill>
                  <a:srgbClr val="FF0000"/>
                </a:solidFill>
              </a:rPr>
              <a:t>노동당 정권</a:t>
            </a:r>
            <a:r>
              <a:rPr lang="ko-KR" altLang="en-US" dirty="0" smtClean="0"/>
              <a:t>의 강력한 추진 때문</a:t>
            </a:r>
          </a:p>
          <a:p>
            <a:r>
              <a:rPr lang="ko-KR" altLang="en-US" dirty="0" smtClean="0"/>
              <a:t>전쟁의 경험은 국민들로 하여금 여러 방면에서 </a:t>
            </a:r>
            <a:r>
              <a:rPr lang="ko-KR" altLang="en-US" dirty="0" smtClean="0">
                <a:solidFill>
                  <a:srgbClr val="FF0000"/>
                </a:solidFill>
              </a:rPr>
              <a:t>국가의 직접적 개입에 대해 호의적</a:t>
            </a:r>
            <a:r>
              <a:rPr lang="ko-KR" altLang="en-US" dirty="0" smtClean="0"/>
              <a:t>으로 받아들이도록</a:t>
            </a:r>
            <a:endParaRPr lang="en-US" altLang="ko-KR" dirty="0" smtClean="0"/>
          </a:p>
          <a:p>
            <a:r>
              <a:rPr lang="en-US" altLang="ko-KR" dirty="0" smtClean="0"/>
              <a:t>NHS </a:t>
            </a:r>
            <a:r>
              <a:rPr lang="ko-KR" altLang="en-US" dirty="0" smtClean="0"/>
              <a:t>제도 형성에 관여했던 세 명의 장관 중 가장 강력하게 법안을 추진했던 </a:t>
            </a:r>
            <a:r>
              <a:rPr lang="ko-KR" altLang="en-US" dirty="0" err="1" smtClean="0">
                <a:solidFill>
                  <a:srgbClr val="FF0000"/>
                </a:solidFill>
              </a:rPr>
              <a:t>베번</a:t>
            </a:r>
            <a:r>
              <a:rPr lang="ko-KR" altLang="en-US" dirty="0" smtClean="0">
                <a:solidFill>
                  <a:srgbClr val="FF0000"/>
                </a:solidFill>
              </a:rPr>
              <a:t> 장관의 독재적 밀어붙이기 </a:t>
            </a:r>
            <a:r>
              <a:rPr lang="ko-KR" altLang="en-US" dirty="0" smtClean="0"/>
              <a:t>방식</a:t>
            </a:r>
          </a:p>
          <a:p>
            <a:endParaRPr lang="en-US" altLang="ko-KR"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NHS </a:t>
            </a:r>
            <a:r>
              <a:rPr lang="ko-KR" altLang="en-US" dirty="0" smtClean="0"/>
              <a:t>도입의 함의</a:t>
            </a:r>
            <a:endParaRPr lang="ko-KR" altLang="en-US" dirty="0"/>
          </a:p>
        </p:txBody>
      </p:sp>
      <p:sp>
        <p:nvSpPr>
          <p:cNvPr id="3" name="내용 개체 틀 2"/>
          <p:cNvSpPr>
            <a:spLocks noGrp="1"/>
          </p:cNvSpPr>
          <p:nvPr>
            <p:ph idx="1"/>
          </p:nvPr>
        </p:nvSpPr>
        <p:spPr/>
        <p:txBody>
          <a:bodyPr/>
          <a:lstStyle/>
          <a:p>
            <a:r>
              <a:rPr lang="ko-KR" altLang="en-US" dirty="0" smtClean="0"/>
              <a:t>사회적 위기 상황에서 노동자들의 지위의 향상으로 노동 운동과 진보적 사회 운동의 힘이 밑바탕이 되어 제도의 도입이 가능</a:t>
            </a:r>
          </a:p>
          <a:p>
            <a:r>
              <a:rPr lang="ko-KR" altLang="en-US" dirty="0" smtClean="0"/>
              <a:t>이러한 노동 운동의 힘이 필수적으로 정당으로 모아져</a:t>
            </a:r>
            <a:r>
              <a:rPr lang="en-US" altLang="ko-KR" dirty="0" smtClean="0"/>
              <a:t>, </a:t>
            </a:r>
            <a:r>
              <a:rPr lang="ko-KR" altLang="en-US" dirty="0" smtClean="0"/>
              <a:t>집권 정당이 되는 것도 중요 요소로 판단</a:t>
            </a:r>
          </a:p>
        </p:txBody>
      </p:sp>
      <p:pic>
        <p:nvPicPr>
          <p:cNvPr id="4" name="Picture 9"/>
          <p:cNvPicPr>
            <a:picLocks noChangeAspect="1" noChangeArrowheads="1"/>
          </p:cNvPicPr>
          <p:nvPr/>
        </p:nvPicPr>
        <p:blipFill>
          <a:blip r:embed="rId2"/>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NHS </a:t>
            </a:r>
            <a:r>
              <a:rPr lang="ko-KR" altLang="en-US" dirty="0" smtClean="0"/>
              <a:t>도입의 함의</a:t>
            </a:r>
            <a:endParaRPr lang="ko-KR" altLang="en-US" dirty="0"/>
          </a:p>
        </p:txBody>
      </p:sp>
      <p:sp>
        <p:nvSpPr>
          <p:cNvPr id="3" name="내용 개체 틀 2"/>
          <p:cNvSpPr>
            <a:spLocks noGrp="1"/>
          </p:cNvSpPr>
          <p:nvPr>
            <p:ph idx="1"/>
          </p:nvPr>
        </p:nvSpPr>
        <p:spPr/>
        <p:txBody>
          <a:bodyPr/>
          <a:lstStyle/>
          <a:p>
            <a:r>
              <a:rPr lang="ko-KR" altLang="en-US" dirty="0" smtClean="0"/>
              <a:t>의사 분열</a:t>
            </a:r>
            <a:r>
              <a:rPr lang="en-US" altLang="ko-KR" dirty="0" smtClean="0"/>
              <a:t>/</a:t>
            </a:r>
            <a:r>
              <a:rPr lang="ko-KR" altLang="en-US" dirty="0" smtClean="0"/>
              <a:t>분산</a:t>
            </a:r>
            <a:r>
              <a:rPr lang="en-US" altLang="ko-KR" dirty="0" smtClean="0"/>
              <a:t> </a:t>
            </a:r>
            <a:r>
              <a:rPr lang="ko-KR" altLang="en-US" dirty="0" smtClean="0"/>
              <a:t>가능했던 이유는 시대적 상황</a:t>
            </a:r>
            <a:r>
              <a:rPr lang="en-US" altLang="ko-KR" dirty="0" smtClean="0"/>
              <a:t>!!</a:t>
            </a:r>
          </a:p>
          <a:p>
            <a:pPr>
              <a:buNone/>
            </a:pPr>
            <a:r>
              <a:rPr lang="en-US" altLang="ko-KR" dirty="0" smtClean="0"/>
              <a:t>  </a:t>
            </a:r>
            <a:r>
              <a:rPr lang="ko-KR" altLang="en-US" dirty="0" smtClean="0"/>
              <a:t> </a:t>
            </a:r>
            <a:r>
              <a:rPr lang="en-US" altLang="ko-KR" dirty="0" smtClean="0"/>
              <a:t>-</a:t>
            </a:r>
            <a:r>
              <a:rPr lang="ko-KR" altLang="en-US" dirty="0" smtClean="0"/>
              <a:t>전쟁 전후 의사들이 </a:t>
            </a:r>
            <a:r>
              <a:rPr lang="ko-KR" altLang="en-US" dirty="0" smtClean="0">
                <a:solidFill>
                  <a:srgbClr val="FF0000"/>
                </a:solidFill>
              </a:rPr>
              <a:t>제대로 결집을 해본   </a:t>
            </a:r>
            <a:endParaRPr lang="en-US" altLang="ko-KR" dirty="0" smtClean="0">
              <a:solidFill>
                <a:srgbClr val="FF0000"/>
              </a:solidFill>
            </a:endParaRPr>
          </a:p>
          <a:p>
            <a:pPr>
              <a:buNone/>
            </a:pPr>
            <a:r>
              <a:rPr lang="en-US" altLang="ko-KR" dirty="0" smtClean="0">
                <a:solidFill>
                  <a:srgbClr val="FF0000"/>
                </a:solidFill>
              </a:rPr>
              <a:t>     </a:t>
            </a:r>
            <a:r>
              <a:rPr lang="ko-KR" altLang="en-US" dirty="0" smtClean="0">
                <a:solidFill>
                  <a:srgbClr val="FF0000"/>
                </a:solidFill>
              </a:rPr>
              <a:t>경험 無</a:t>
            </a:r>
            <a:r>
              <a:rPr lang="ko-KR" altLang="en-US" dirty="0" smtClean="0"/>
              <a:t> 없었던 것과 </a:t>
            </a:r>
            <a:endParaRPr lang="en-US" altLang="ko-KR" dirty="0" smtClean="0"/>
          </a:p>
          <a:p>
            <a:pPr>
              <a:buNone/>
            </a:pPr>
            <a:r>
              <a:rPr lang="en-US" altLang="ko-KR" dirty="0" smtClean="0"/>
              <a:t>   -</a:t>
            </a:r>
            <a:r>
              <a:rPr lang="ko-KR" altLang="en-US" dirty="0" smtClean="0">
                <a:solidFill>
                  <a:srgbClr val="FF0000"/>
                </a:solidFill>
              </a:rPr>
              <a:t>기득권과 경제적 이득에 대한 경험 少</a:t>
            </a:r>
          </a:p>
          <a:p>
            <a:endParaRPr lang="ko-KR" altLang="en-US"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현재 한국 사회에의 함의</a:t>
            </a:r>
            <a:endParaRPr lang="ko-KR" altLang="en-US" dirty="0"/>
          </a:p>
        </p:txBody>
      </p:sp>
      <p:sp>
        <p:nvSpPr>
          <p:cNvPr id="3" name="내용 개체 틀 2"/>
          <p:cNvSpPr>
            <a:spLocks noGrp="1"/>
          </p:cNvSpPr>
          <p:nvPr>
            <p:ph idx="1"/>
          </p:nvPr>
        </p:nvSpPr>
        <p:spPr/>
        <p:txBody>
          <a:bodyPr/>
          <a:lstStyle/>
          <a:p>
            <a:r>
              <a:rPr lang="en-US" altLang="ko-KR" dirty="0" smtClean="0"/>
              <a:t>2000</a:t>
            </a:r>
            <a:r>
              <a:rPr lang="ko-KR" altLang="en-US" dirty="0" smtClean="0"/>
              <a:t>년 결집 경험</a:t>
            </a:r>
            <a:endParaRPr lang="en-US" altLang="ko-KR" dirty="0" smtClean="0"/>
          </a:p>
          <a:p>
            <a:r>
              <a:rPr lang="ko-KR" altLang="en-US" dirty="0" smtClean="0"/>
              <a:t>경제적 이득에 기득권 강력</a:t>
            </a:r>
            <a:endParaRPr lang="en-US" altLang="ko-KR" dirty="0" smtClean="0"/>
          </a:p>
          <a:p>
            <a:r>
              <a:rPr lang="ko-KR" altLang="en-US" dirty="0" smtClean="0"/>
              <a:t>하지만</a:t>
            </a:r>
            <a:r>
              <a:rPr lang="en-US" altLang="ko-KR" dirty="0" smtClean="0"/>
              <a:t>!! </a:t>
            </a:r>
            <a:r>
              <a:rPr lang="ko-KR" altLang="en-US" dirty="0" smtClean="0"/>
              <a:t>의료 양극화 현상</a:t>
            </a:r>
            <a:r>
              <a:rPr lang="en-US" altLang="ko-KR" dirty="0" smtClean="0"/>
              <a:t>!</a:t>
            </a:r>
          </a:p>
          <a:p>
            <a:r>
              <a:rPr lang="en-US" altLang="ko-KR" dirty="0" smtClean="0"/>
              <a:t> </a:t>
            </a:r>
            <a:r>
              <a:rPr lang="ko-KR" altLang="en-US" dirty="0" smtClean="0"/>
              <a:t>개원의 및 중소규모 병원의 이득과 대규모 기업병원 및 교육병원들의 이득이 상충</a:t>
            </a:r>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pic>
        <p:nvPicPr>
          <p:cNvPr id="5122" name="Picture 2" descr="http://www.hani.co.kr/section-009000777/2000/0090007771200010094.jpg"/>
          <p:cNvPicPr>
            <a:picLocks noChangeAspect="1" noChangeArrowheads="1"/>
          </p:cNvPicPr>
          <p:nvPr/>
        </p:nvPicPr>
        <p:blipFill>
          <a:blip r:embed="rId4"/>
          <a:srcRect/>
          <a:stretch>
            <a:fillRect/>
          </a:stretch>
        </p:blipFill>
        <p:spPr bwMode="auto">
          <a:xfrm>
            <a:off x="6000750" y="1000108"/>
            <a:ext cx="3143250" cy="2200276"/>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현재 한국 사회에의 함의</a:t>
            </a:r>
            <a:endParaRPr lang="ko-KR" altLang="en-US" dirty="0"/>
          </a:p>
        </p:txBody>
      </p:sp>
      <p:sp>
        <p:nvSpPr>
          <p:cNvPr id="3" name="내용 개체 틀 2"/>
          <p:cNvSpPr>
            <a:spLocks noGrp="1"/>
          </p:cNvSpPr>
          <p:nvPr>
            <p:ph idx="1"/>
          </p:nvPr>
        </p:nvSpPr>
        <p:spPr/>
        <p:txBody>
          <a:bodyPr/>
          <a:lstStyle/>
          <a:p>
            <a:r>
              <a:rPr lang="en-US" altLang="ko-KR" dirty="0" smtClean="0"/>
              <a:t>2009</a:t>
            </a:r>
            <a:r>
              <a:rPr lang="ko-KR" altLang="en-US" dirty="0" smtClean="0"/>
              <a:t>년의 경제위기 이후</a:t>
            </a:r>
            <a:r>
              <a:rPr lang="en-US" altLang="ko-KR" dirty="0" smtClean="0"/>
              <a:t>?</a:t>
            </a:r>
          </a:p>
          <a:p>
            <a:r>
              <a:rPr lang="ko-KR" altLang="en-US" dirty="0" smtClean="0"/>
              <a:t> 공황이나 전쟁</a:t>
            </a:r>
            <a:r>
              <a:rPr lang="en-US" altLang="ko-KR" dirty="0" smtClean="0"/>
              <a:t> </a:t>
            </a:r>
            <a:r>
              <a:rPr lang="ko-KR" altLang="en-US" dirty="0" smtClean="0"/>
              <a:t>등 큰 파급이 있지 않은 한 </a:t>
            </a:r>
            <a:r>
              <a:rPr lang="ko-KR" altLang="en-US" dirty="0" smtClean="0">
                <a:solidFill>
                  <a:srgbClr val="FF0000"/>
                </a:solidFill>
              </a:rPr>
              <a:t>새로운 제도의 도입은 염원</a:t>
            </a:r>
            <a:r>
              <a:rPr lang="en-US" altLang="ko-KR" dirty="0" smtClean="0">
                <a:solidFill>
                  <a:srgbClr val="FF0000"/>
                </a:solidFill>
              </a:rPr>
              <a:t>? </a:t>
            </a:r>
          </a:p>
          <a:p>
            <a:r>
              <a:rPr lang="ko-KR" altLang="en-US" dirty="0" smtClean="0"/>
              <a:t>꾸준한 노동자와 노동 조합의 힘 </a:t>
            </a:r>
            <a:r>
              <a:rPr lang="en-US" altLang="ko-KR" dirty="0" smtClean="0"/>
              <a:t>/</a:t>
            </a:r>
            <a:r>
              <a:rPr lang="ko-KR" altLang="en-US" dirty="0" smtClean="0"/>
              <a:t>사회운동 도모의 필요</a:t>
            </a:r>
            <a:r>
              <a:rPr lang="en-US" altLang="ko-KR" dirty="0" smtClean="0"/>
              <a:t>..</a:t>
            </a:r>
            <a:endParaRPr lang="ko-KR" altLang="en-US" dirty="0" smtClean="0"/>
          </a:p>
          <a:p>
            <a:endParaRPr lang="ko-KR" altLang="en-US" dirty="0"/>
          </a:p>
        </p:txBody>
      </p:sp>
      <p:pic>
        <p:nvPicPr>
          <p:cNvPr id="4" name="Picture 9"/>
          <p:cNvPicPr>
            <a:picLocks noChangeAspect="1" noChangeArrowheads="1"/>
          </p:cNvPicPr>
          <p:nvPr/>
        </p:nvPicPr>
        <p:blipFill>
          <a:blip r:embed="rId3"/>
          <a:srcRect/>
          <a:stretch>
            <a:fillRect/>
          </a:stretch>
        </p:blipFill>
        <p:spPr bwMode="auto">
          <a:xfrm>
            <a:off x="6591300" y="6315075"/>
            <a:ext cx="2552700" cy="54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2010</a:t>
            </a:r>
            <a:r>
              <a:rPr lang="ko-KR" altLang="en-US" dirty="0" smtClean="0"/>
              <a:t>년 영국 총선</a:t>
            </a:r>
            <a:endParaRPr lang="ko-KR" altLang="en-US" dirty="0"/>
          </a:p>
        </p:txBody>
      </p:sp>
      <p:sp>
        <p:nvSpPr>
          <p:cNvPr id="3" name="내용 개체 틀 2"/>
          <p:cNvSpPr>
            <a:spLocks noGrp="1"/>
          </p:cNvSpPr>
          <p:nvPr>
            <p:ph idx="1"/>
          </p:nvPr>
        </p:nvSpPr>
        <p:spPr>
          <a:xfrm>
            <a:off x="457200" y="1600201"/>
            <a:ext cx="8229600" cy="1328734"/>
          </a:xfrm>
        </p:spPr>
        <p:txBody>
          <a:bodyPr/>
          <a:lstStyle/>
          <a:p>
            <a:pPr>
              <a:buNone/>
            </a:pPr>
            <a:r>
              <a:rPr lang="en-US" altLang="ko-KR" dirty="0" smtClean="0"/>
              <a:t>They still won’t tell us where the money is coming from!</a:t>
            </a:r>
            <a:endParaRPr lang="ko-KR" altLang="en-US" dirty="0"/>
          </a:p>
        </p:txBody>
      </p:sp>
      <p:pic>
        <p:nvPicPr>
          <p:cNvPr id="140290" name="Picture 2" descr="http://i.telegraph.co.uk/telegraph/multimedia/archive/01617/live-debate_1617273c.jpg"/>
          <p:cNvPicPr>
            <a:picLocks noChangeAspect="1" noChangeArrowheads="1"/>
          </p:cNvPicPr>
          <p:nvPr/>
        </p:nvPicPr>
        <p:blipFill>
          <a:blip r:embed="rId2"/>
          <a:srcRect/>
          <a:stretch>
            <a:fillRect/>
          </a:stretch>
        </p:blipFill>
        <p:spPr bwMode="auto">
          <a:xfrm>
            <a:off x="642910" y="2857496"/>
            <a:ext cx="3848100" cy="2400300"/>
          </a:xfrm>
          <a:prstGeom prst="rect">
            <a:avLst/>
          </a:prstGeom>
          <a:noFill/>
        </p:spPr>
      </p:pic>
      <p:pic>
        <p:nvPicPr>
          <p:cNvPr id="140292" name="Picture 4" descr="http://1.bp.blogspot.com/_B9prGPS0KRk/S4FMgCftKwI/AAAAAAAADdc/0j_M1H0FlLY/S300/NHS+Debate.jpg"/>
          <p:cNvPicPr>
            <a:picLocks noChangeAspect="1" noChangeArrowheads="1"/>
          </p:cNvPicPr>
          <p:nvPr/>
        </p:nvPicPr>
        <p:blipFill>
          <a:blip r:embed="rId3"/>
          <a:srcRect/>
          <a:stretch>
            <a:fillRect/>
          </a:stretch>
        </p:blipFill>
        <p:spPr bwMode="auto">
          <a:xfrm>
            <a:off x="5214942" y="2928934"/>
            <a:ext cx="2095500" cy="2095500"/>
          </a:xfrm>
          <a:prstGeom prst="rect">
            <a:avLst/>
          </a:prstGeo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2010</a:t>
            </a:r>
            <a:r>
              <a:rPr lang="ko-KR" altLang="en-US" dirty="0" smtClean="0"/>
              <a:t>년 </a:t>
            </a:r>
            <a:r>
              <a:rPr lang="en-US" altLang="ko-KR" dirty="0" smtClean="0"/>
              <a:t>BMA </a:t>
            </a:r>
            <a:r>
              <a:rPr lang="ko-KR" altLang="en-US" dirty="0" smtClean="0"/>
              <a:t>공식 입장</a:t>
            </a:r>
            <a:endParaRPr lang="ko-KR" altLang="en-US" dirty="0"/>
          </a:p>
        </p:txBody>
      </p:sp>
      <p:pic>
        <p:nvPicPr>
          <p:cNvPr id="4" name="내용 개체 틀 3" descr="look after our nhs -vma.JPG"/>
          <p:cNvPicPr>
            <a:picLocks noGrp="1" noChangeAspect="1"/>
          </p:cNvPicPr>
          <p:nvPr>
            <p:ph idx="1"/>
          </p:nvPr>
        </p:nvPicPr>
        <p:blipFill>
          <a:blip r:embed="rId2"/>
          <a:stretch>
            <a:fillRect/>
          </a:stretch>
        </p:blipFill>
        <p:spPr>
          <a:xfrm>
            <a:off x="785786" y="1857364"/>
            <a:ext cx="6475104" cy="4357718"/>
          </a:xfr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pic>
        <p:nvPicPr>
          <p:cNvPr id="1026" name="Picture 2" descr="http://conservativehome.blogs.com/.a/6a00d83451b31c69e20120a5674aed970c-800wi"/>
          <p:cNvPicPr>
            <a:picLocks noGrp="1" noChangeAspect="1" noChangeArrowheads="1"/>
          </p:cNvPicPr>
          <p:nvPr>
            <p:ph idx="1"/>
          </p:nvPr>
        </p:nvPicPr>
        <p:blipFill>
          <a:blip r:embed="rId3"/>
          <a:srcRect/>
          <a:stretch>
            <a:fillRect/>
          </a:stretch>
        </p:blipFill>
        <p:spPr bwMode="auto">
          <a:xfrm>
            <a:off x="285720" y="285728"/>
            <a:ext cx="7229252" cy="3214710"/>
          </a:xfrm>
          <a:prstGeom prst="rect">
            <a:avLst/>
          </a:prstGeom>
          <a:noFill/>
        </p:spPr>
      </p:pic>
      <p:pic>
        <p:nvPicPr>
          <p:cNvPr id="1028" name="Picture 4" descr="http://i.telegraph.co.uk/telegraph/multimedia/archive/00634/news-graphics-2007-_634040a.jpg"/>
          <p:cNvPicPr>
            <a:picLocks noChangeAspect="1" noChangeArrowheads="1"/>
          </p:cNvPicPr>
          <p:nvPr/>
        </p:nvPicPr>
        <p:blipFill>
          <a:blip r:embed="rId4"/>
          <a:srcRect/>
          <a:stretch>
            <a:fillRect/>
          </a:stretch>
        </p:blipFill>
        <p:spPr bwMode="auto">
          <a:xfrm>
            <a:off x="428596" y="3643314"/>
            <a:ext cx="3832437" cy="2714644"/>
          </a:xfrm>
          <a:prstGeom prst="rect">
            <a:avLst/>
          </a:prstGeom>
          <a:noFill/>
        </p:spPr>
      </p:pic>
    </p:spTree>
  </p:cSld>
  <p:clrMapOvr>
    <a:masterClrMapping/>
  </p:clrMapOvr>
</p:sld>
</file>

<file path=ppt/theme/theme1.xml><?xml version="1.0" encoding="utf-8"?>
<a:theme xmlns:a="http://schemas.openxmlformats.org/drawingml/2006/main" name="흐름">
  <a:themeElements>
    <a:clrScheme name="흐름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흐름">
      <a:majorFont>
        <a:latin typeface="굴림"/>
        <a:ea typeface="굴림"/>
        <a:cs typeface=""/>
      </a:majorFont>
      <a:minorFont>
        <a:latin typeface="굴림"/>
        <a:ea typeface="굴림"/>
        <a:cs typeface=""/>
      </a:minorFont>
    </a:fontScheme>
    <a:fmtScheme name="고려청자">
      <a:fillStyleLst>
        <a:solidFill>
          <a:schemeClr val="phClr">
            <a:tint val="100000"/>
            <a:shade val="100000"/>
            <a:hueMod val="100000"/>
            <a:satMod val="100000"/>
          </a:schemeClr>
        </a:solidFill>
        <a:gradFill rotWithShape="1">
          <a:gsLst>
            <a:gs pos="0">
              <a:schemeClr val="phClr">
                <a:tint val="30000"/>
                <a:shade val="100000"/>
                <a:hueMod val="100000"/>
                <a:satMod val="100000"/>
              </a:schemeClr>
            </a:gs>
            <a:gs pos="100000">
              <a:schemeClr val="phClr">
                <a:tint val="100000"/>
                <a:shade val="100000"/>
                <a:hueMod val="100000"/>
                <a:satMod val="100000"/>
              </a:schemeClr>
            </a:gs>
          </a:gsLst>
          <a:lin ang="2700000" scaled="1"/>
        </a:gradFill>
        <a:gradFill rotWithShape="1">
          <a:gsLst>
            <a:gs pos="0">
              <a:schemeClr val="phClr">
                <a:tint val="100000"/>
                <a:shade val="60000"/>
                <a:hueMod val="100000"/>
                <a:satMod val="100000"/>
              </a:schemeClr>
            </a:gs>
            <a:gs pos="100000">
              <a:schemeClr val="phClr">
                <a:tint val="100000"/>
                <a:shade val="100000"/>
                <a:hueMod val="100000"/>
                <a:satMod val="100000"/>
              </a:schemeClr>
            </a:gs>
          </a:gsLst>
          <a:lin ang="3780000" scaled="1"/>
        </a:gradFill>
      </a:fillStyleLst>
      <a:lnStyleLst>
        <a:ln w="3175"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38100" dist="38100" dir="2700000" algn="tl">
              <a:srgbClr val="000000">
                <a:alpha val="43137"/>
              </a:srgbClr>
            </a:outerShdw>
          </a:effectLst>
        </a:effectStyle>
        <a:effectStyle>
          <a:effectLst>
            <a:outerShdw blurRad="38100" dist="38100" dir="3000000" algn="tl">
              <a:srgbClr val="000000">
                <a:alpha val="45490"/>
              </a:srgbClr>
            </a:outerShdw>
          </a:effectLst>
          <a:scene3d>
            <a:camera prst="orthographicFront" fov="0">
              <a:rot lat="0" lon="0" rev="0"/>
            </a:camera>
            <a:lightRig rig="twoPt" dir="t">
              <a:rot lat="0" lon="0" rev="5100000"/>
            </a:lightRig>
          </a:scene3d>
          <a:sp3d contourW="12700" prstMaterial="plastic">
            <a:bevelT w="50800" h="63500"/>
            <a:contourClr>
              <a:srgbClr val="000000">
                <a:alpha val="35294"/>
              </a:srgbClr>
            </a:contourClr>
          </a:sp3d>
        </a:effectStyle>
        <a:effectStyle>
          <a:effectLst>
            <a:outerShdw blurRad="63500" dist="63500" dir="3000000" algn="tl">
              <a:srgbClr val="000000">
                <a:alpha val="50196"/>
              </a:srgbClr>
            </a:outerShdw>
          </a:effectLst>
          <a:scene3d>
            <a:camera prst="orthographicFront" fov="0">
              <a:rot lat="0" lon="0" rev="0"/>
            </a:camera>
            <a:lightRig rig="soft" dir="t">
              <a:rot lat="0" lon="0" rev="18600000"/>
            </a:lightRig>
          </a:scene3d>
          <a:sp3d prstMaterial="plastic">
            <a:bevelT w="101600" h="63500"/>
            <a:contourClr>
              <a:srgbClr val="000000">
                <a:alpha val="40784"/>
              </a:srgb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ko-KR" altLang="en-US" sz="1800" b="0" i="0" u="none" strike="noStrike" cap="none" normalizeH="0" baseline="0" smtClean="0">
            <a:ln>
              <a:noFill/>
            </a:ln>
            <a:solidFill>
              <a:schemeClr val="tx1"/>
            </a:solidFill>
            <a:effectLst/>
            <a:latin typeface="Arial" charset="0"/>
            <a:ea typeface="굴림" pitchFamily="50" charset="-127"/>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ko-KR" altLang="en-US" sz="1800" b="0" i="0" u="none" strike="noStrike" cap="none" normalizeH="0" baseline="0" smtClean="0">
            <a:ln>
              <a:noFill/>
            </a:ln>
            <a:solidFill>
              <a:schemeClr val="tx1"/>
            </a:solidFill>
            <a:effectLst/>
            <a:latin typeface="Arial" charset="0"/>
            <a:ea typeface="굴림" pitchFamily="50" charset="-127"/>
          </a:defRPr>
        </a:defPPr>
      </a:lstStyle>
    </a:lnDef>
  </a:objectDefaults>
  <a:extraClrSchemeLst>
    <a:extraClrScheme>
      <a:clrScheme name="흐름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흐름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흐름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흐름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흐름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흐름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흐름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흐름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흐름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테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3962</TotalTime>
  <Words>4157</Words>
  <Application>Microsoft Office PowerPoint</Application>
  <PresentationFormat>오버헤드</PresentationFormat>
  <Paragraphs>426</Paragraphs>
  <Slides>69</Slides>
  <Notes>41</Notes>
  <HiddenSlides>0</HiddenSlides>
  <MMClips>0</MMClips>
  <ScaleCrop>false</ScaleCrop>
  <HeadingPairs>
    <vt:vector size="4" baseType="variant">
      <vt:variant>
        <vt:lpstr>테마</vt:lpstr>
      </vt:variant>
      <vt:variant>
        <vt:i4>1</vt:i4>
      </vt:variant>
      <vt:variant>
        <vt:lpstr>슬라이드 제목</vt:lpstr>
      </vt:variant>
      <vt:variant>
        <vt:i4>69</vt:i4>
      </vt:variant>
    </vt:vector>
  </HeadingPairs>
  <TitlesOfParts>
    <vt:vector size="70" baseType="lpstr">
      <vt:lpstr>흐름</vt:lpstr>
      <vt:lpstr>슬라이드 1</vt:lpstr>
      <vt:lpstr>영국 국민보건서비스(National Health Service, 이하 NHS)제도의 도입 </vt:lpstr>
      <vt:lpstr>차 례</vt:lpstr>
      <vt:lpstr>슬라이드 4</vt:lpstr>
      <vt:lpstr>영국의 정치와 정당 상황</vt:lpstr>
      <vt:lpstr>슬라이드 6</vt:lpstr>
      <vt:lpstr>1939~1945년 전시 연합 정권</vt:lpstr>
      <vt:lpstr>1939~45 전시 연정과 처칠</vt:lpstr>
      <vt:lpstr>연정 대내외 정책</vt:lpstr>
      <vt:lpstr>연정 대내외 정책</vt:lpstr>
      <vt:lpstr>1945-48년 애틀리 노동당 정권</vt:lpstr>
      <vt:lpstr>1945-48년 애틀리 노동당 정권</vt:lpstr>
      <vt:lpstr>영국의 사회/노동 운동 진보 정치 상황</vt:lpstr>
      <vt:lpstr>전시 국민의 의식 변화</vt:lpstr>
      <vt:lpstr>전후 노동 운동과 파업</vt:lpstr>
      <vt:lpstr>전후 파업</vt:lpstr>
      <vt:lpstr>왜 파업이 성행했나?</vt:lpstr>
      <vt:lpstr>슬라이드 18</vt:lpstr>
      <vt:lpstr>슬라이드 19</vt:lpstr>
      <vt:lpstr>슬라이드 20</vt:lpstr>
      <vt:lpstr>베빈 대표적 노동당 변절</vt:lpstr>
      <vt:lpstr>베빈 대표적 노동당 변절</vt:lpstr>
      <vt:lpstr>파업의 연속</vt:lpstr>
      <vt:lpstr>파업의 연속</vt:lpstr>
      <vt:lpstr>파업의 연속</vt:lpstr>
      <vt:lpstr>노동당 좌파는 왜?</vt:lpstr>
      <vt:lpstr>자본 계급의 행방</vt:lpstr>
      <vt:lpstr>자본 계급의 행방</vt:lpstr>
      <vt:lpstr>자본 계급의 행방</vt:lpstr>
      <vt:lpstr>전환기 영국 보건의료제도의 현황 </vt:lpstr>
      <vt:lpstr>1930년 이전 보건 서비스</vt:lpstr>
      <vt:lpstr>1930년대 BMA(영국의사협회)</vt:lpstr>
      <vt:lpstr>WW2 전후 보건 서비스</vt:lpstr>
      <vt:lpstr>보건 복지 제도 개혁 방향</vt:lpstr>
      <vt:lpstr>영국 복지 제도의 특성</vt:lpstr>
      <vt:lpstr>영국 복지 제도의 특성</vt:lpstr>
      <vt:lpstr>영국 복지 제도의 특성</vt:lpstr>
      <vt:lpstr>영국 복지 제도의 특성</vt:lpstr>
      <vt:lpstr>베버리지 보고서</vt:lpstr>
      <vt:lpstr>의사 집단과 보건부의 타협</vt:lpstr>
      <vt:lpstr>슬라이드 41</vt:lpstr>
      <vt:lpstr>3회전의 싸움</vt:lpstr>
      <vt:lpstr>1) 첫 번째 라운드: 1943-44</vt:lpstr>
      <vt:lpstr>1) 첫 번째 라운드: 1943-44</vt:lpstr>
      <vt:lpstr>2) 두번째 라운드 1944-45: 윌링크</vt:lpstr>
      <vt:lpstr>2) 두번째 라운드 1944-45: 윌링크</vt:lpstr>
      <vt:lpstr>2) 두번째 라운드 1944-45: 윌링크</vt:lpstr>
      <vt:lpstr>2) 두번째 라운드 1944-45: 윌링크</vt:lpstr>
      <vt:lpstr>3) 1945-46:  베번의 해결책</vt:lpstr>
      <vt:lpstr>3) 1945-46:  베번의 해결책</vt:lpstr>
      <vt:lpstr>어뉴린 베번</vt:lpstr>
      <vt:lpstr>어뉴린 베번</vt:lpstr>
      <vt:lpstr>어뉴린 베번</vt:lpstr>
      <vt:lpstr>어뉴린 베번</vt:lpstr>
      <vt:lpstr>어뉴린 베번</vt:lpstr>
      <vt:lpstr>의사들 분열 시도</vt:lpstr>
      <vt:lpstr>의사들 분열 시도</vt:lpstr>
      <vt:lpstr>의사들 분열 시도</vt:lpstr>
      <vt:lpstr>의사와 정부의 타협</vt:lpstr>
      <vt:lpstr>타협의 성패</vt:lpstr>
      <vt:lpstr>NHS 개혁 과정과 제도의 함의</vt:lpstr>
      <vt:lpstr>NHS 도입 가능했던 이유</vt:lpstr>
      <vt:lpstr>NHS 도입의 함의</vt:lpstr>
      <vt:lpstr>NHS 도입의 함의</vt:lpstr>
      <vt:lpstr>현재 한국 사회에의 함의</vt:lpstr>
      <vt:lpstr>현재 한국 사회에의 함의</vt:lpstr>
      <vt:lpstr>2010년 영국 총선</vt:lpstr>
      <vt:lpstr>2010년 BMA 공식 입장</vt:lpstr>
      <vt:lpstr>슬라이드 69</vt:lpstr>
    </vt:vector>
  </TitlesOfParts>
  <Company>편집국</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국건수</dc:creator>
  <cp:lastModifiedBy>uni</cp:lastModifiedBy>
  <cp:revision>178</cp:revision>
  <dcterms:created xsi:type="dcterms:W3CDTF">2006-05-26T00:57:36Z</dcterms:created>
  <dcterms:modified xsi:type="dcterms:W3CDTF">2010-06-04T01:55:04Z</dcterms:modified>
</cp:coreProperties>
</file>