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00"/>
    <p:restoredTop sz="94674"/>
  </p:normalViewPr>
  <p:slideViewPr>
    <p:cSldViewPr snapToGrid="0" snapToObjects="1">
      <p:cViewPr varScale="1">
        <p:scale>
          <a:sx n="58" d="100"/>
          <a:sy n="58" d="100"/>
        </p:scale>
        <p:origin x="102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2EA4-E469-C445-ADFE-3F068456C991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25CD-8A19-9043-8D97-FCDAB1029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7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2EA4-E469-C445-ADFE-3F068456C991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25CD-8A19-9043-8D97-FCDAB1029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1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2EA4-E469-C445-ADFE-3F068456C991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25CD-8A19-9043-8D97-FCDAB1029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1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2EA4-E469-C445-ADFE-3F068456C991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25CD-8A19-9043-8D97-FCDAB1029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2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2EA4-E469-C445-ADFE-3F068456C991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25CD-8A19-9043-8D97-FCDAB1029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0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2EA4-E469-C445-ADFE-3F068456C991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25CD-8A19-9043-8D97-FCDAB1029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8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2EA4-E469-C445-ADFE-3F068456C991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25CD-8A19-9043-8D97-FCDAB1029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9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2EA4-E469-C445-ADFE-3F068456C991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25CD-8A19-9043-8D97-FCDAB1029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4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2EA4-E469-C445-ADFE-3F068456C991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25CD-8A19-9043-8D97-FCDAB1029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4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2EA4-E469-C445-ADFE-3F068456C991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25CD-8A19-9043-8D97-FCDAB1029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8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2EA4-E469-C445-ADFE-3F068456C991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25CD-8A19-9043-8D97-FCDAB1029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9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F2EA4-E469-C445-ADFE-3F068456C991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125CD-8A19-9043-8D97-FCDAB1029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9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calactivism.org/nga/now.html?wid=379&amp;action=view&amp;boardcode=korea_gp&amp;mode=view&amp;pg_start=&amp;list_mode=&amp;search_field=&amp;search_text=&amp;search_category" TargetMode="External"/><Relationship Id="rId2" Type="http://schemas.openxmlformats.org/officeDocument/2006/relationships/hyperlink" Target="http://www.chsc.or.kr/?post_type=paper&amp;p=473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2016.10.31(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월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)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endParaRPr lang="en-US" altLang="ko-KR" dirty="0" smtClean="0">
              <a:latin typeface="Nanum Myeongjo" charset="-127"/>
              <a:ea typeface="Nanum Myeongjo" charset="-127"/>
              <a:cs typeface="Nanum Myeongjo" charset="-127"/>
            </a:endParaRPr>
          </a:p>
          <a:p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“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낙태 쟁점을 바라보는 여성계 지형 이해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?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국내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/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국제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”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(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문현아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)</a:t>
            </a:r>
            <a:endParaRPr lang="en-US" dirty="0">
              <a:latin typeface="Nanum Myeongjo" charset="-127"/>
              <a:ea typeface="Nanum Myeongjo" charset="-127"/>
              <a:cs typeface="Nanum Myeongjo" charset="-127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1755637"/>
            <a:ext cx="9144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3200" dirty="0" smtClean="0">
                <a:effectLst/>
                <a:latin typeface="Nanum Myeongjo" charset="-127"/>
                <a:ea typeface="Nanum Myeongjo" charset="-127"/>
                <a:cs typeface="Nanum Myeongjo" charset="-127"/>
              </a:rPr>
              <a:t>이슈점검 토론회</a:t>
            </a:r>
            <a:r>
              <a:rPr lang="en-US" altLang="ko-KR" sz="4000" dirty="0" smtClean="0">
                <a:effectLst/>
                <a:latin typeface="Nanum Myeongjo" charset="-127"/>
                <a:ea typeface="Nanum Myeongjo" charset="-127"/>
                <a:cs typeface="Nanum Myeongjo" charset="-127"/>
              </a:rPr>
              <a:t>:</a:t>
            </a:r>
            <a:r>
              <a:rPr lang="ko-KR" altLang="en-US" sz="4000" dirty="0" smtClean="0">
                <a:effectLst/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en-US" altLang="ko-KR" sz="4000" dirty="0" smtClean="0">
                <a:effectLst/>
                <a:latin typeface="Nanum Myeongjo" charset="-127"/>
                <a:ea typeface="Nanum Myeongjo" charset="-127"/>
                <a:cs typeface="Nanum Myeongjo" charset="-127"/>
              </a:rPr>
              <a:t/>
            </a:r>
            <a:br>
              <a:rPr lang="en-US" altLang="ko-KR" sz="4000" dirty="0" smtClean="0">
                <a:effectLst/>
                <a:latin typeface="Nanum Myeongjo" charset="-127"/>
                <a:ea typeface="Nanum Myeongjo" charset="-127"/>
                <a:cs typeface="Nanum Myeongjo" charset="-127"/>
              </a:rPr>
            </a:br>
            <a:r>
              <a:rPr lang="ko-KR" sz="4000" dirty="0" smtClean="0">
                <a:effectLst/>
                <a:latin typeface="Nanum Myeongjo" charset="-127"/>
                <a:ea typeface="Nanum Myeongjo" charset="-127"/>
                <a:cs typeface="Nanum Myeongjo" charset="-127"/>
              </a:rPr>
              <a:t>의료인 처벌 논란으로 재점화된</a:t>
            </a:r>
            <a:r>
              <a:rPr lang="en-US" altLang="ko-KR" sz="4000" dirty="0" smtClean="0">
                <a:effectLst/>
                <a:latin typeface="Nanum Myeongjo" charset="-127"/>
                <a:ea typeface="Nanum Myeongjo" charset="-127"/>
                <a:cs typeface="Nanum Myeongjo" charset="-127"/>
              </a:rPr>
              <a:t/>
            </a:r>
            <a:br>
              <a:rPr lang="en-US" altLang="ko-KR" sz="4000" dirty="0" smtClean="0">
                <a:effectLst/>
                <a:latin typeface="Nanum Myeongjo" charset="-127"/>
                <a:ea typeface="Nanum Myeongjo" charset="-127"/>
                <a:cs typeface="Nanum Myeongjo" charset="-127"/>
              </a:rPr>
            </a:br>
            <a:r>
              <a:rPr lang="ko-KR" sz="4000" dirty="0" smtClean="0">
                <a:effectLst/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en-US" sz="4000" dirty="0" smtClean="0">
                <a:effectLst/>
                <a:latin typeface="Nanum Myeongjo" charset="-127"/>
                <a:ea typeface="Nanum Myeongjo" charset="-127"/>
                <a:cs typeface="Nanum Myeongjo" charset="-127"/>
              </a:rPr>
              <a:t>‘</a:t>
            </a:r>
            <a:r>
              <a:rPr lang="ko-KR" sz="4000" dirty="0" smtClean="0">
                <a:effectLst/>
                <a:latin typeface="Nanum Myeongjo" charset="-127"/>
                <a:ea typeface="Nanum Myeongjo" charset="-127"/>
                <a:cs typeface="Nanum Myeongjo" charset="-127"/>
              </a:rPr>
              <a:t>낙태죄</a:t>
            </a:r>
            <a:r>
              <a:rPr lang="en-US" sz="4000" dirty="0" smtClean="0">
                <a:effectLst/>
                <a:latin typeface="Nanum Myeongjo" charset="-127"/>
                <a:ea typeface="Nanum Myeongjo" charset="-127"/>
                <a:cs typeface="Nanum Myeongjo" charset="-127"/>
              </a:rPr>
              <a:t>’ </a:t>
            </a:r>
            <a:r>
              <a:rPr lang="ko-KR" sz="4000" dirty="0" smtClean="0">
                <a:effectLst/>
                <a:latin typeface="Nanum Myeongjo" charset="-127"/>
                <a:ea typeface="Nanum Myeongjo" charset="-127"/>
                <a:cs typeface="Nanum Myeongjo" charset="-127"/>
              </a:rPr>
              <a:t>폐지 운동의 의미와 전망</a:t>
            </a:r>
            <a:r>
              <a:rPr lang="en-US" sz="4000" dirty="0" smtClean="0">
                <a:effectLst/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endParaRPr lang="en-US" sz="4000" dirty="0">
              <a:latin typeface="Nanum Myeongjo" charset="-127"/>
              <a:ea typeface="Nanum Myeongjo" charset="-127"/>
              <a:cs typeface="Nanum Myeo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927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논의 목차 </a:t>
            </a:r>
            <a:endParaRPr lang="en-US" dirty="0">
              <a:latin typeface="Nanum Myeongjo" charset="-127"/>
              <a:ea typeface="Nanum Myeongjo" charset="-127"/>
              <a:cs typeface="Nanum Myeongjo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Nanum Myeongjo" charset="-127"/>
                <a:ea typeface="Nanum Myeongjo" charset="-127"/>
                <a:cs typeface="Nanum Myeongjo" charset="-127"/>
              </a:rPr>
              <a:t>I. </a:t>
            </a:r>
            <a:r>
              <a:rPr lang="ko-KR" altLang="en-US" dirty="0">
                <a:latin typeface="Nanum Myeongjo" charset="-127"/>
                <a:ea typeface="Nanum Myeongjo" charset="-127"/>
                <a:cs typeface="Nanum Myeongjo" charset="-127"/>
              </a:rPr>
              <a:t>낙태</a:t>
            </a:r>
            <a:r>
              <a:rPr lang="en-US" dirty="0">
                <a:latin typeface="Nanum Myeongjo" charset="-127"/>
                <a:ea typeface="Nanum Myeongjo" charset="-127"/>
                <a:cs typeface="Nanum Myeongjo" charset="-127"/>
              </a:rPr>
              <a:t>(</a:t>
            </a:r>
            <a:r>
              <a:rPr lang="ko-KR" altLang="en-US" dirty="0">
                <a:latin typeface="Nanum Myeongjo" charset="-127"/>
                <a:ea typeface="Nanum Myeongjo" charset="-127"/>
                <a:cs typeface="Nanum Myeongjo" charset="-127"/>
              </a:rPr>
              <a:t>죄</a:t>
            </a:r>
            <a:r>
              <a:rPr lang="en-US" dirty="0">
                <a:latin typeface="Nanum Myeongjo" charset="-127"/>
                <a:ea typeface="Nanum Myeongjo" charset="-127"/>
                <a:cs typeface="Nanum Myeongjo" charset="-127"/>
              </a:rPr>
              <a:t>)</a:t>
            </a:r>
            <a:r>
              <a:rPr lang="ko-KR" altLang="en-US" dirty="0">
                <a:latin typeface="Nanum Myeongjo" charset="-127"/>
                <a:ea typeface="Nanum Myeongjo" charset="-127"/>
                <a:cs typeface="Nanum Myeongjo" charset="-127"/>
              </a:rPr>
              <a:t>가 논의되는 장</a:t>
            </a:r>
            <a:endParaRPr lang="en-US" dirty="0">
              <a:latin typeface="Nanum Myeongjo" charset="-127"/>
              <a:ea typeface="Nanum Myeongjo" charset="-127"/>
              <a:cs typeface="Nanum Myeongjo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Nanum Myeongjo" charset="-127"/>
                <a:ea typeface="Nanum Myeongjo" charset="-127"/>
                <a:cs typeface="Nanum Myeongjo" charset="-127"/>
              </a:rPr>
              <a:t>II. </a:t>
            </a:r>
            <a:r>
              <a:rPr lang="ko-KR" altLang="en-US" dirty="0">
                <a:latin typeface="Nanum Myeongjo" charset="-127"/>
                <a:ea typeface="Nanum Myeongjo" charset="-127"/>
                <a:cs typeface="Nanum Myeongjo" charset="-127"/>
              </a:rPr>
              <a:t>여성계 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:</a:t>
            </a:r>
            <a:r>
              <a:rPr lang="en-US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의료계와의 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(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부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)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접점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?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endParaRPr lang="en-US" dirty="0">
              <a:latin typeface="Nanum Myeongjo" charset="-127"/>
              <a:ea typeface="Nanum Myeongjo" charset="-127"/>
              <a:cs typeface="Nanum Myeongjo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Nanum Myeongjo" charset="-127"/>
                <a:ea typeface="Nanum Myeongjo" charset="-127"/>
                <a:cs typeface="Nanum Myeongjo" charset="-127"/>
              </a:rPr>
              <a:t>III. 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주요 여성운동 쟁점 </a:t>
            </a:r>
            <a:endParaRPr lang="en-US" dirty="0" smtClean="0">
              <a:latin typeface="Nanum Myeongjo" charset="-127"/>
              <a:ea typeface="Nanum Myeongjo" charset="-127"/>
              <a:cs typeface="Nanum Myeongjo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IV. 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해외 </a:t>
            </a:r>
            <a:r>
              <a:rPr lang="ko-KR" altLang="en-US" dirty="0">
                <a:latin typeface="Nanum Myeongjo" charset="-127"/>
                <a:ea typeface="Nanum Myeongjo" charset="-127"/>
                <a:cs typeface="Nanum Myeongjo" charset="-127"/>
              </a:rPr>
              <a:t>사례 </a:t>
            </a:r>
            <a:endParaRPr lang="en-US" dirty="0">
              <a:latin typeface="Nanum Myeongjo" charset="-127"/>
              <a:ea typeface="Nanum Myeongjo" charset="-127"/>
              <a:cs typeface="Nanum Myeongjo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Nanum Myeongjo" charset="-127"/>
                <a:ea typeface="Nanum Myeongjo" charset="-127"/>
                <a:cs typeface="Nanum Myeongjo" charset="-127"/>
              </a:rPr>
              <a:t>V</a:t>
            </a:r>
            <a:r>
              <a:rPr lang="en-US" dirty="0">
                <a:latin typeface="Nanum Myeongjo" charset="-127"/>
                <a:ea typeface="Nanum Myeongjo" charset="-127"/>
                <a:cs typeface="Nanum Myeongjo" charset="-127"/>
              </a:rPr>
              <a:t>. </a:t>
            </a:r>
            <a:r>
              <a:rPr lang="ko-KR" altLang="en-US" dirty="0">
                <a:latin typeface="Nanum Myeongjo" charset="-127"/>
                <a:ea typeface="Nanum Myeongjo" charset="-127"/>
                <a:cs typeface="Nanum Myeongjo" charset="-127"/>
              </a:rPr>
              <a:t>제안</a:t>
            </a:r>
            <a:r>
              <a:rPr lang="en-US" dirty="0">
                <a:latin typeface="Nanum Myeongjo" charset="-127"/>
                <a:ea typeface="Nanum Myeongjo" charset="-127"/>
                <a:cs typeface="Nanum Myeongjo" charset="-127"/>
              </a:rPr>
              <a:t>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63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I. </a:t>
            </a:r>
            <a:r>
              <a:rPr lang="ko-KR" altLang="en-US" b="1" dirty="0"/>
              <a:t>낙태</a:t>
            </a:r>
            <a:r>
              <a:rPr lang="en-US" b="1" dirty="0"/>
              <a:t>(</a:t>
            </a:r>
            <a:r>
              <a:rPr lang="ko-KR" altLang="en-US" b="1" dirty="0"/>
              <a:t>죄</a:t>
            </a:r>
            <a:r>
              <a:rPr lang="en-US" b="1" dirty="0"/>
              <a:t>)</a:t>
            </a:r>
            <a:r>
              <a:rPr lang="ko-KR" altLang="en-US" b="1" dirty="0"/>
              <a:t>가 논의되는 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600" dirty="0"/>
              <a:t>- ‘</a:t>
            </a:r>
            <a:r>
              <a:rPr lang="ko-KR" altLang="en-US" sz="2600" dirty="0"/>
              <a:t>신체</a:t>
            </a:r>
            <a:r>
              <a:rPr lang="en-US" sz="2600" dirty="0"/>
              <a:t>’</a:t>
            </a:r>
            <a:r>
              <a:rPr lang="ko-KR" altLang="en-US" sz="2600" dirty="0"/>
              <a:t>의 문제</a:t>
            </a:r>
            <a:r>
              <a:rPr lang="en-US" sz="2600" dirty="0"/>
              <a:t> : </a:t>
            </a:r>
            <a:r>
              <a:rPr lang="ko-KR" altLang="en-US" sz="2600" dirty="0"/>
              <a:t>누구의</a:t>
            </a:r>
            <a:r>
              <a:rPr lang="en-US" sz="2600" dirty="0"/>
              <a:t>?  – </a:t>
            </a:r>
            <a:r>
              <a:rPr lang="ko-KR" altLang="en-US" sz="2600" dirty="0"/>
              <a:t>여성</a:t>
            </a:r>
            <a:r>
              <a:rPr lang="en-US" sz="2600" dirty="0"/>
              <a:t> [</a:t>
            </a:r>
            <a:r>
              <a:rPr lang="ko-KR" altLang="en-US" sz="2600" dirty="0"/>
              <a:t>남성</a:t>
            </a:r>
            <a:r>
              <a:rPr lang="en-US" sz="2600" dirty="0"/>
              <a:t>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/>
              <a:t>- ‘</a:t>
            </a:r>
            <a:r>
              <a:rPr lang="ko-KR" altLang="en-US" sz="2600" dirty="0"/>
              <a:t>섹스</a:t>
            </a:r>
            <a:r>
              <a:rPr lang="en-US" sz="2600" dirty="0"/>
              <a:t>=</a:t>
            </a:r>
            <a:r>
              <a:rPr lang="ko-KR" altLang="en-US" sz="2600" dirty="0"/>
              <a:t>성행위</a:t>
            </a:r>
            <a:r>
              <a:rPr lang="en-US" sz="2600" dirty="0"/>
              <a:t>’</a:t>
            </a:r>
            <a:r>
              <a:rPr lang="ko-KR" altLang="en-US" sz="2600" dirty="0"/>
              <a:t>의 문제</a:t>
            </a:r>
            <a:r>
              <a:rPr lang="en-US" sz="2600" dirty="0"/>
              <a:t> : </a:t>
            </a:r>
            <a:r>
              <a:rPr lang="ko-KR" altLang="en-US" sz="2600" dirty="0"/>
              <a:t>누가누가</a:t>
            </a:r>
            <a:r>
              <a:rPr lang="en-US" sz="2600" dirty="0"/>
              <a:t>? – </a:t>
            </a:r>
            <a:r>
              <a:rPr lang="ko-KR" altLang="en-US" sz="2600" dirty="0"/>
              <a:t>이성애</a:t>
            </a:r>
            <a:r>
              <a:rPr lang="en-US" sz="2600" dirty="0"/>
              <a:t>/[</a:t>
            </a:r>
            <a:r>
              <a:rPr lang="ko-KR" altLang="en-US" sz="2600" dirty="0"/>
              <a:t>동성애</a:t>
            </a:r>
            <a:r>
              <a:rPr lang="en-US" sz="2600" dirty="0"/>
              <a:t>] – </a:t>
            </a:r>
            <a:r>
              <a:rPr lang="ko-KR" altLang="en-US" sz="2600" dirty="0"/>
              <a:t>성인</a:t>
            </a:r>
            <a:r>
              <a:rPr lang="en-US" sz="2600" dirty="0"/>
              <a:t>/</a:t>
            </a:r>
            <a:r>
              <a:rPr lang="ko-KR" altLang="en-US" sz="2600" dirty="0"/>
              <a:t>비성인 </a:t>
            </a:r>
            <a:r>
              <a:rPr lang="en-US" sz="2600" dirty="0"/>
              <a:t>– </a:t>
            </a:r>
            <a:r>
              <a:rPr lang="ko-KR" altLang="en-US" sz="2600" dirty="0"/>
              <a:t>부부</a:t>
            </a:r>
            <a:r>
              <a:rPr lang="en-US" sz="2600" dirty="0"/>
              <a:t>/</a:t>
            </a:r>
            <a:r>
              <a:rPr lang="ko-KR" altLang="en-US" sz="2600" dirty="0"/>
              <a:t>비부부 </a:t>
            </a:r>
            <a:r>
              <a:rPr lang="en-US" sz="2600" dirty="0"/>
              <a:t>– </a:t>
            </a:r>
            <a:r>
              <a:rPr lang="ko-KR" altLang="en-US" sz="2600" dirty="0"/>
              <a:t>문란</a:t>
            </a:r>
            <a:r>
              <a:rPr lang="en-US" sz="2600" dirty="0"/>
              <a:t>/</a:t>
            </a:r>
            <a:r>
              <a:rPr lang="ko-KR" altLang="en-US" sz="2600" dirty="0"/>
              <a:t>자율결정권 </a:t>
            </a:r>
            <a:endParaRPr lang="en-US" sz="26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/>
              <a:t>- ‘</a:t>
            </a:r>
            <a:r>
              <a:rPr lang="ko-KR" altLang="en-US" sz="2600" dirty="0"/>
              <a:t>생명</a:t>
            </a:r>
            <a:r>
              <a:rPr lang="en-US" sz="2600" dirty="0"/>
              <a:t>’</a:t>
            </a:r>
            <a:r>
              <a:rPr lang="ko-KR" altLang="en-US" sz="2600" dirty="0"/>
              <a:t>의 문제</a:t>
            </a:r>
            <a:r>
              <a:rPr lang="en-US" sz="2600" dirty="0"/>
              <a:t> : </a:t>
            </a:r>
            <a:r>
              <a:rPr lang="ko-KR" altLang="en-US" sz="2600" dirty="0"/>
              <a:t>누구의</a:t>
            </a:r>
            <a:r>
              <a:rPr lang="en-US" sz="2600" dirty="0"/>
              <a:t>? – </a:t>
            </a:r>
            <a:r>
              <a:rPr lang="ko-KR" altLang="en-US" sz="2600" dirty="0"/>
              <a:t>태아</a:t>
            </a:r>
            <a:r>
              <a:rPr lang="en-US" sz="2600" dirty="0"/>
              <a:t>/</a:t>
            </a:r>
            <a:r>
              <a:rPr lang="ko-KR" altLang="en-US" sz="2600" dirty="0"/>
              <a:t>엄마 </a:t>
            </a:r>
            <a:r>
              <a:rPr lang="en-US" sz="2600" dirty="0"/>
              <a:t>– </a:t>
            </a:r>
            <a:r>
              <a:rPr lang="ko-KR" altLang="en-US" sz="2600" dirty="0"/>
              <a:t>종교</a:t>
            </a:r>
            <a:r>
              <a:rPr lang="en-US" sz="2600" dirty="0"/>
              <a:t>/</a:t>
            </a:r>
            <a:r>
              <a:rPr lang="ko-KR" altLang="en-US" sz="2600" dirty="0"/>
              <a:t>철학 </a:t>
            </a:r>
            <a:r>
              <a:rPr lang="en-US" sz="2600" dirty="0"/>
              <a:t>– </a:t>
            </a:r>
            <a:r>
              <a:rPr lang="ko-KR" altLang="en-US" sz="2600" dirty="0"/>
              <a:t>생명과학</a:t>
            </a:r>
            <a:r>
              <a:rPr lang="en-US" sz="2600" dirty="0"/>
              <a:t>?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/>
              <a:t>- ‘</a:t>
            </a:r>
            <a:r>
              <a:rPr lang="ko-KR" altLang="en-US" sz="2600" dirty="0"/>
              <a:t>시술</a:t>
            </a:r>
            <a:r>
              <a:rPr lang="en-US" sz="2600" dirty="0"/>
              <a:t>’</a:t>
            </a:r>
            <a:r>
              <a:rPr lang="ko-KR" altLang="en-US" sz="2600" dirty="0"/>
              <a:t>의 문제</a:t>
            </a:r>
            <a:r>
              <a:rPr lang="en-US" sz="2600" dirty="0"/>
              <a:t> : </a:t>
            </a:r>
            <a:r>
              <a:rPr lang="ko-KR" altLang="en-US" sz="2600" dirty="0"/>
              <a:t>누가</a:t>
            </a:r>
            <a:r>
              <a:rPr lang="en-US" sz="2600" dirty="0"/>
              <a:t>? –</a:t>
            </a:r>
            <a:r>
              <a:rPr lang="ko-KR" altLang="en-US" sz="2600" dirty="0"/>
              <a:t>의료진</a:t>
            </a:r>
            <a:r>
              <a:rPr lang="en-US" sz="2600" dirty="0"/>
              <a:t>(</a:t>
            </a:r>
            <a:r>
              <a:rPr lang="ko-KR" altLang="en-US" sz="2600" dirty="0"/>
              <a:t>산부인과</a:t>
            </a:r>
            <a:r>
              <a:rPr lang="en-US" sz="2600" dirty="0"/>
              <a:t>)/ </a:t>
            </a:r>
            <a:r>
              <a:rPr lang="ko-KR" altLang="en-US" sz="2600" dirty="0"/>
              <a:t>비산부인과</a:t>
            </a:r>
            <a:r>
              <a:rPr lang="en-US" sz="2600" dirty="0"/>
              <a:t>(</a:t>
            </a:r>
            <a:r>
              <a:rPr lang="ko-KR" altLang="en-US" sz="2600" dirty="0"/>
              <a:t>조산원</a:t>
            </a:r>
            <a:r>
              <a:rPr lang="en-US" sz="2600" dirty="0"/>
              <a:t>)? </a:t>
            </a:r>
            <a:r>
              <a:rPr lang="ko-KR" altLang="en-US" sz="2600" dirty="0"/>
              <a:t>대부분의 의료진 남성</a:t>
            </a:r>
            <a:r>
              <a:rPr lang="en-US" sz="2600" dirty="0"/>
              <a:t>?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/>
              <a:t>- ‘</a:t>
            </a:r>
            <a:r>
              <a:rPr lang="ko-KR" altLang="en-US" sz="2600" dirty="0"/>
              <a:t>경우</a:t>
            </a:r>
            <a:r>
              <a:rPr lang="en-US" sz="2600" dirty="0"/>
              <a:t>’</a:t>
            </a:r>
            <a:r>
              <a:rPr lang="ko-KR" altLang="en-US" sz="2600" dirty="0"/>
              <a:t>의 문제</a:t>
            </a:r>
            <a:r>
              <a:rPr lang="en-US" sz="2600" dirty="0"/>
              <a:t> : </a:t>
            </a:r>
            <a:r>
              <a:rPr lang="ko-KR" altLang="en-US" sz="2600" dirty="0"/>
              <a:t>어느 경우</a:t>
            </a:r>
            <a:r>
              <a:rPr lang="en-US" sz="2600" dirty="0"/>
              <a:t>? </a:t>
            </a:r>
            <a:r>
              <a:rPr lang="ko-KR" altLang="en-US" sz="2600" dirty="0"/>
              <a:t>장애여부 </a:t>
            </a:r>
            <a:r>
              <a:rPr lang="en-US" sz="2600" dirty="0"/>
              <a:t>– </a:t>
            </a:r>
            <a:r>
              <a:rPr lang="ko-KR" altLang="en-US" sz="2600" dirty="0"/>
              <a:t>우생학</a:t>
            </a:r>
            <a:r>
              <a:rPr lang="en-US" sz="2600" dirty="0"/>
              <a:t>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/>
              <a:t>- ‘</a:t>
            </a:r>
            <a:r>
              <a:rPr lang="ko-KR" altLang="en-US" sz="2600" dirty="0"/>
              <a:t>이유</a:t>
            </a:r>
            <a:r>
              <a:rPr lang="en-US" sz="2600" dirty="0"/>
              <a:t>’</a:t>
            </a:r>
            <a:r>
              <a:rPr lang="ko-KR" altLang="en-US" sz="2600" dirty="0"/>
              <a:t>의 문제</a:t>
            </a:r>
            <a:r>
              <a:rPr lang="en-US" sz="2600" dirty="0"/>
              <a:t> : </a:t>
            </a:r>
            <a:r>
              <a:rPr lang="ko-KR" altLang="en-US" sz="2600" dirty="0"/>
              <a:t>신체적</a:t>
            </a:r>
            <a:r>
              <a:rPr lang="en-US" sz="2600" dirty="0"/>
              <a:t>(</a:t>
            </a:r>
            <a:r>
              <a:rPr lang="ko-KR" altLang="en-US" sz="2600" dirty="0"/>
              <a:t>의학적</a:t>
            </a:r>
            <a:r>
              <a:rPr lang="en-US" sz="2600" dirty="0"/>
              <a:t>)/</a:t>
            </a:r>
            <a:r>
              <a:rPr lang="ko-KR" altLang="en-US" sz="2600" dirty="0"/>
              <a:t>사회경제적 여건 </a:t>
            </a:r>
            <a:endParaRPr lang="en-US" sz="26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/>
              <a:t>- ‘</a:t>
            </a:r>
            <a:r>
              <a:rPr lang="ko-KR" altLang="en-US" sz="2600" dirty="0"/>
              <a:t>인구</a:t>
            </a:r>
            <a:r>
              <a:rPr lang="en-US" sz="2600" dirty="0"/>
              <a:t>’(</a:t>
            </a:r>
            <a:r>
              <a:rPr lang="ko-KR" altLang="en-US" sz="2600" dirty="0"/>
              <a:t>수</a:t>
            </a:r>
            <a:r>
              <a:rPr lang="en-US" sz="2600" dirty="0"/>
              <a:t>)</a:t>
            </a:r>
            <a:r>
              <a:rPr lang="ko-KR" altLang="en-US" sz="2600" dirty="0"/>
              <a:t>의 조절 문제</a:t>
            </a:r>
            <a:r>
              <a:rPr lang="en-US" sz="2600" dirty="0"/>
              <a:t> : </a:t>
            </a:r>
            <a:r>
              <a:rPr lang="ko-KR" altLang="en-US" sz="2600" dirty="0"/>
              <a:t>우생학</a:t>
            </a:r>
            <a:r>
              <a:rPr lang="en-US" sz="2600" dirty="0"/>
              <a:t>/</a:t>
            </a:r>
            <a:r>
              <a:rPr lang="ko-KR" altLang="en-US" sz="2600" dirty="0"/>
              <a:t>가족계획실천 </a:t>
            </a:r>
            <a:r>
              <a:rPr lang="en-US" sz="2600" dirty="0"/>
              <a:t>– </a:t>
            </a:r>
            <a:r>
              <a:rPr lang="ko-KR" altLang="en-US" sz="2600" dirty="0"/>
              <a:t>진오비</a:t>
            </a:r>
            <a:r>
              <a:rPr lang="en-US" sz="2600" dirty="0"/>
              <a:t>/</a:t>
            </a:r>
            <a:r>
              <a:rPr lang="ko-KR" altLang="en-US" sz="2600" dirty="0"/>
              <a:t>대한산부인과의사회</a:t>
            </a:r>
            <a:endParaRPr lang="en-US" sz="26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/>
              <a:t>- ‘</a:t>
            </a:r>
            <a:r>
              <a:rPr lang="ko-KR" altLang="en-US" sz="2600" dirty="0"/>
              <a:t>건강</a:t>
            </a:r>
            <a:r>
              <a:rPr lang="en-US" sz="2600" dirty="0"/>
              <a:t>’/</a:t>
            </a:r>
            <a:r>
              <a:rPr lang="ko-KR" altLang="en-US" sz="2600" dirty="0"/>
              <a:t>비용의 문제</a:t>
            </a:r>
            <a:r>
              <a:rPr lang="en-US" sz="2600" dirty="0"/>
              <a:t> : </a:t>
            </a:r>
            <a:r>
              <a:rPr lang="ko-KR" altLang="en-US" sz="2600" dirty="0"/>
              <a:t>정부</a:t>
            </a:r>
            <a:r>
              <a:rPr lang="en-US" sz="2600" dirty="0"/>
              <a:t>/</a:t>
            </a:r>
            <a:r>
              <a:rPr lang="ko-KR" altLang="en-US" sz="2600" dirty="0"/>
              <a:t>의료보험제도 </a:t>
            </a:r>
            <a:endParaRPr lang="en-US" sz="26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/>
              <a:t>- ‘</a:t>
            </a:r>
            <a:r>
              <a:rPr lang="ko-KR" altLang="en-US" sz="2600" dirty="0"/>
              <a:t>죄</a:t>
            </a:r>
            <a:r>
              <a:rPr lang="en-US" sz="2600" dirty="0"/>
              <a:t>’</a:t>
            </a:r>
            <a:r>
              <a:rPr lang="ko-KR" altLang="en-US" sz="2600" dirty="0"/>
              <a:t>의 문제 </a:t>
            </a:r>
            <a:r>
              <a:rPr lang="en-US" sz="2600" dirty="0"/>
              <a:t>: </a:t>
            </a:r>
            <a:r>
              <a:rPr lang="ko-KR" altLang="en-US" sz="2600" dirty="0"/>
              <a:t>법조계</a:t>
            </a:r>
            <a:r>
              <a:rPr lang="en-US" sz="2600" dirty="0"/>
              <a:t>, </a:t>
            </a:r>
            <a:r>
              <a:rPr lang="ko-KR" altLang="en-US" sz="2600" dirty="0"/>
              <a:t>그런데 누구를 처벌</a:t>
            </a:r>
            <a:r>
              <a:rPr lang="en-US" sz="2600" dirty="0"/>
              <a:t>? </a:t>
            </a:r>
            <a:r>
              <a:rPr lang="ko-KR" altLang="en-US" sz="2600" dirty="0"/>
              <a:t>의사</a:t>
            </a:r>
            <a:r>
              <a:rPr lang="en-US" sz="2600" dirty="0"/>
              <a:t>/</a:t>
            </a:r>
            <a:r>
              <a:rPr lang="ko-KR" altLang="en-US" sz="2600" dirty="0"/>
              <a:t>여성</a:t>
            </a:r>
            <a:r>
              <a:rPr lang="en-US" sz="2600" dirty="0"/>
              <a:t>/</a:t>
            </a:r>
            <a:r>
              <a:rPr lang="ko-KR" altLang="en-US" sz="2600" dirty="0"/>
              <a:t>남성 </a:t>
            </a:r>
            <a:endParaRPr lang="en-US" sz="26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/>
              <a:t>- ‘</a:t>
            </a:r>
            <a:r>
              <a:rPr lang="ko-KR" altLang="en-US" sz="2600" dirty="0"/>
              <a:t>시기</a:t>
            </a:r>
            <a:r>
              <a:rPr lang="en-US" sz="2600" dirty="0"/>
              <a:t>’</a:t>
            </a:r>
            <a:r>
              <a:rPr lang="ko-KR" altLang="en-US" sz="2600" dirty="0"/>
              <a:t>의 문제 </a:t>
            </a:r>
            <a:r>
              <a:rPr lang="en-US" sz="2600" dirty="0"/>
              <a:t>: </a:t>
            </a:r>
            <a:r>
              <a:rPr lang="ko-KR" altLang="en-US" sz="2600" dirty="0"/>
              <a:t>의료적 차원의 고려</a:t>
            </a:r>
            <a:r>
              <a:rPr lang="en-US" sz="2600" dirty="0"/>
              <a:t>/</a:t>
            </a:r>
            <a:r>
              <a:rPr lang="ko-KR" altLang="en-US" sz="2600" dirty="0"/>
              <a:t>여성의 결정권 고려 </a:t>
            </a:r>
            <a:endParaRPr lang="en-US" sz="26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/>
              <a:t>- ‘</a:t>
            </a:r>
            <a:r>
              <a:rPr lang="ko-KR" altLang="en-US" sz="2600" dirty="0"/>
              <a:t>정의</a:t>
            </a:r>
            <a:r>
              <a:rPr lang="en-US" sz="2600" dirty="0"/>
              <a:t>’</a:t>
            </a:r>
            <a:r>
              <a:rPr lang="ko-KR" altLang="en-US" sz="2600" dirty="0"/>
              <a:t>의 문제 </a:t>
            </a:r>
            <a:r>
              <a:rPr lang="en-US" sz="2600" dirty="0"/>
              <a:t>: </a:t>
            </a:r>
            <a:r>
              <a:rPr lang="ko-KR" altLang="en-US" sz="2600" dirty="0"/>
              <a:t>취약</a:t>
            </a:r>
            <a:r>
              <a:rPr lang="en-US" sz="2600" dirty="0"/>
              <a:t>(</a:t>
            </a:r>
            <a:r>
              <a:rPr lang="ko-KR" altLang="en-US" sz="2600" dirty="0"/>
              <a:t>특정</a:t>
            </a:r>
            <a:r>
              <a:rPr lang="en-US" sz="2600" dirty="0"/>
              <a:t>)</a:t>
            </a:r>
            <a:r>
              <a:rPr lang="ko-KR" altLang="en-US" sz="2600" dirty="0"/>
              <a:t>계층 대상에 대한 문제</a:t>
            </a:r>
            <a:r>
              <a:rPr lang="en-US" sz="2600" dirty="0"/>
              <a:t>? </a:t>
            </a:r>
            <a:r>
              <a:rPr lang="ko-KR" altLang="en-US" sz="2600" dirty="0"/>
              <a:t>낙인의 문제</a:t>
            </a:r>
            <a:r>
              <a:rPr lang="en-US" sz="26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10285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II. </a:t>
            </a:r>
            <a:r>
              <a:rPr lang="ko-KR" altLang="en-US" b="1" dirty="0"/>
              <a:t>여성계 </a:t>
            </a:r>
            <a:r>
              <a:rPr lang="en-US" altLang="ko-KR" b="1" dirty="0" smtClean="0"/>
              <a:t>:</a:t>
            </a:r>
            <a:r>
              <a:rPr lang="en-US" b="1" dirty="0" smtClean="0"/>
              <a:t> </a:t>
            </a:r>
            <a:r>
              <a:rPr lang="ko-KR" altLang="en-US" b="1" dirty="0" smtClean="0"/>
              <a:t>의료계와의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부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접점</a:t>
            </a:r>
            <a:r>
              <a:rPr lang="en-US" altLang="ko-KR" b="1" dirty="0" smtClean="0"/>
              <a:t>?</a:t>
            </a:r>
            <a:r>
              <a:rPr lang="ko-KR" altLang="en-US" b="1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한국사회가 </a:t>
            </a:r>
            <a:r>
              <a:rPr lang="ko-KR" altLang="en-US" sz="2400" dirty="0">
                <a:latin typeface="Nanum Myeongjo" charset="-127"/>
                <a:ea typeface="Nanum Myeongjo" charset="-127"/>
                <a:cs typeface="Nanum Myeongjo" charset="-127"/>
              </a:rPr>
              <a:t>걸어온 길의 특수성</a:t>
            </a:r>
            <a:r>
              <a:rPr 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?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endParaRPr lang="en-US" altLang="ko-KR" sz="2400" dirty="0" smtClean="0">
              <a:latin typeface="Nanum Myeongjo" charset="-127"/>
              <a:ea typeface="Nanum Myeongjo" charset="-127"/>
              <a:cs typeface="Nanum Myeongjo" charset="-12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  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:</a:t>
            </a:r>
            <a:r>
              <a:rPr 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en-US" sz="2400" dirty="0">
                <a:latin typeface="Nanum Myeongjo" charset="-127"/>
                <a:ea typeface="Nanum Myeongjo" charset="-127"/>
                <a:cs typeface="Nanum Myeongjo" charset="-127"/>
              </a:rPr>
              <a:t>‘</a:t>
            </a:r>
            <a:r>
              <a:rPr lang="ko-KR" altLang="en-US" sz="2400" dirty="0">
                <a:latin typeface="Nanum Myeongjo" charset="-127"/>
                <a:ea typeface="Nanum Myeongjo" charset="-127"/>
                <a:cs typeface="Nanum Myeongjo" charset="-127"/>
              </a:rPr>
              <a:t>둘만 낳아 잘 기르기 위해 세째</a:t>
            </a:r>
            <a:r>
              <a:rPr lang="en-US" sz="2400" dirty="0">
                <a:latin typeface="Nanum Myeongjo" charset="-127"/>
                <a:ea typeface="Nanum Myeongjo" charset="-127"/>
                <a:cs typeface="Nanum Myeongjo" charset="-127"/>
              </a:rPr>
              <a:t>/</a:t>
            </a:r>
            <a:r>
              <a:rPr lang="ko-KR" altLang="en-US" sz="2400" dirty="0">
                <a:latin typeface="Nanum Myeongjo" charset="-127"/>
                <a:ea typeface="Nanum Myeongjo" charset="-127"/>
                <a:cs typeface="Nanum Myeongjo" charset="-127"/>
              </a:rPr>
              <a:t>딸</a:t>
            </a:r>
            <a:r>
              <a:rPr lang="en-US" sz="2400" dirty="0">
                <a:latin typeface="Nanum Myeongjo" charset="-127"/>
                <a:ea typeface="Nanum Myeongjo" charset="-127"/>
                <a:cs typeface="Nanum Myeongjo" charset="-127"/>
              </a:rPr>
              <a:t>/</a:t>
            </a:r>
            <a:r>
              <a:rPr lang="ko-KR" altLang="en-US" sz="2400" dirty="0">
                <a:latin typeface="Nanum Myeongjo" charset="-127"/>
                <a:ea typeface="Nanum Myeongjo" charset="-127"/>
                <a:cs typeface="Nanum Myeongjo" charset="-127"/>
              </a:rPr>
              <a:t>중간 터울 등 낙태</a:t>
            </a:r>
            <a:r>
              <a:rPr lang="en-US" sz="2400" dirty="0">
                <a:latin typeface="Nanum Myeongjo" charset="-127"/>
                <a:ea typeface="Nanum Myeongjo" charset="-127"/>
                <a:cs typeface="Nanum Myeongjo" charset="-127"/>
              </a:rPr>
              <a:t>’</a:t>
            </a:r>
            <a:r>
              <a:rPr lang="ko-KR" altLang="en-US" sz="2400" dirty="0">
                <a:latin typeface="Nanum Myeongjo" charset="-127"/>
                <a:ea typeface="Nanum Myeongjo" charset="-127"/>
                <a:cs typeface="Nanum Myeongjo" charset="-127"/>
              </a:rPr>
              <a:t>한 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역사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,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endParaRPr lang="en-US" altLang="ko-KR" sz="2400" dirty="0" smtClean="0">
              <a:latin typeface="Nanum Myeongjo" charset="-127"/>
              <a:ea typeface="Nanum Myeongjo" charset="-127"/>
              <a:cs typeface="Nanum Myeongjo" charset="-12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  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: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70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년대 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‘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모자보건사업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’,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‘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가족계획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’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 </a:t>
            </a:r>
            <a:endParaRPr lang="en-US" altLang="ko-KR" sz="2400" dirty="0">
              <a:latin typeface="Nanum Myeongjo" charset="-127"/>
              <a:ea typeface="Nanum Myeongjo" charset="-127"/>
              <a:cs typeface="Nanum Myeongjo" charset="-127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latin typeface="Nanum Myeongjo" charset="-127"/>
              <a:ea typeface="Nanum Myeongjo" charset="-127"/>
              <a:cs typeface="Nanum Myeongjo" charset="-127"/>
            </a:endParaRPr>
          </a:p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여성관련 </a:t>
            </a:r>
            <a:r>
              <a:rPr lang="ko-KR" altLang="en-US" sz="2400" dirty="0">
                <a:latin typeface="Nanum Myeongjo" charset="-127"/>
                <a:ea typeface="Nanum Myeongjo" charset="-127"/>
                <a:cs typeface="Nanum Myeongjo" charset="-127"/>
              </a:rPr>
              <a:t>쟁점의 구분</a:t>
            </a:r>
            <a:r>
              <a:rPr lang="en-US" sz="2400" dirty="0">
                <a:latin typeface="Nanum Myeongjo" charset="-127"/>
                <a:ea typeface="Nanum Myeongjo" charset="-127"/>
                <a:cs typeface="Nanum Myeongjo" charset="-127"/>
              </a:rPr>
              <a:t>? 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혹은 경계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?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endParaRPr lang="en-US" sz="2400" dirty="0" smtClean="0">
              <a:latin typeface="Nanum Myeongjo" charset="-127"/>
              <a:ea typeface="Nanum Myeongjo" charset="-127"/>
              <a:cs typeface="Nanum Myeongjo" charset="-12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  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: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노동</a:t>
            </a:r>
            <a:r>
              <a:rPr lang="en-US" sz="2400" dirty="0">
                <a:latin typeface="Nanum Myeongjo" charset="-127"/>
                <a:ea typeface="Nanum Myeongjo" charset="-127"/>
                <a:cs typeface="Nanum Myeongjo" charset="-127"/>
              </a:rPr>
              <a:t>/ </a:t>
            </a:r>
            <a:r>
              <a:rPr lang="ko-KR" altLang="en-US" sz="2400" dirty="0">
                <a:latin typeface="Nanum Myeongjo" charset="-127"/>
                <a:ea typeface="Nanum Myeongjo" charset="-127"/>
                <a:cs typeface="Nanum Myeongjo" charset="-127"/>
              </a:rPr>
              <a:t>폭력</a:t>
            </a:r>
            <a:r>
              <a:rPr lang="en-US" sz="2400" dirty="0">
                <a:latin typeface="Nanum Myeongjo" charset="-127"/>
                <a:ea typeface="Nanum Myeongjo" charset="-127"/>
                <a:cs typeface="Nanum Myeongjo" charset="-127"/>
              </a:rPr>
              <a:t>/ </a:t>
            </a:r>
            <a:r>
              <a:rPr lang="ko-KR" altLang="en-US" sz="2400" dirty="0">
                <a:latin typeface="Nanum Myeongjo" charset="-127"/>
                <a:ea typeface="Nanum Myeongjo" charset="-127"/>
                <a:cs typeface="Nanum Myeongjo" charset="-127"/>
              </a:rPr>
              <a:t>이주여성</a:t>
            </a:r>
            <a:r>
              <a:rPr lang="en-US" sz="2400" dirty="0">
                <a:latin typeface="Nanum Myeongjo" charset="-127"/>
                <a:ea typeface="Nanum Myeongjo" charset="-127"/>
                <a:cs typeface="Nanum Myeongjo" charset="-127"/>
              </a:rPr>
              <a:t>/ </a:t>
            </a:r>
            <a:r>
              <a:rPr lang="ko-KR" altLang="en-US" sz="2400" dirty="0">
                <a:latin typeface="Nanum Myeongjo" charset="-127"/>
                <a:ea typeface="Nanum Myeongjo" charset="-127"/>
                <a:cs typeface="Nanum Myeongjo" charset="-127"/>
              </a:rPr>
              <a:t>장애여성</a:t>
            </a:r>
            <a:r>
              <a:rPr lang="en-US" sz="2400" dirty="0">
                <a:latin typeface="Nanum Myeongjo" charset="-127"/>
                <a:ea typeface="Nanum Myeongjo" charset="-127"/>
                <a:cs typeface="Nanum Myeongjo" charset="-127"/>
              </a:rPr>
              <a:t>/ LGBT/ </a:t>
            </a:r>
            <a:r>
              <a:rPr lang="ko-KR" altLang="en-US" sz="2400" dirty="0">
                <a:latin typeface="Nanum Myeongjo" charset="-127"/>
                <a:ea typeface="Nanum Myeongjo" charset="-127"/>
                <a:cs typeface="Nanum Myeongjo" charset="-127"/>
              </a:rPr>
              <a:t>매춘</a:t>
            </a:r>
            <a:r>
              <a:rPr lang="en-US" sz="2400" dirty="0">
                <a:latin typeface="Nanum Myeongjo" charset="-127"/>
                <a:ea typeface="Nanum Myeongjo" charset="-127"/>
                <a:cs typeface="Nanum Myeongjo" charset="-127"/>
              </a:rPr>
              <a:t>/ </a:t>
            </a:r>
            <a:r>
              <a:rPr lang="ko-KR" altLang="en-US" sz="2400" dirty="0">
                <a:latin typeface="Nanum Myeongjo" charset="-127"/>
                <a:ea typeface="Nanum Myeongjo" charset="-127"/>
                <a:cs typeface="Nanum Myeongjo" charset="-127"/>
              </a:rPr>
              <a:t>일반</a:t>
            </a:r>
            <a:r>
              <a:rPr lang="en-US" sz="2400" dirty="0">
                <a:latin typeface="Nanum Myeongjo" charset="-127"/>
                <a:ea typeface="Nanum Myeongjo" charset="-127"/>
                <a:cs typeface="Nanum Myeongjo" charset="-127"/>
              </a:rPr>
              <a:t>(?)</a:t>
            </a:r>
            <a:r>
              <a:rPr lang="ko-KR" altLang="en-US" sz="2400" dirty="0">
                <a:latin typeface="Nanum Myeongjo" charset="-127"/>
                <a:ea typeface="Nanum Myeongjo" charset="-127"/>
                <a:cs typeface="Nanum Myeongjo" charset="-127"/>
              </a:rPr>
              <a:t>쟁점</a:t>
            </a:r>
            <a:r>
              <a:rPr lang="en-US" sz="2400" dirty="0">
                <a:latin typeface="Nanum Myeongjo" charset="-127"/>
                <a:ea typeface="Nanum Myeongjo" charset="-127"/>
                <a:cs typeface="Nanum Myeongjo" charset="-127"/>
              </a:rPr>
              <a:t>/ </a:t>
            </a:r>
            <a:r>
              <a:rPr lang="ko-KR" altLang="en-US" sz="2400" dirty="0">
                <a:latin typeface="Nanum Myeongjo" charset="-127"/>
                <a:ea typeface="Nanum Myeongjo" charset="-127"/>
                <a:cs typeface="Nanum Myeongjo" charset="-127"/>
              </a:rPr>
              <a:t>건강 등</a:t>
            </a:r>
            <a:endParaRPr lang="en-US" sz="2400" dirty="0">
              <a:latin typeface="Nanum Myeongjo" charset="-127"/>
              <a:ea typeface="Nanum Myeongjo" charset="-127"/>
              <a:cs typeface="Nanum Myeongjo" charset="-12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2400" dirty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 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: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종교</a:t>
            </a:r>
            <a:r>
              <a:rPr lang="en-US" sz="2400" dirty="0">
                <a:latin typeface="Nanum Myeongjo" charset="-127"/>
                <a:ea typeface="Nanum Myeongjo" charset="-127"/>
                <a:cs typeface="Nanum Myeongjo" charset="-127"/>
              </a:rPr>
              <a:t>/ </a:t>
            </a:r>
            <a:r>
              <a:rPr lang="ko-KR" altLang="en-US" sz="2400" dirty="0">
                <a:latin typeface="Nanum Myeongjo" charset="-127"/>
                <a:ea typeface="Nanum Myeongjo" charset="-127"/>
                <a:cs typeface="Nanum Myeongjo" charset="-127"/>
              </a:rPr>
              <a:t>연령</a:t>
            </a:r>
            <a:r>
              <a:rPr lang="en-US" sz="2400" dirty="0">
                <a:latin typeface="Nanum Myeongjo" charset="-127"/>
                <a:ea typeface="Nanum Myeongjo" charset="-127"/>
                <a:cs typeface="Nanum Myeongjo" charset="-127"/>
              </a:rPr>
              <a:t>(</a:t>
            </a:r>
            <a:r>
              <a:rPr lang="ko-KR" altLang="en-US" sz="2400" dirty="0">
                <a:latin typeface="Nanum Myeongjo" charset="-127"/>
                <a:ea typeface="Nanum Myeongjo" charset="-127"/>
                <a:cs typeface="Nanum Myeongjo" charset="-127"/>
              </a:rPr>
              <a:t>나이</a:t>
            </a:r>
            <a:r>
              <a:rPr lang="en-US" sz="2400" dirty="0">
                <a:latin typeface="Nanum Myeongjo" charset="-127"/>
                <a:ea typeface="Nanum Myeongjo" charset="-127"/>
                <a:cs typeface="Nanum Myeongjo" charset="-127"/>
              </a:rPr>
              <a:t>)/ </a:t>
            </a:r>
            <a:r>
              <a:rPr lang="ko-KR" altLang="en-US" sz="2400" dirty="0">
                <a:latin typeface="Nanum Myeongjo" charset="-127"/>
                <a:ea typeface="Nanum Myeongjo" charset="-127"/>
                <a:cs typeface="Nanum Myeongjo" charset="-127"/>
              </a:rPr>
              <a:t>계급</a:t>
            </a:r>
            <a:r>
              <a:rPr lang="en-US" sz="2400" dirty="0">
                <a:latin typeface="Nanum Myeongjo" charset="-127"/>
                <a:ea typeface="Nanum Myeongjo" charset="-127"/>
                <a:cs typeface="Nanum Myeongjo" charset="-127"/>
              </a:rPr>
              <a:t>/ </a:t>
            </a:r>
            <a:r>
              <a:rPr lang="ko-KR" altLang="en-US" sz="2400" dirty="0">
                <a:latin typeface="Nanum Myeongjo" charset="-127"/>
                <a:ea typeface="Nanum Myeongjo" charset="-127"/>
                <a:cs typeface="Nanum Myeongjo" charset="-127"/>
              </a:rPr>
              <a:t>성적 지향</a:t>
            </a:r>
            <a:r>
              <a:rPr lang="en-US" sz="2400" dirty="0">
                <a:latin typeface="Nanum Myeongjo" charset="-127"/>
                <a:ea typeface="Nanum Myeongjo" charset="-127"/>
                <a:cs typeface="Nanum Myeongjo" charset="-127"/>
              </a:rPr>
              <a:t>/ 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직업 등</a:t>
            </a:r>
            <a:r>
              <a:rPr 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latin typeface="Nanum Myeongjo" charset="-127"/>
              <a:ea typeface="Nanum Myeongjo" charset="-127"/>
              <a:cs typeface="Nanum Myeongjo" charset="-127"/>
            </a:endParaRPr>
          </a:p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의료계 주요 쟁점 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: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국민의료보험 도입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,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의료 제공 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“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공공성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”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강화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.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ko-KR" altLang="en-US" sz="2400" dirty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endParaRPr lang="en-US" altLang="ko-KR" sz="2400" dirty="0" smtClean="0">
              <a:latin typeface="Nanum Myeongjo" charset="-127"/>
              <a:ea typeface="Nanum Myeongjo" charset="-127"/>
              <a:cs typeface="Nanum Myeongjo" charset="-127"/>
            </a:endParaRPr>
          </a:p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mr-IN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…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2010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년 진오비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(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프로라이프 의사회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)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‘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병원고발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’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-&gt;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저출산 쟁점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?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endParaRPr lang="en-US" altLang="ko-KR" sz="2400" dirty="0" smtClean="0">
              <a:latin typeface="Nanum Myeongjo" charset="-127"/>
              <a:ea typeface="Nanum Myeongjo" charset="-127"/>
              <a:cs typeface="Nanum Myeongjo" charset="-127"/>
            </a:endParaRPr>
          </a:p>
          <a:p>
            <a:pPr>
              <a:lnSpc>
                <a:spcPct val="100000"/>
              </a:lnSpc>
              <a:buFontTx/>
              <a:buChar char="-"/>
            </a:pPr>
            <a:endParaRPr lang="en-US" altLang="ko-KR" sz="2400" dirty="0" smtClean="0">
              <a:latin typeface="Nanum Myeongjo" charset="-127"/>
              <a:ea typeface="Nanum Myeongjo" charset="-127"/>
              <a:cs typeface="Nanum Myeongjo" charset="-127"/>
            </a:endParaRPr>
          </a:p>
          <a:p>
            <a:pPr>
              <a:lnSpc>
                <a:spcPct val="100000"/>
              </a:lnSpc>
              <a:buFontTx/>
              <a:buChar char="-"/>
            </a:pPr>
            <a:endParaRPr lang="en-US" altLang="ko-KR" sz="2400" dirty="0" smtClean="0">
              <a:latin typeface="Nanum Myeongjo" charset="-127"/>
              <a:ea typeface="Nanum Myeongjo" charset="-127"/>
              <a:cs typeface="Nanum Myeongjo" charset="-127"/>
            </a:endParaRPr>
          </a:p>
          <a:p>
            <a:pPr>
              <a:lnSpc>
                <a:spcPct val="100000"/>
              </a:lnSpc>
              <a:buFontTx/>
              <a:buChar char="-"/>
            </a:pPr>
            <a:endParaRPr lang="en-US" sz="2400" dirty="0">
              <a:latin typeface="Nanum Myeongjo" charset="-127"/>
              <a:ea typeface="Nanum Myeongjo" charset="-127"/>
              <a:cs typeface="Nanum Myeongjo" charset="-127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Nanum Myeongjo" charset="-127"/>
              <a:ea typeface="Nanum Myeongjo" charset="-127"/>
              <a:cs typeface="Nanum Myeo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12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r>
              <a:rPr lang="en-US" altLang="ko-KR" dirty="0" smtClean="0"/>
              <a:t>III. </a:t>
            </a:r>
            <a:r>
              <a:rPr lang="ko-KR" altLang="en-US" dirty="0" smtClean="0"/>
              <a:t>주요 여성운동 쟁점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(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탈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)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식민의 역사와 관련된 쟁점</a:t>
            </a:r>
            <a:endParaRPr lang="en-US" altLang="ko-KR" dirty="0" smtClean="0">
              <a:latin typeface="Nanum Myeongjo" charset="-127"/>
              <a:ea typeface="Nanum Myeongjo" charset="-127"/>
              <a:cs typeface="Nanum Myeongjo" charset="-12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  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: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호주제 폐지</a:t>
            </a:r>
            <a:r>
              <a:rPr lang="en-US" dirty="0" smtClean="0">
                <a:latin typeface="Nanum Myeongjo" charset="-127"/>
                <a:ea typeface="Nanum Myeongjo" charset="-127"/>
                <a:cs typeface="Nanum Myeongjo" charset="-127"/>
              </a:rPr>
              <a:t>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dirty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 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: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위안부 문제</a:t>
            </a:r>
            <a:endParaRPr lang="en-US" altLang="ko-KR" dirty="0" smtClean="0">
              <a:latin typeface="Nanum Myeongjo" charset="-127"/>
              <a:ea typeface="Nanum Myeongjo" charset="-127"/>
              <a:cs typeface="Nanum Myeongjo" charset="-12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-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산업화와 여성노동자 운동</a:t>
            </a:r>
            <a:endParaRPr lang="en-US" altLang="ko-KR" dirty="0" smtClean="0">
              <a:latin typeface="Nanum Myeongjo" charset="-127"/>
              <a:ea typeface="Nanum Myeongjo" charset="-127"/>
              <a:cs typeface="Nanum Myeongjo" charset="-127"/>
            </a:endParaRP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가정</a:t>
            </a:r>
            <a:r>
              <a:rPr lang="en-US" dirty="0" smtClean="0">
                <a:latin typeface="Nanum Myeongjo" charset="-127"/>
                <a:ea typeface="Nanum Myeongjo" charset="-127"/>
                <a:cs typeface="Nanum Myeongjo" charset="-127"/>
              </a:rPr>
              <a:t>/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성폭력 방지법</a:t>
            </a:r>
            <a:endParaRPr lang="en-US" altLang="ko-KR" dirty="0" smtClean="0">
              <a:latin typeface="Nanum Myeongjo" charset="-127"/>
              <a:ea typeface="Nanum Myeongjo" charset="-127"/>
              <a:cs typeface="Nanum Myeongjo" charset="-127"/>
            </a:endParaRP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기생관광</a:t>
            </a:r>
            <a:r>
              <a:rPr lang="en-US" dirty="0" smtClean="0">
                <a:latin typeface="Nanum Myeongjo" charset="-127"/>
                <a:ea typeface="Nanum Myeongjo" charset="-127"/>
                <a:cs typeface="Nanum Myeongjo" charset="-127"/>
              </a:rPr>
              <a:t>, 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성매매특별법</a:t>
            </a:r>
            <a:endParaRPr lang="en-US" dirty="0" smtClean="0">
              <a:latin typeface="Nanum Myeongjo" charset="-127"/>
              <a:ea typeface="Nanum Myeongjo" charset="-127"/>
              <a:cs typeface="Nanum Myeo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2976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Nanum Myeongjo" charset="-127"/>
                <a:ea typeface="Nanum Myeongjo" charset="-127"/>
                <a:cs typeface="Nanum Myeongjo" charset="-127"/>
              </a:rPr>
              <a:t>IV. </a:t>
            </a:r>
            <a:r>
              <a:rPr lang="ko-KR" altLang="en-US" b="1" dirty="0">
                <a:latin typeface="Nanum Myeongjo" charset="-127"/>
                <a:ea typeface="Nanum Myeongjo" charset="-127"/>
                <a:cs typeface="Nanum Myeongjo" charset="-127"/>
              </a:rPr>
              <a:t>해외 사례 </a:t>
            </a:r>
            <a:endParaRPr lang="en-US" dirty="0">
              <a:latin typeface="Nanum Myeongjo" charset="-127"/>
              <a:ea typeface="Nanum Myeongjo" charset="-127"/>
              <a:cs typeface="Nanum Myeongjo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Nanum Myeongjo" charset="-127"/>
                <a:ea typeface="Nanum Myeongjo" charset="-127"/>
                <a:cs typeface="Nanum Myeongjo" charset="-127"/>
              </a:rPr>
              <a:t>2</a:t>
            </a:r>
            <a:r>
              <a:rPr lang="zh-TW" altLang="en-US" sz="2400" dirty="0">
                <a:latin typeface="Nanum Myeongjo" charset="-127"/>
                <a:ea typeface="Nanum Myeongjo" charset="-127"/>
                <a:cs typeface="Nanum Myeongjo" charset="-127"/>
              </a:rPr>
              <a:t>차 세계 대전이 지나면서 본격적으로 유럽의 각 나라에서 부분적인 합법화가 진행되기 시작</a:t>
            </a:r>
            <a:r>
              <a:rPr lang="en-US" sz="2400" dirty="0">
                <a:latin typeface="Nanum Myeongjo" charset="-127"/>
                <a:ea typeface="Nanum Myeongjo" charset="-127"/>
                <a:cs typeface="Nanum Myeongjo" charset="-127"/>
              </a:rPr>
              <a:t>. 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그러나 집권 정당의 정치에 따라 부침 거듭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.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’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성해방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’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분위기와 연계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.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 </a:t>
            </a:r>
            <a:endParaRPr lang="en-US" sz="2400" dirty="0" smtClean="0">
              <a:latin typeface="Nanum Myeongjo" charset="-127"/>
              <a:ea typeface="Nanum Myeongjo" charset="-127"/>
              <a:cs typeface="Nanum Myeongjo" charset="-127"/>
            </a:endParaRPr>
          </a:p>
          <a:p>
            <a:pPr>
              <a:lnSpc>
                <a:spcPct val="110000"/>
              </a:lnSpc>
            </a:pP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미국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(1959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년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)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의사들이 합법화 요구 시작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,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영국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(1967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년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)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세계 최초 낙태법 통과 </a:t>
            </a:r>
            <a:endParaRPr lang="en-US" altLang="ko-KR" sz="2400" dirty="0" smtClean="0">
              <a:latin typeface="Nanum Myeongjo" charset="-127"/>
              <a:ea typeface="Nanum Myeongjo" charset="-127"/>
              <a:cs typeface="Nanum Myeongjo" charset="-127"/>
            </a:endParaRPr>
          </a:p>
          <a:p>
            <a:pPr>
              <a:lnSpc>
                <a:spcPct val="110000"/>
              </a:lnSpc>
            </a:pP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소위 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‘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서구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’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에서는 정치적 쟁점화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: 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정치적 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‘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보수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’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혹은 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‘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후진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’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경향은 낙태를 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‘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죄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’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와 계속 연결</a:t>
            </a:r>
            <a:endParaRPr lang="en-US" altLang="ko-KR" sz="2400" dirty="0" smtClean="0">
              <a:latin typeface="Nanum Myeongjo" charset="-127"/>
              <a:ea typeface="Nanum Myeongjo" charset="-127"/>
              <a:cs typeface="Nanum Myeongjo" charset="-127"/>
            </a:endParaRPr>
          </a:p>
          <a:p>
            <a:pPr>
              <a:lnSpc>
                <a:spcPct val="110000"/>
              </a:lnSpc>
            </a:pP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허용되는 시기의 문제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(12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주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,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24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주 등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),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의료급여 지원 여부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,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 의사 </a:t>
            </a:r>
            <a:r>
              <a:rPr lang="en-US" altLang="ko-KR" sz="2400" dirty="0" smtClean="0">
                <a:latin typeface="Nanum Myeongjo" charset="-127"/>
                <a:ea typeface="Nanum Myeongjo" charset="-127"/>
                <a:cs typeface="Nanum Myeongjo" charset="-127"/>
              </a:rPr>
              <a:t>2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인 이상 조언 필수 여부</a:t>
            </a:r>
            <a:r>
              <a:rPr lang="ko-KR" altLang="en-US" sz="2400" dirty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ko-KR" altLang="en-US" sz="2400" dirty="0" smtClean="0">
                <a:latin typeface="Nanum Myeongjo" charset="-127"/>
                <a:ea typeface="Nanum Myeongjo" charset="-127"/>
                <a:cs typeface="Nanum Myeongjo" charset="-127"/>
              </a:rPr>
              <a:t>등 논의 </a:t>
            </a:r>
            <a:endParaRPr lang="en-US" sz="2400" dirty="0" smtClean="0">
              <a:latin typeface="Nanum Myeongjo" charset="-127"/>
              <a:ea typeface="Nanum Myeongjo" charset="-127"/>
              <a:cs typeface="Nanum Myeo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300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r>
              <a:rPr lang="en-US" altLang="ko-KR" dirty="0" smtClean="0"/>
              <a:t>V. </a:t>
            </a:r>
            <a:r>
              <a:rPr lang="ko-KR" altLang="en-US" dirty="0" smtClean="0"/>
              <a:t>제안</a:t>
            </a:r>
            <a:r>
              <a:rPr lang="en-US" altLang="ko-KR" dirty="0" smtClean="0"/>
              <a:t>?</a:t>
            </a:r>
            <a:r>
              <a:rPr lang="ko-KR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용어 변화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?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 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‘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낙태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’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-&gt;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‘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임신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’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중지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(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중단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)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등</a:t>
            </a:r>
            <a:endParaRPr lang="en-US" altLang="ko-KR" dirty="0" smtClean="0">
              <a:latin typeface="Nanum Myeongjo" charset="-127"/>
              <a:ea typeface="Nanum Myeongjo" charset="-127"/>
              <a:cs typeface="Nanum Myeongjo" charset="-127"/>
            </a:endParaRPr>
          </a:p>
          <a:p>
            <a:pPr>
              <a:lnSpc>
                <a:spcPct val="100000"/>
              </a:lnSpc>
            </a:pPr>
            <a:endParaRPr lang="en-US" altLang="ko-KR" dirty="0" smtClean="0">
              <a:latin typeface="Nanum Myeongjo" charset="-127"/>
              <a:ea typeface="Nanum Myeongjo" charset="-127"/>
              <a:cs typeface="Nanum Myeongjo" charset="-127"/>
            </a:endParaRPr>
          </a:p>
          <a:p>
            <a:pPr>
              <a:lnSpc>
                <a:spcPct val="100000"/>
              </a:lnSpc>
            </a:pP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논의되어야 하는 쟁점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?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endParaRPr lang="en-US" altLang="ko-KR" dirty="0">
              <a:latin typeface="Nanum Myeongjo" charset="-127"/>
              <a:ea typeface="Nanum Myeongjo" charset="-127"/>
              <a:cs typeface="Nanum Myeongjo" charset="-12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 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: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‘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섹스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’,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‘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피임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’(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콘돔미착용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[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죄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]?)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 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: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비용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,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시기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-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결정권은 누구에게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 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: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생명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/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장애 </a:t>
            </a:r>
            <a:r>
              <a:rPr lang="mr-IN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–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극복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?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</a:t>
            </a:r>
            <a:endParaRPr lang="en-US" altLang="ko-KR" dirty="0" smtClean="0">
              <a:latin typeface="Nanum Myeongjo" charset="-127"/>
              <a:ea typeface="Nanum Myeongjo" charset="-127"/>
              <a:cs typeface="Nanum Myeongjo" charset="-12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 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: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초점을 어디로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?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누구의 몸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/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생명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(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권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)(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공학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)/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결정권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/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죄</a:t>
            </a:r>
            <a:r>
              <a:rPr lang="en-US" altLang="ko-KR" dirty="0" smtClean="0">
                <a:latin typeface="Nanum Myeongjo" charset="-127"/>
                <a:ea typeface="Nanum Myeongjo" charset="-127"/>
                <a:cs typeface="Nanum Myeongjo" charset="-127"/>
              </a:rPr>
              <a:t>?</a:t>
            </a:r>
            <a:r>
              <a:rPr lang="ko-KR" altLang="en-US" dirty="0" smtClean="0">
                <a:latin typeface="Nanum Myeongjo" charset="-127"/>
                <a:ea typeface="Nanum Myeongjo" charset="-127"/>
                <a:cs typeface="Nanum Myeongjo" charset="-127"/>
              </a:rPr>
              <a:t> 등등 </a:t>
            </a:r>
            <a:endParaRPr lang="en-US" altLang="ko-KR" dirty="0" smtClean="0">
              <a:latin typeface="Nanum Myeongjo" charset="-127"/>
              <a:ea typeface="Nanum Myeongjo" charset="-127"/>
              <a:cs typeface="Nanum Myeo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622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참고문헌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508" y="1690688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ko-KR" altLang="en-US" sz="2000" dirty="0">
                <a:latin typeface="Nanum Myeongjo" charset="-127"/>
                <a:ea typeface="Nanum Myeongjo" charset="-127"/>
                <a:cs typeface="Nanum Myeongjo" charset="-127"/>
              </a:rPr>
              <a:t>문현아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. 2013. ‘</a:t>
            </a:r>
            <a:r>
              <a:rPr lang="ko-KR" altLang="en-US" sz="2000" dirty="0">
                <a:latin typeface="Nanum Myeongjo" charset="-127"/>
                <a:ea typeface="Nanum Myeongjo" charset="-127"/>
                <a:cs typeface="Nanum Myeongjo" charset="-127"/>
              </a:rPr>
              <a:t>누구의 생명을 이야기하고 있는가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? </a:t>
            </a:r>
            <a:r>
              <a:rPr lang="ko-KR" altLang="en-US" sz="2000" dirty="0">
                <a:latin typeface="Nanum Myeongjo" charset="-127"/>
                <a:ea typeface="Nanum Myeongjo" charset="-127"/>
                <a:cs typeface="Nanum Myeongjo" charset="-127"/>
              </a:rPr>
              <a:t>재생산 권리의 관점에서 바라보는 낙태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’, &lt;</a:t>
            </a:r>
            <a:r>
              <a:rPr lang="ko-KR" altLang="en-US" sz="2000" dirty="0">
                <a:latin typeface="Nanum Myeongjo" charset="-127"/>
                <a:ea typeface="Nanum Myeongjo" charset="-127"/>
                <a:cs typeface="Nanum Myeongjo" charset="-127"/>
              </a:rPr>
              <a:t>건강과대안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&gt; </a:t>
            </a:r>
            <a:r>
              <a:rPr lang="ko-KR" altLang="en-US" sz="2000" dirty="0">
                <a:latin typeface="Nanum Myeongjo" charset="-127"/>
                <a:ea typeface="Nanum Myeongjo" charset="-127"/>
                <a:cs typeface="Nanum Myeongjo" charset="-127"/>
              </a:rPr>
              <a:t>이슈페이퍼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. </a:t>
            </a:r>
            <a:r>
              <a:rPr lang="en-US" sz="2000" u="sng" dirty="0">
                <a:latin typeface="Nanum Myeongjo" charset="-127"/>
                <a:ea typeface="Nanum Myeongjo" charset="-127"/>
                <a:cs typeface="Nanum Myeongjo" charset="-127"/>
                <a:hlinkClick r:id="rId2"/>
              </a:rPr>
              <a:t>http://www.chsc.or.kr/?post_type=paper&amp;p=4731</a:t>
            </a:r>
            <a:endParaRPr lang="en-US" sz="2000" dirty="0">
              <a:latin typeface="Nanum Myeongjo" charset="-127"/>
              <a:ea typeface="Nanum Myeongjo" charset="-127"/>
              <a:cs typeface="Nanum Myeongjo" charset="-127"/>
            </a:endParaRPr>
          </a:p>
          <a:p>
            <a:pPr>
              <a:lnSpc>
                <a:spcPct val="100000"/>
              </a:lnSpc>
            </a:pPr>
            <a:r>
              <a:rPr lang="ko-KR" altLang="en-US" sz="2000" dirty="0">
                <a:latin typeface="Nanum Myeongjo" charset="-127"/>
                <a:ea typeface="Nanum Myeongjo" charset="-127"/>
                <a:cs typeface="Nanum Myeongjo" charset="-127"/>
              </a:rPr>
              <a:t>문현아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, 2010. ‘</a:t>
            </a:r>
            <a:r>
              <a:rPr lang="ko-KR" altLang="en-US" sz="2000" dirty="0">
                <a:latin typeface="Nanum Myeongjo" charset="-127"/>
                <a:ea typeface="Nanum Myeongjo" charset="-127"/>
                <a:cs typeface="Nanum Myeongjo" charset="-127"/>
              </a:rPr>
              <a:t>낙태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, </a:t>
            </a:r>
            <a:r>
              <a:rPr lang="ko-KR" altLang="en-US" sz="2000" dirty="0">
                <a:latin typeface="Nanum Myeongjo" charset="-127"/>
                <a:ea typeface="Nanum Myeongjo" charset="-127"/>
                <a:cs typeface="Nanum Myeongjo" charset="-127"/>
              </a:rPr>
              <a:t>범죄로의 재구성</a:t>
            </a:r>
            <a:r>
              <a:rPr lang="en-US" sz="2000" dirty="0" smtClean="0">
                <a:latin typeface="Nanum Myeongjo" charset="-127"/>
                <a:ea typeface="Nanum Myeongjo" charset="-127"/>
                <a:cs typeface="Nanum Myeongjo" charset="-127"/>
              </a:rPr>
              <a:t>’,</a:t>
            </a:r>
            <a:r>
              <a:rPr lang="en-US" sz="2000" u="sng" dirty="0" smtClean="0">
                <a:latin typeface="Nanum Myeongjo" charset="-127"/>
                <a:ea typeface="Nanum Myeongjo" charset="-127"/>
                <a:cs typeface="Nanum Myeongjo" charset="-127"/>
                <a:hlinkClick r:id="rId3"/>
              </a:rPr>
              <a:t>http</a:t>
            </a:r>
            <a:r>
              <a:rPr lang="en-US" sz="2000" u="sng" dirty="0">
                <a:latin typeface="Nanum Myeongjo" charset="-127"/>
                <a:ea typeface="Nanum Myeongjo" charset="-127"/>
                <a:cs typeface="Nanum Myeongjo" charset="-127"/>
                <a:hlinkClick r:id="rId3"/>
              </a:rPr>
              <a:t>://www.glocalactivism.org/nga/now.html?wid=379&amp;action=view&amp;boardcode=korea_gp&amp;mode=view&amp;pg_start=&amp;list_mode=&amp;search_field=&amp;search_text=&amp;search_category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=</a:t>
            </a:r>
          </a:p>
          <a:p>
            <a:pPr>
              <a:lnSpc>
                <a:spcPct val="100000"/>
              </a:lnSpc>
            </a:pPr>
            <a:r>
              <a:rPr lang="zh-TW" altLang="en-US" sz="2000" dirty="0">
                <a:latin typeface="Nanum Myeongjo" charset="-127"/>
                <a:ea typeface="Nanum Myeongjo" charset="-127"/>
                <a:cs typeface="Nanum Myeongjo" charset="-127"/>
              </a:rPr>
              <a:t>윤정원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. 2010. “</a:t>
            </a:r>
            <a:r>
              <a:rPr lang="zh-TW" altLang="en-US" sz="2000" dirty="0">
                <a:latin typeface="Nanum Myeongjo" charset="-127"/>
                <a:ea typeface="Nanum Myeongjo" charset="-127"/>
                <a:cs typeface="Nanum Myeongjo" charset="-127"/>
              </a:rPr>
              <a:t>여성은 한번도 낙태를 선택한 적이 없었다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”, &lt;</a:t>
            </a:r>
            <a:r>
              <a:rPr lang="zh-TW" altLang="en-US" sz="2000" dirty="0">
                <a:latin typeface="Nanum Myeongjo" charset="-127"/>
                <a:ea typeface="Nanum Myeongjo" charset="-127"/>
                <a:cs typeface="Nanum Myeongjo" charset="-127"/>
              </a:rPr>
              <a:t>젊은 보건의료인의 공간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: </a:t>
            </a:r>
            <a:r>
              <a:rPr lang="zh-TW" altLang="en-US" sz="2000" dirty="0">
                <a:latin typeface="Nanum Myeongjo" charset="-127"/>
                <a:ea typeface="Nanum Myeongjo" charset="-127"/>
                <a:cs typeface="Nanum Myeongjo" charset="-127"/>
              </a:rPr>
              <a:t>다리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&gt; 2010</a:t>
            </a:r>
            <a:r>
              <a:rPr lang="zh-TW" altLang="en-US" sz="2000" dirty="0">
                <a:latin typeface="Nanum Myeongjo" charset="-127"/>
                <a:ea typeface="Nanum Myeongjo" charset="-127"/>
                <a:cs typeface="Nanum Myeongjo" charset="-127"/>
              </a:rPr>
              <a:t>년 봄호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, </a:t>
            </a:r>
            <a:r>
              <a:rPr lang="zh-TW" altLang="en-US" sz="2000" dirty="0">
                <a:latin typeface="Nanum Myeongjo" charset="-127"/>
                <a:ea typeface="Nanum Myeongjo" charset="-127"/>
                <a:cs typeface="Nanum Myeongjo" charset="-127"/>
              </a:rPr>
              <a:t>통권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 8</a:t>
            </a:r>
            <a:r>
              <a:rPr lang="zh-TW" altLang="en-US" sz="2000" dirty="0">
                <a:latin typeface="Nanum Myeongjo" charset="-127"/>
                <a:ea typeface="Nanum Myeongjo" charset="-127"/>
                <a:cs typeface="Nanum Myeongjo" charset="-127"/>
              </a:rPr>
              <a:t>호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zh-TW" altLang="en-US" sz="2000" dirty="0">
                <a:latin typeface="Nanum Myeongjo" charset="-127"/>
                <a:ea typeface="Nanum Myeongjo" charset="-127"/>
                <a:cs typeface="Nanum Myeongjo" charset="-127"/>
              </a:rPr>
              <a:t>한국형사정책연구원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(1992), </a:t>
            </a:r>
            <a:r>
              <a:rPr lang="en-US" altLang="zh-TW" sz="2000" dirty="0">
                <a:latin typeface="Nanum Myeongjo" charset="-127"/>
                <a:ea typeface="Nanum Myeongjo" charset="-127"/>
                <a:cs typeface="Nanum Myeongjo" charset="-127"/>
              </a:rPr>
              <a:t>『</a:t>
            </a:r>
            <a:r>
              <a:rPr lang="zh-TW" altLang="en-US" sz="2000" dirty="0">
                <a:latin typeface="Nanum Myeongjo" charset="-127"/>
                <a:ea typeface="Nanum Myeongjo" charset="-127"/>
                <a:cs typeface="Nanum Myeongjo" charset="-127"/>
              </a:rPr>
              <a:t>간통죄의 존폐 및 낙태의 허용범위</a:t>
            </a:r>
            <a:r>
              <a:rPr lang="en-US" altLang="zh-TW" sz="2000" dirty="0">
                <a:latin typeface="Nanum Myeongjo" charset="-127"/>
                <a:ea typeface="Nanum Myeongjo" charset="-127"/>
                <a:cs typeface="Nanum Myeongjo" charset="-127"/>
              </a:rPr>
              <a:t>』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, </a:t>
            </a:r>
            <a:r>
              <a:rPr lang="zh-TW" altLang="en-US" sz="2000" dirty="0">
                <a:latin typeface="Nanum Myeongjo" charset="-127"/>
                <a:ea typeface="Nanum Myeongjo" charset="-127"/>
                <a:cs typeface="Nanum Myeongjo" charset="-127"/>
              </a:rPr>
              <a:t>한국법제연구원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Stetson. Dorothy McBride ed.(2001), </a:t>
            </a:r>
            <a:r>
              <a:rPr lang="en-US" sz="2000" i="1" dirty="0">
                <a:latin typeface="Nanum Myeongjo" charset="-127"/>
                <a:ea typeface="Nanum Myeongjo" charset="-127"/>
                <a:cs typeface="Nanum Myeongjo" charset="-127"/>
              </a:rPr>
              <a:t>Abortion Politics, Women’s Movements and the Democratic State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, Oxford University Press.</a:t>
            </a:r>
          </a:p>
          <a:p>
            <a:pPr>
              <a:lnSpc>
                <a:spcPct val="100000"/>
              </a:lnSpc>
            </a:pPr>
            <a:r>
              <a:rPr lang="en-US" sz="2000" dirty="0" err="1">
                <a:latin typeface="Nanum Myeongjo" charset="-127"/>
                <a:ea typeface="Nanum Myeongjo" charset="-127"/>
                <a:cs typeface="Nanum Myeongjo" charset="-127"/>
              </a:rPr>
              <a:t>Wikipedia.org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 : </a:t>
            </a:r>
            <a:r>
              <a:rPr lang="ko-KR" altLang="en-US" sz="2000" dirty="0">
                <a:latin typeface="Nanum Myeongjo" charset="-127"/>
                <a:ea typeface="Nanum Myeongjo" charset="-127"/>
                <a:cs typeface="Nanum Myeongjo" charset="-127"/>
              </a:rPr>
              <a:t>각 나라별 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Abortion law </a:t>
            </a:r>
            <a:r>
              <a:rPr lang="ko-KR" altLang="en-US" sz="2000" dirty="0">
                <a:latin typeface="Nanum Myeongjo" charset="-127"/>
                <a:ea typeface="Nanum Myeongjo" charset="-127"/>
                <a:cs typeface="Nanum Myeongjo" charset="-127"/>
              </a:rPr>
              <a:t>검색자료</a:t>
            </a:r>
            <a:r>
              <a:rPr lang="en-US" sz="2000" dirty="0">
                <a:latin typeface="Nanum Myeongjo" charset="-127"/>
                <a:ea typeface="Nanum Myeongjo" charset="-127"/>
                <a:cs typeface="Nanum Myeongjo" charset="-127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0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772</Words>
  <Application>Microsoft Office PowerPoint</Application>
  <PresentationFormat>와이드스크린</PresentationFormat>
  <Paragraphs>61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Nanum Myeongjo</vt:lpstr>
      <vt:lpstr>新細明體</vt:lpstr>
      <vt:lpstr>맑은 고딕</vt:lpstr>
      <vt:lpstr>Arial</vt:lpstr>
      <vt:lpstr>Calibri</vt:lpstr>
      <vt:lpstr>Calibri Light</vt:lpstr>
      <vt:lpstr>Office Theme</vt:lpstr>
      <vt:lpstr>이슈점검 토론회:  의료인 처벌 논란으로 재점화된  ‘낙태죄’ 폐지 운동의 의미와 전망 </vt:lpstr>
      <vt:lpstr> 논의 목차 </vt:lpstr>
      <vt:lpstr>I. 낙태(죄)가 논의되는 장</vt:lpstr>
      <vt:lpstr>II. 여성계 : 의료계와의 (부)접점?  </vt:lpstr>
      <vt:lpstr> III. 주요 여성운동 쟁점 </vt:lpstr>
      <vt:lpstr>IV. 해외 사례 </vt:lpstr>
      <vt:lpstr> V. 제안? </vt:lpstr>
      <vt:lpstr>참고문헌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이슈점검 토론회:  의료인 처벌 논란으로 재점화된  ‘낙태죄’ 폐지 운동의 의미와 전망</dc:title>
  <dc:creator>Microsoft Office User</dc:creator>
  <cp:lastModifiedBy>CHSC1</cp:lastModifiedBy>
  <cp:revision>8</cp:revision>
  <dcterms:created xsi:type="dcterms:W3CDTF">2016-10-31T02:10:07Z</dcterms:created>
  <dcterms:modified xsi:type="dcterms:W3CDTF">2018-03-21T02:23:38Z</dcterms:modified>
</cp:coreProperties>
</file>