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300"/>
    <p:restoredTop sz="94674"/>
  </p:normalViewPr>
  <p:slideViewPr>
    <p:cSldViewPr snapToGrid="0" snapToObjects="1">
      <p:cViewPr varScale="1">
        <p:scale>
          <a:sx n="58" d="100"/>
          <a:sy n="58" d="100"/>
        </p:scale>
        <p:origin x="102" y="4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F2EA4-E469-C445-ADFE-3F068456C991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125CD-8A19-9043-8D97-FCDAB10295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578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F2EA4-E469-C445-ADFE-3F068456C991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125CD-8A19-9043-8D97-FCDAB10295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119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F2EA4-E469-C445-ADFE-3F068456C991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125CD-8A19-9043-8D97-FCDAB10295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119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F2EA4-E469-C445-ADFE-3F068456C991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125CD-8A19-9043-8D97-FCDAB10295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820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F2EA4-E469-C445-ADFE-3F068456C991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125CD-8A19-9043-8D97-FCDAB10295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002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F2EA4-E469-C445-ADFE-3F068456C991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125CD-8A19-9043-8D97-FCDAB10295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981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F2EA4-E469-C445-ADFE-3F068456C991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125CD-8A19-9043-8D97-FCDAB10295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794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F2EA4-E469-C445-ADFE-3F068456C991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125CD-8A19-9043-8D97-FCDAB10295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544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F2EA4-E469-C445-ADFE-3F068456C991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125CD-8A19-9043-8D97-FCDAB10295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246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F2EA4-E469-C445-ADFE-3F068456C991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125CD-8A19-9043-8D97-FCDAB10295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184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F2EA4-E469-C445-ADFE-3F068456C991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125CD-8A19-9043-8D97-FCDAB10295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696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AF2EA4-E469-C445-ADFE-3F068456C991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3125CD-8A19-9043-8D97-FCDAB10295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492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localactivism.org/nga/now.html?wid=379&amp;action=view&amp;boardcode=korea_gp&amp;mode=view&amp;pg_start=&amp;list_mode=&amp;search_field=&amp;search_text=&amp;search_category" TargetMode="External"/><Relationship Id="rId2" Type="http://schemas.openxmlformats.org/officeDocument/2006/relationships/hyperlink" Target="http://www.chsc.or.kr/?post_type=paper&amp;p=4731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 smtClean="0">
                <a:latin typeface="Nanum Myeongjo" charset="-127"/>
                <a:ea typeface="Nanum Myeongjo" charset="-127"/>
                <a:cs typeface="Nanum Myeongjo" charset="-127"/>
              </a:rPr>
              <a:t>2016.10.31(</a:t>
            </a:r>
            <a:r>
              <a:rPr lang="ko-KR" altLang="en-US" dirty="0" smtClean="0">
                <a:latin typeface="Nanum Myeongjo" charset="-127"/>
                <a:ea typeface="Nanum Myeongjo" charset="-127"/>
                <a:cs typeface="Nanum Myeongjo" charset="-127"/>
              </a:rPr>
              <a:t>월</a:t>
            </a:r>
            <a:r>
              <a:rPr lang="en-US" altLang="ko-KR" dirty="0" smtClean="0">
                <a:latin typeface="Nanum Myeongjo" charset="-127"/>
                <a:ea typeface="Nanum Myeongjo" charset="-127"/>
                <a:cs typeface="Nanum Myeongjo" charset="-127"/>
              </a:rPr>
              <a:t>)</a:t>
            </a:r>
            <a:r>
              <a:rPr lang="ko-KR" altLang="en-US" dirty="0" smtClean="0">
                <a:latin typeface="Nanum Myeongjo" charset="-127"/>
                <a:ea typeface="Nanum Myeongjo" charset="-127"/>
                <a:cs typeface="Nanum Myeongjo" charset="-127"/>
              </a:rPr>
              <a:t> </a:t>
            </a:r>
            <a:endParaRPr lang="en-US" altLang="ko-KR" dirty="0" smtClean="0">
              <a:latin typeface="Nanum Myeongjo" charset="-127"/>
              <a:ea typeface="Nanum Myeongjo" charset="-127"/>
              <a:cs typeface="Nanum Myeongjo" charset="-127"/>
            </a:endParaRPr>
          </a:p>
          <a:p>
            <a:r>
              <a:rPr lang="en-US" altLang="ko-KR" dirty="0" smtClean="0">
                <a:latin typeface="Nanum Myeongjo" charset="-127"/>
                <a:ea typeface="Nanum Myeongjo" charset="-127"/>
                <a:cs typeface="Nanum Myeongjo" charset="-127"/>
              </a:rPr>
              <a:t>“</a:t>
            </a:r>
            <a:r>
              <a:rPr lang="ko-KR" altLang="en-US" dirty="0" smtClean="0">
                <a:latin typeface="Nanum Myeongjo" charset="-127"/>
                <a:ea typeface="Nanum Myeongjo" charset="-127"/>
                <a:cs typeface="Nanum Myeongjo" charset="-127"/>
              </a:rPr>
              <a:t>낙태 쟁점을 바라보는 여성계 지형 이해</a:t>
            </a:r>
            <a:r>
              <a:rPr lang="en-US" altLang="ko-KR" dirty="0" smtClean="0">
                <a:latin typeface="Nanum Myeongjo" charset="-127"/>
                <a:ea typeface="Nanum Myeongjo" charset="-127"/>
                <a:cs typeface="Nanum Myeongjo" charset="-127"/>
              </a:rPr>
              <a:t>?</a:t>
            </a:r>
            <a:r>
              <a:rPr lang="ko-KR" altLang="en-US" dirty="0" smtClean="0">
                <a:latin typeface="Nanum Myeongjo" charset="-127"/>
                <a:ea typeface="Nanum Myeongjo" charset="-127"/>
                <a:cs typeface="Nanum Myeongjo" charset="-127"/>
              </a:rPr>
              <a:t> 국내</a:t>
            </a:r>
            <a:r>
              <a:rPr lang="en-US" altLang="ko-KR" dirty="0" smtClean="0">
                <a:latin typeface="Nanum Myeongjo" charset="-127"/>
                <a:ea typeface="Nanum Myeongjo" charset="-127"/>
                <a:cs typeface="Nanum Myeongjo" charset="-127"/>
              </a:rPr>
              <a:t>/</a:t>
            </a:r>
            <a:r>
              <a:rPr lang="ko-KR" altLang="en-US" dirty="0" smtClean="0">
                <a:latin typeface="Nanum Myeongjo" charset="-127"/>
                <a:ea typeface="Nanum Myeongjo" charset="-127"/>
                <a:cs typeface="Nanum Myeongjo" charset="-127"/>
              </a:rPr>
              <a:t>국제</a:t>
            </a:r>
            <a:r>
              <a:rPr lang="en-US" altLang="ko-KR" dirty="0" smtClean="0">
                <a:latin typeface="Nanum Myeongjo" charset="-127"/>
                <a:ea typeface="Nanum Myeongjo" charset="-127"/>
                <a:cs typeface="Nanum Myeongjo" charset="-127"/>
              </a:rPr>
              <a:t>”</a:t>
            </a:r>
            <a:r>
              <a:rPr lang="ko-KR" altLang="en-US" dirty="0" smtClean="0">
                <a:latin typeface="Nanum Myeongjo" charset="-127"/>
                <a:ea typeface="Nanum Myeongjo" charset="-127"/>
                <a:cs typeface="Nanum Myeongjo" charset="-127"/>
              </a:rPr>
              <a:t> </a:t>
            </a:r>
            <a:r>
              <a:rPr lang="en-US" altLang="ko-KR" dirty="0" smtClean="0">
                <a:latin typeface="Nanum Myeongjo" charset="-127"/>
                <a:ea typeface="Nanum Myeongjo" charset="-127"/>
                <a:cs typeface="Nanum Myeongjo" charset="-127"/>
              </a:rPr>
              <a:t>(</a:t>
            </a:r>
            <a:r>
              <a:rPr lang="ko-KR" altLang="en-US" dirty="0" smtClean="0">
                <a:latin typeface="Nanum Myeongjo" charset="-127"/>
                <a:ea typeface="Nanum Myeongjo" charset="-127"/>
                <a:cs typeface="Nanum Myeongjo" charset="-127"/>
              </a:rPr>
              <a:t>문현아</a:t>
            </a:r>
            <a:r>
              <a:rPr lang="en-US" altLang="ko-KR" dirty="0" smtClean="0">
                <a:latin typeface="Nanum Myeongjo" charset="-127"/>
                <a:ea typeface="Nanum Myeongjo" charset="-127"/>
                <a:cs typeface="Nanum Myeongjo" charset="-127"/>
              </a:rPr>
              <a:t>)</a:t>
            </a:r>
            <a:endParaRPr lang="en-US" dirty="0">
              <a:latin typeface="Nanum Myeongjo" charset="-127"/>
              <a:ea typeface="Nanum Myeongjo" charset="-127"/>
              <a:cs typeface="Nanum Myeongjo" charset="-127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524000" y="1755637"/>
            <a:ext cx="9144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ko-KR" altLang="en-US" sz="3200" dirty="0" smtClean="0">
                <a:effectLst/>
                <a:latin typeface="Nanum Myeongjo" charset="-127"/>
                <a:ea typeface="Nanum Myeongjo" charset="-127"/>
                <a:cs typeface="Nanum Myeongjo" charset="-127"/>
              </a:rPr>
              <a:t>이슈점검 토론회</a:t>
            </a:r>
            <a:r>
              <a:rPr lang="en-US" altLang="ko-KR" sz="4000" dirty="0" smtClean="0">
                <a:effectLst/>
                <a:latin typeface="Nanum Myeongjo" charset="-127"/>
                <a:ea typeface="Nanum Myeongjo" charset="-127"/>
                <a:cs typeface="Nanum Myeongjo" charset="-127"/>
              </a:rPr>
              <a:t>:</a:t>
            </a:r>
            <a:r>
              <a:rPr lang="ko-KR" altLang="en-US" sz="4000" dirty="0" smtClean="0">
                <a:effectLst/>
                <a:latin typeface="Nanum Myeongjo" charset="-127"/>
                <a:ea typeface="Nanum Myeongjo" charset="-127"/>
                <a:cs typeface="Nanum Myeongjo" charset="-127"/>
              </a:rPr>
              <a:t> </a:t>
            </a:r>
            <a:r>
              <a:rPr lang="en-US" altLang="ko-KR" sz="4000" dirty="0" smtClean="0">
                <a:effectLst/>
                <a:latin typeface="Nanum Myeongjo" charset="-127"/>
                <a:ea typeface="Nanum Myeongjo" charset="-127"/>
                <a:cs typeface="Nanum Myeongjo" charset="-127"/>
              </a:rPr>
              <a:t/>
            </a:r>
            <a:br>
              <a:rPr lang="en-US" altLang="ko-KR" sz="4000" dirty="0" smtClean="0">
                <a:effectLst/>
                <a:latin typeface="Nanum Myeongjo" charset="-127"/>
                <a:ea typeface="Nanum Myeongjo" charset="-127"/>
                <a:cs typeface="Nanum Myeongjo" charset="-127"/>
              </a:rPr>
            </a:br>
            <a:r>
              <a:rPr lang="ko-KR" sz="4000" dirty="0" smtClean="0">
                <a:effectLst/>
                <a:latin typeface="Nanum Myeongjo" charset="-127"/>
                <a:ea typeface="Nanum Myeongjo" charset="-127"/>
                <a:cs typeface="Nanum Myeongjo" charset="-127"/>
              </a:rPr>
              <a:t>의료인 처벌 논란으로 재점화된</a:t>
            </a:r>
            <a:r>
              <a:rPr lang="en-US" altLang="ko-KR" sz="4000" dirty="0" smtClean="0">
                <a:effectLst/>
                <a:latin typeface="Nanum Myeongjo" charset="-127"/>
                <a:ea typeface="Nanum Myeongjo" charset="-127"/>
                <a:cs typeface="Nanum Myeongjo" charset="-127"/>
              </a:rPr>
              <a:t/>
            </a:r>
            <a:br>
              <a:rPr lang="en-US" altLang="ko-KR" sz="4000" dirty="0" smtClean="0">
                <a:effectLst/>
                <a:latin typeface="Nanum Myeongjo" charset="-127"/>
                <a:ea typeface="Nanum Myeongjo" charset="-127"/>
                <a:cs typeface="Nanum Myeongjo" charset="-127"/>
              </a:rPr>
            </a:br>
            <a:r>
              <a:rPr lang="ko-KR" sz="4000" dirty="0" smtClean="0">
                <a:effectLst/>
                <a:latin typeface="Nanum Myeongjo" charset="-127"/>
                <a:ea typeface="Nanum Myeongjo" charset="-127"/>
                <a:cs typeface="Nanum Myeongjo" charset="-127"/>
              </a:rPr>
              <a:t> </a:t>
            </a:r>
            <a:r>
              <a:rPr lang="en-US" sz="4000" dirty="0" smtClean="0">
                <a:effectLst/>
                <a:latin typeface="Nanum Myeongjo" charset="-127"/>
                <a:ea typeface="Nanum Myeongjo" charset="-127"/>
                <a:cs typeface="Nanum Myeongjo" charset="-127"/>
              </a:rPr>
              <a:t>‘</a:t>
            </a:r>
            <a:r>
              <a:rPr lang="ko-KR" sz="4000" dirty="0" smtClean="0">
                <a:effectLst/>
                <a:latin typeface="Nanum Myeongjo" charset="-127"/>
                <a:ea typeface="Nanum Myeongjo" charset="-127"/>
                <a:cs typeface="Nanum Myeongjo" charset="-127"/>
              </a:rPr>
              <a:t>낙태죄</a:t>
            </a:r>
            <a:r>
              <a:rPr lang="en-US" sz="4000" dirty="0" smtClean="0">
                <a:effectLst/>
                <a:latin typeface="Nanum Myeongjo" charset="-127"/>
                <a:ea typeface="Nanum Myeongjo" charset="-127"/>
                <a:cs typeface="Nanum Myeongjo" charset="-127"/>
              </a:rPr>
              <a:t>’ </a:t>
            </a:r>
            <a:r>
              <a:rPr lang="ko-KR" sz="4000" dirty="0" smtClean="0">
                <a:effectLst/>
                <a:latin typeface="Nanum Myeongjo" charset="-127"/>
                <a:ea typeface="Nanum Myeongjo" charset="-127"/>
                <a:cs typeface="Nanum Myeongjo" charset="-127"/>
              </a:rPr>
              <a:t>폐지 운동의 의미와 전망</a:t>
            </a:r>
            <a:r>
              <a:rPr lang="en-US" sz="4000" dirty="0" smtClean="0">
                <a:effectLst/>
                <a:latin typeface="Nanum Myeongjo" charset="-127"/>
                <a:ea typeface="Nanum Myeongjo" charset="-127"/>
                <a:cs typeface="Nanum Myeongjo" charset="-127"/>
              </a:rPr>
              <a:t> </a:t>
            </a:r>
            <a:endParaRPr lang="en-US" sz="4000" dirty="0">
              <a:latin typeface="Nanum Myeongjo" charset="-127"/>
              <a:ea typeface="Nanum Myeongjo" charset="-127"/>
              <a:cs typeface="Nanum Myeongjo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69276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 </a:t>
            </a:r>
            <a:r>
              <a:rPr lang="ko-KR" altLang="en-US" dirty="0" smtClean="0">
                <a:latin typeface="Nanum Myeongjo" charset="-127"/>
                <a:ea typeface="Nanum Myeongjo" charset="-127"/>
                <a:cs typeface="Nanum Myeongjo" charset="-127"/>
              </a:rPr>
              <a:t>논의 목차 </a:t>
            </a:r>
            <a:endParaRPr lang="en-US" dirty="0">
              <a:latin typeface="Nanum Myeongjo" charset="-127"/>
              <a:ea typeface="Nanum Myeongjo" charset="-127"/>
              <a:cs typeface="Nanum Myeongjo" charset="-127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dirty="0">
                <a:latin typeface="Nanum Myeongjo" charset="-127"/>
                <a:ea typeface="Nanum Myeongjo" charset="-127"/>
                <a:cs typeface="Nanum Myeongjo" charset="-127"/>
              </a:rPr>
              <a:t>I. </a:t>
            </a:r>
            <a:r>
              <a:rPr lang="ko-KR" altLang="en-US" dirty="0">
                <a:latin typeface="Nanum Myeongjo" charset="-127"/>
                <a:ea typeface="Nanum Myeongjo" charset="-127"/>
                <a:cs typeface="Nanum Myeongjo" charset="-127"/>
              </a:rPr>
              <a:t>낙태</a:t>
            </a:r>
            <a:r>
              <a:rPr lang="en-US" dirty="0">
                <a:latin typeface="Nanum Myeongjo" charset="-127"/>
                <a:ea typeface="Nanum Myeongjo" charset="-127"/>
                <a:cs typeface="Nanum Myeongjo" charset="-127"/>
              </a:rPr>
              <a:t>(</a:t>
            </a:r>
            <a:r>
              <a:rPr lang="ko-KR" altLang="en-US" dirty="0">
                <a:latin typeface="Nanum Myeongjo" charset="-127"/>
                <a:ea typeface="Nanum Myeongjo" charset="-127"/>
                <a:cs typeface="Nanum Myeongjo" charset="-127"/>
              </a:rPr>
              <a:t>죄</a:t>
            </a:r>
            <a:r>
              <a:rPr lang="en-US" dirty="0">
                <a:latin typeface="Nanum Myeongjo" charset="-127"/>
                <a:ea typeface="Nanum Myeongjo" charset="-127"/>
                <a:cs typeface="Nanum Myeongjo" charset="-127"/>
              </a:rPr>
              <a:t>)</a:t>
            </a:r>
            <a:r>
              <a:rPr lang="ko-KR" altLang="en-US" dirty="0">
                <a:latin typeface="Nanum Myeongjo" charset="-127"/>
                <a:ea typeface="Nanum Myeongjo" charset="-127"/>
                <a:cs typeface="Nanum Myeongjo" charset="-127"/>
              </a:rPr>
              <a:t>가 논의되는 장</a:t>
            </a:r>
            <a:endParaRPr lang="en-US" dirty="0">
              <a:latin typeface="Nanum Myeongjo" charset="-127"/>
              <a:ea typeface="Nanum Myeongjo" charset="-127"/>
              <a:cs typeface="Nanum Myeongjo" charset="-127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dirty="0">
                <a:latin typeface="Nanum Myeongjo" charset="-127"/>
                <a:ea typeface="Nanum Myeongjo" charset="-127"/>
                <a:cs typeface="Nanum Myeongjo" charset="-127"/>
              </a:rPr>
              <a:t>II. </a:t>
            </a:r>
            <a:r>
              <a:rPr lang="ko-KR" altLang="en-US" dirty="0">
                <a:latin typeface="Nanum Myeongjo" charset="-127"/>
                <a:ea typeface="Nanum Myeongjo" charset="-127"/>
                <a:cs typeface="Nanum Myeongjo" charset="-127"/>
              </a:rPr>
              <a:t>여성계 </a:t>
            </a:r>
            <a:r>
              <a:rPr lang="en-US" altLang="ko-KR" dirty="0" smtClean="0">
                <a:latin typeface="Nanum Myeongjo" charset="-127"/>
                <a:ea typeface="Nanum Myeongjo" charset="-127"/>
                <a:cs typeface="Nanum Myeongjo" charset="-127"/>
              </a:rPr>
              <a:t>:</a:t>
            </a:r>
            <a:r>
              <a:rPr lang="en-US" dirty="0" smtClean="0">
                <a:latin typeface="Nanum Myeongjo" charset="-127"/>
                <a:ea typeface="Nanum Myeongjo" charset="-127"/>
                <a:cs typeface="Nanum Myeongjo" charset="-127"/>
              </a:rPr>
              <a:t> </a:t>
            </a:r>
            <a:r>
              <a:rPr lang="ko-KR" altLang="en-US" dirty="0" smtClean="0">
                <a:latin typeface="Nanum Myeongjo" charset="-127"/>
                <a:ea typeface="Nanum Myeongjo" charset="-127"/>
                <a:cs typeface="Nanum Myeongjo" charset="-127"/>
              </a:rPr>
              <a:t>의료계와의 </a:t>
            </a:r>
            <a:r>
              <a:rPr lang="en-US" altLang="ko-KR" dirty="0" smtClean="0">
                <a:latin typeface="Nanum Myeongjo" charset="-127"/>
                <a:ea typeface="Nanum Myeongjo" charset="-127"/>
                <a:cs typeface="Nanum Myeongjo" charset="-127"/>
              </a:rPr>
              <a:t>(</a:t>
            </a:r>
            <a:r>
              <a:rPr lang="ko-KR" altLang="en-US" dirty="0" smtClean="0">
                <a:latin typeface="Nanum Myeongjo" charset="-127"/>
                <a:ea typeface="Nanum Myeongjo" charset="-127"/>
                <a:cs typeface="Nanum Myeongjo" charset="-127"/>
              </a:rPr>
              <a:t>부</a:t>
            </a:r>
            <a:r>
              <a:rPr lang="en-US" altLang="ko-KR" dirty="0" smtClean="0">
                <a:latin typeface="Nanum Myeongjo" charset="-127"/>
                <a:ea typeface="Nanum Myeongjo" charset="-127"/>
                <a:cs typeface="Nanum Myeongjo" charset="-127"/>
              </a:rPr>
              <a:t>)</a:t>
            </a:r>
            <a:r>
              <a:rPr lang="ko-KR" altLang="en-US" dirty="0" smtClean="0">
                <a:latin typeface="Nanum Myeongjo" charset="-127"/>
                <a:ea typeface="Nanum Myeongjo" charset="-127"/>
                <a:cs typeface="Nanum Myeongjo" charset="-127"/>
              </a:rPr>
              <a:t>접점</a:t>
            </a:r>
            <a:r>
              <a:rPr lang="en-US" altLang="ko-KR" dirty="0" smtClean="0">
                <a:latin typeface="Nanum Myeongjo" charset="-127"/>
                <a:ea typeface="Nanum Myeongjo" charset="-127"/>
                <a:cs typeface="Nanum Myeongjo" charset="-127"/>
              </a:rPr>
              <a:t>?</a:t>
            </a:r>
            <a:r>
              <a:rPr lang="ko-KR" altLang="en-US" dirty="0" smtClean="0">
                <a:latin typeface="Nanum Myeongjo" charset="-127"/>
                <a:ea typeface="Nanum Myeongjo" charset="-127"/>
                <a:cs typeface="Nanum Myeongjo" charset="-127"/>
              </a:rPr>
              <a:t> </a:t>
            </a:r>
            <a:endParaRPr lang="en-US" dirty="0">
              <a:latin typeface="Nanum Myeongjo" charset="-127"/>
              <a:ea typeface="Nanum Myeongjo" charset="-127"/>
              <a:cs typeface="Nanum Myeongjo" charset="-127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dirty="0">
                <a:latin typeface="Nanum Myeongjo" charset="-127"/>
                <a:ea typeface="Nanum Myeongjo" charset="-127"/>
                <a:cs typeface="Nanum Myeongjo" charset="-127"/>
              </a:rPr>
              <a:t>III. </a:t>
            </a:r>
            <a:r>
              <a:rPr lang="ko-KR" altLang="en-US" dirty="0" smtClean="0">
                <a:latin typeface="Nanum Myeongjo" charset="-127"/>
                <a:ea typeface="Nanum Myeongjo" charset="-127"/>
                <a:cs typeface="Nanum Myeongjo" charset="-127"/>
              </a:rPr>
              <a:t>주요 여성운동 쟁점 </a:t>
            </a:r>
            <a:endParaRPr lang="en-US" dirty="0" smtClean="0">
              <a:latin typeface="Nanum Myeongjo" charset="-127"/>
              <a:ea typeface="Nanum Myeongjo" charset="-127"/>
              <a:cs typeface="Nanum Myeongjo" charset="-127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dirty="0" smtClean="0">
                <a:latin typeface="Nanum Myeongjo" charset="-127"/>
                <a:ea typeface="Nanum Myeongjo" charset="-127"/>
                <a:cs typeface="Nanum Myeongjo" charset="-127"/>
              </a:rPr>
              <a:t>IV. </a:t>
            </a:r>
            <a:r>
              <a:rPr lang="ko-KR" altLang="en-US" dirty="0" smtClean="0">
                <a:latin typeface="Nanum Myeongjo" charset="-127"/>
                <a:ea typeface="Nanum Myeongjo" charset="-127"/>
                <a:cs typeface="Nanum Myeongjo" charset="-127"/>
              </a:rPr>
              <a:t>해외 </a:t>
            </a:r>
            <a:r>
              <a:rPr lang="ko-KR" altLang="en-US" dirty="0">
                <a:latin typeface="Nanum Myeongjo" charset="-127"/>
                <a:ea typeface="Nanum Myeongjo" charset="-127"/>
                <a:cs typeface="Nanum Myeongjo" charset="-127"/>
              </a:rPr>
              <a:t>사례 </a:t>
            </a:r>
            <a:endParaRPr lang="en-US" dirty="0">
              <a:latin typeface="Nanum Myeongjo" charset="-127"/>
              <a:ea typeface="Nanum Myeongjo" charset="-127"/>
              <a:cs typeface="Nanum Myeongjo" charset="-127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dirty="0" smtClean="0">
                <a:latin typeface="Nanum Myeongjo" charset="-127"/>
                <a:ea typeface="Nanum Myeongjo" charset="-127"/>
                <a:cs typeface="Nanum Myeongjo" charset="-127"/>
              </a:rPr>
              <a:t>V</a:t>
            </a:r>
            <a:r>
              <a:rPr lang="en-US" dirty="0">
                <a:latin typeface="Nanum Myeongjo" charset="-127"/>
                <a:ea typeface="Nanum Myeongjo" charset="-127"/>
                <a:cs typeface="Nanum Myeongjo" charset="-127"/>
              </a:rPr>
              <a:t>. </a:t>
            </a:r>
            <a:r>
              <a:rPr lang="ko-KR" altLang="en-US" dirty="0">
                <a:latin typeface="Nanum Myeongjo" charset="-127"/>
                <a:ea typeface="Nanum Myeongjo" charset="-127"/>
                <a:cs typeface="Nanum Myeongjo" charset="-127"/>
              </a:rPr>
              <a:t>제안</a:t>
            </a:r>
            <a:r>
              <a:rPr lang="en-US" dirty="0">
                <a:latin typeface="Nanum Myeongjo" charset="-127"/>
                <a:ea typeface="Nanum Myeongjo" charset="-127"/>
                <a:cs typeface="Nanum Myeongjo" charset="-127"/>
              </a:rPr>
              <a:t>?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2631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I. </a:t>
            </a:r>
            <a:r>
              <a:rPr lang="ko-KR" altLang="en-US" b="1" dirty="0"/>
              <a:t>낙태</a:t>
            </a:r>
            <a:r>
              <a:rPr lang="en-US" b="1" dirty="0"/>
              <a:t>(</a:t>
            </a:r>
            <a:r>
              <a:rPr lang="ko-KR" altLang="en-US" b="1" dirty="0"/>
              <a:t>죄</a:t>
            </a:r>
            <a:r>
              <a:rPr lang="en-US" b="1" dirty="0"/>
              <a:t>)</a:t>
            </a:r>
            <a:r>
              <a:rPr lang="ko-KR" altLang="en-US" b="1" dirty="0"/>
              <a:t>가 논의되는 장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sz="2600" dirty="0"/>
              <a:t>- ‘</a:t>
            </a:r>
            <a:r>
              <a:rPr lang="ko-KR" altLang="en-US" sz="2600" dirty="0"/>
              <a:t>신체</a:t>
            </a:r>
            <a:r>
              <a:rPr lang="en-US" sz="2600" dirty="0"/>
              <a:t>’</a:t>
            </a:r>
            <a:r>
              <a:rPr lang="ko-KR" altLang="en-US" sz="2600" dirty="0"/>
              <a:t>의 문제</a:t>
            </a:r>
            <a:r>
              <a:rPr lang="en-US" sz="2600" dirty="0"/>
              <a:t> : </a:t>
            </a:r>
            <a:r>
              <a:rPr lang="ko-KR" altLang="en-US" sz="2600" dirty="0"/>
              <a:t>누구의</a:t>
            </a:r>
            <a:r>
              <a:rPr lang="en-US" sz="2600" dirty="0"/>
              <a:t>?  – </a:t>
            </a:r>
            <a:r>
              <a:rPr lang="ko-KR" altLang="en-US" sz="2600" dirty="0"/>
              <a:t>여성</a:t>
            </a:r>
            <a:r>
              <a:rPr lang="en-US" sz="2600" dirty="0"/>
              <a:t> [</a:t>
            </a:r>
            <a:r>
              <a:rPr lang="ko-KR" altLang="en-US" sz="2600" dirty="0"/>
              <a:t>남성</a:t>
            </a:r>
            <a:r>
              <a:rPr lang="en-US" sz="2600" dirty="0"/>
              <a:t>]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2600" dirty="0"/>
              <a:t>- ‘</a:t>
            </a:r>
            <a:r>
              <a:rPr lang="ko-KR" altLang="en-US" sz="2600" dirty="0"/>
              <a:t>섹스</a:t>
            </a:r>
            <a:r>
              <a:rPr lang="en-US" sz="2600" dirty="0"/>
              <a:t>=</a:t>
            </a:r>
            <a:r>
              <a:rPr lang="ko-KR" altLang="en-US" sz="2600" dirty="0"/>
              <a:t>성행위</a:t>
            </a:r>
            <a:r>
              <a:rPr lang="en-US" sz="2600" dirty="0"/>
              <a:t>’</a:t>
            </a:r>
            <a:r>
              <a:rPr lang="ko-KR" altLang="en-US" sz="2600" dirty="0"/>
              <a:t>의 문제</a:t>
            </a:r>
            <a:r>
              <a:rPr lang="en-US" sz="2600" dirty="0"/>
              <a:t> : </a:t>
            </a:r>
            <a:r>
              <a:rPr lang="ko-KR" altLang="en-US" sz="2600" dirty="0"/>
              <a:t>누가누가</a:t>
            </a:r>
            <a:r>
              <a:rPr lang="en-US" sz="2600" dirty="0"/>
              <a:t>? – </a:t>
            </a:r>
            <a:r>
              <a:rPr lang="ko-KR" altLang="en-US" sz="2600" dirty="0"/>
              <a:t>이성애</a:t>
            </a:r>
            <a:r>
              <a:rPr lang="en-US" sz="2600" dirty="0"/>
              <a:t>/[</a:t>
            </a:r>
            <a:r>
              <a:rPr lang="ko-KR" altLang="en-US" sz="2600" dirty="0"/>
              <a:t>동성애</a:t>
            </a:r>
            <a:r>
              <a:rPr lang="en-US" sz="2600" dirty="0"/>
              <a:t>] – </a:t>
            </a:r>
            <a:r>
              <a:rPr lang="ko-KR" altLang="en-US" sz="2600" dirty="0"/>
              <a:t>성인</a:t>
            </a:r>
            <a:r>
              <a:rPr lang="en-US" sz="2600" dirty="0"/>
              <a:t>/</a:t>
            </a:r>
            <a:r>
              <a:rPr lang="ko-KR" altLang="en-US" sz="2600" dirty="0"/>
              <a:t>비성인 </a:t>
            </a:r>
            <a:r>
              <a:rPr lang="en-US" sz="2600" dirty="0"/>
              <a:t>– </a:t>
            </a:r>
            <a:r>
              <a:rPr lang="ko-KR" altLang="en-US" sz="2600" dirty="0"/>
              <a:t>부부</a:t>
            </a:r>
            <a:r>
              <a:rPr lang="en-US" sz="2600" dirty="0"/>
              <a:t>/</a:t>
            </a:r>
            <a:r>
              <a:rPr lang="ko-KR" altLang="en-US" sz="2600" dirty="0"/>
              <a:t>비부부 </a:t>
            </a:r>
            <a:r>
              <a:rPr lang="en-US" sz="2600" dirty="0"/>
              <a:t>– </a:t>
            </a:r>
            <a:r>
              <a:rPr lang="ko-KR" altLang="en-US" sz="2600" dirty="0"/>
              <a:t>문란</a:t>
            </a:r>
            <a:r>
              <a:rPr lang="en-US" sz="2600" dirty="0"/>
              <a:t>/</a:t>
            </a:r>
            <a:r>
              <a:rPr lang="ko-KR" altLang="en-US" sz="2600" dirty="0"/>
              <a:t>자율결정권 </a:t>
            </a:r>
            <a:endParaRPr lang="en-US" sz="2600" dirty="0"/>
          </a:p>
          <a:p>
            <a:pPr marL="0" indent="0">
              <a:lnSpc>
                <a:spcPct val="120000"/>
              </a:lnSpc>
              <a:buNone/>
            </a:pPr>
            <a:r>
              <a:rPr lang="en-US" sz="2600" dirty="0"/>
              <a:t>- ‘</a:t>
            </a:r>
            <a:r>
              <a:rPr lang="ko-KR" altLang="en-US" sz="2600" dirty="0"/>
              <a:t>생명</a:t>
            </a:r>
            <a:r>
              <a:rPr lang="en-US" sz="2600" dirty="0"/>
              <a:t>’</a:t>
            </a:r>
            <a:r>
              <a:rPr lang="ko-KR" altLang="en-US" sz="2600" dirty="0"/>
              <a:t>의 문제</a:t>
            </a:r>
            <a:r>
              <a:rPr lang="en-US" sz="2600" dirty="0"/>
              <a:t> : </a:t>
            </a:r>
            <a:r>
              <a:rPr lang="ko-KR" altLang="en-US" sz="2600" dirty="0"/>
              <a:t>누구의</a:t>
            </a:r>
            <a:r>
              <a:rPr lang="en-US" sz="2600" dirty="0"/>
              <a:t>? – </a:t>
            </a:r>
            <a:r>
              <a:rPr lang="ko-KR" altLang="en-US" sz="2600" dirty="0"/>
              <a:t>태아</a:t>
            </a:r>
            <a:r>
              <a:rPr lang="en-US" sz="2600" dirty="0"/>
              <a:t>/</a:t>
            </a:r>
            <a:r>
              <a:rPr lang="ko-KR" altLang="en-US" sz="2600" dirty="0"/>
              <a:t>엄마 </a:t>
            </a:r>
            <a:r>
              <a:rPr lang="en-US" sz="2600" dirty="0"/>
              <a:t>– </a:t>
            </a:r>
            <a:r>
              <a:rPr lang="ko-KR" altLang="en-US" sz="2600" dirty="0"/>
              <a:t>종교</a:t>
            </a:r>
            <a:r>
              <a:rPr lang="en-US" sz="2600" dirty="0"/>
              <a:t>/</a:t>
            </a:r>
            <a:r>
              <a:rPr lang="ko-KR" altLang="en-US" sz="2600" dirty="0"/>
              <a:t>철학 </a:t>
            </a:r>
            <a:r>
              <a:rPr lang="en-US" sz="2600" dirty="0"/>
              <a:t>– </a:t>
            </a:r>
            <a:r>
              <a:rPr lang="ko-KR" altLang="en-US" sz="2600" dirty="0"/>
              <a:t>생명과학</a:t>
            </a:r>
            <a:r>
              <a:rPr lang="en-US" sz="2600" dirty="0"/>
              <a:t>?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2600" dirty="0"/>
              <a:t>- ‘</a:t>
            </a:r>
            <a:r>
              <a:rPr lang="ko-KR" altLang="en-US" sz="2600" dirty="0"/>
              <a:t>시술</a:t>
            </a:r>
            <a:r>
              <a:rPr lang="en-US" sz="2600" dirty="0"/>
              <a:t>’</a:t>
            </a:r>
            <a:r>
              <a:rPr lang="ko-KR" altLang="en-US" sz="2600" dirty="0"/>
              <a:t>의 문제</a:t>
            </a:r>
            <a:r>
              <a:rPr lang="en-US" sz="2600" dirty="0"/>
              <a:t> : </a:t>
            </a:r>
            <a:r>
              <a:rPr lang="ko-KR" altLang="en-US" sz="2600" dirty="0"/>
              <a:t>누가</a:t>
            </a:r>
            <a:r>
              <a:rPr lang="en-US" sz="2600" dirty="0"/>
              <a:t>? –</a:t>
            </a:r>
            <a:r>
              <a:rPr lang="ko-KR" altLang="en-US" sz="2600" dirty="0"/>
              <a:t>의료진</a:t>
            </a:r>
            <a:r>
              <a:rPr lang="en-US" sz="2600" dirty="0"/>
              <a:t>(</a:t>
            </a:r>
            <a:r>
              <a:rPr lang="ko-KR" altLang="en-US" sz="2600" dirty="0"/>
              <a:t>산부인과</a:t>
            </a:r>
            <a:r>
              <a:rPr lang="en-US" sz="2600" dirty="0"/>
              <a:t>)/ </a:t>
            </a:r>
            <a:r>
              <a:rPr lang="ko-KR" altLang="en-US" sz="2600" dirty="0"/>
              <a:t>비산부인과</a:t>
            </a:r>
            <a:r>
              <a:rPr lang="en-US" sz="2600" dirty="0"/>
              <a:t>(</a:t>
            </a:r>
            <a:r>
              <a:rPr lang="ko-KR" altLang="en-US" sz="2600" dirty="0"/>
              <a:t>조산원</a:t>
            </a:r>
            <a:r>
              <a:rPr lang="en-US" sz="2600" dirty="0"/>
              <a:t>)? </a:t>
            </a:r>
            <a:r>
              <a:rPr lang="ko-KR" altLang="en-US" sz="2600" dirty="0"/>
              <a:t>대부분의 의료진 남성</a:t>
            </a:r>
            <a:r>
              <a:rPr lang="en-US" sz="2600" dirty="0"/>
              <a:t>?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2600" dirty="0"/>
              <a:t>- ‘</a:t>
            </a:r>
            <a:r>
              <a:rPr lang="ko-KR" altLang="en-US" sz="2600" dirty="0"/>
              <a:t>경우</a:t>
            </a:r>
            <a:r>
              <a:rPr lang="en-US" sz="2600" dirty="0"/>
              <a:t>’</a:t>
            </a:r>
            <a:r>
              <a:rPr lang="ko-KR" altLang="en-US" sz="2600" dirty="0"/>
              <a:t>의 문제</a:t>
            </a:r>
            <a:r>
              <a:rPr lang="en-US" sz="2600" dirty="0"/>
              <a:t> : </a:t>
            </a:r>
            <a:r>
              <a:rPr lang="ko-KR" altLang="en-US" sz="2600" dirty="0"/>
              <a:t>어느 경우</a:t>
            </a:r>
            <a:r>
              <a:rPr lang="en-US" sz="2600" dirty="0"/>
              <a:t>? </a:t>
            </a:r>
            <a:r>
              <a:rPr lang="ko-KR" altLang="en-US" sz="2600" dirty="0"/>
              <a:t>장애여부 </a:t>
            </a:r>
            <a:r>
              <a:rPr lang="en-US" sz="2600" dirty="0"/>
              <a:t>– </a:t>
            </a:r>
            <a:r>
              <a:rPr lang="ko-KR" altLang="en-US" sz="2600" dirty="0"/>
              <a:t>우생학</a:t>
            </a:r>
            <a:r>
              <a:rPr lang="en-US" sz="2600" dirty="0"/>
              <a:t>?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2600" dirty="0"/>
              <a:t>- ‘</a:t>
            </a:r>
            <a:r>
              <a:rPr lang="ko-KR" altLang="en-US" sz="2600" dirty="0"/>
              <a:t>이유</a:t>
            </a:r>
            <a:r>
              <a:rPr lang="en-US" sz="2600" dirty="0"/>
              <a:t>’</a:t>
            </a:r>
            <a:r>
              <a:rPr lang="ko-KR" altLang="en-US" sz="2600" dirty="0"/>
              <a:t>의 문제</a:t>
            </a:r>
            <a:r>
              <a:rPr lang="en-US" sz="2600" dirty="0"/>
              <a:t> : </a:t>
            </a:r>
            <a:r>
              <a:rPr lang="ko-KR" altLang="en-US" sz="2600" dirty="0"/>
              <a:t>신체적</a:t>
            </a:r>
            <a:r>
              <a:rPr lang="en-US" sz="2600" dirty="0"/>
              <a:t>(</a:t>
            </a:r>
            <a:r>
              <a:rPr lang="ko-KR" altLang="en-US" sz="2600" dirty="0"/>
              <a:t>의학적</a:t>
            </a:r>
            <a:r>
              <a:rPr lang="en-US" sz="2600" dirty="0"/>
              <a:t>)/</a:t>
            </a:r>
            <a:r>
              <a:rPr lang="ko-KR" altLang="en-US" sz="2600" dirty="0"/>
              <a:t>사회경제적 여건 </a:t>
            </a:r>
            <a:endParaRPr lang="en-US" sz="2600" dirty="0"/>
          </a:p>
          <a:p>
            <a:pPr marL="0" indent="0">
              <a:lnSpc>
                <a:spcPct val="120000"/>
              </a:lnSpc>
              <a:buNone/>
            </a:pPr>
            <a:r>
              <a:rPr lang="en-US" sz="2600" dirty="0"/>
              <a:t>- ‘</a:t>
            </a:r>
            <a:r>
              <a:rPr lang="ko-KR" altLang="en-US" sz="2600" dirty="0"/>
              <a:t>인구</a:t>
            </a:r>
            <a:r>
              <a:rPr lang="en-US" sz="2600" dirty="0"/>
              <a:t>’(</a:t>
            </a:r>
            <a:r>
              <a:rPr lang="ko-KR" altLang="en-US" sz="2600" dirty="0"/>
              <a:t>수</a:t>
            </a:r>
            <a:r>
              <a:rPr lang="en-US" sz="2600" dirty="0"/>
              <a:t>)</a:t>
            </a:r>
            <a:r>
              <a:rPr lang="ko-KR" altLang="en-US" sz="2600" dirty="0"/>
              <a:t>의 조절 문제</a:t>
            </a:r>
            <a:r>
              <a:rPr lang="en-US" sz="2600" dirty="0"/>
              <a:t> : </a:t>
            </a:r>
            <a:r>
              <a:rPr lang="ko-KR" altLang="en-US" sz="2600" dirty="0"/>
              <a:t>우생학</a:t>
            </a:r>
            <a:r>
              <a:rPr lang="en-US" sz="2600" dirty="0"/>
              <a:t>/</a:t>
            </a:r>
            <a:r>
              <a:rPr lang="ko-KR" altLang="en-US" sz="2600" dirty="0"/>
              <a:t>가족계획실천 </a:t>
            </a:r>
            <a:r>
              <a:rPr lang="en-US" sz="2600" dirty="0"/>
              <a:t>– </a:t>
            </a:r>
            <a:r>
              <a:rPr lang="ko-KR" altLang="en-US" sz="2600" dirty="0"/>
              <a:t>진오비</a:t>
            </a:r>
            <a:r>
              <a:rPr lang="en-US" sz="2600" dirty="0"/>
              <a:t>/</a:t>
            </a:r>
            <a:r>
              <a:rPr lang="ko-KR" altLang="en-US" sz="2600" dirty="0"/>
              <a:t>대한산부인과의사회</a:t>
            </a:r>
            <a:endParaRPr lang="en-US" sz="2600" dirty="0"/>
          </a:p>
          <a:p>
            <a:pPr marL="0" indent="0">
              <a:lnSpc>
                <a:spcPct val="120000"/>
              </a:lnSpc>
              <a:buNone/>
            </a:pPr>
            <a:r>
              <a:rPr lang="en-US" sz="2600" dirty="0"/>
              <a:t>- ‘</a:t>
            </a:r>
            <a:r>
              <a:rPr lang="ko-KR" altLang="en-US" sz="2600" dirty="0"/>
              <a:t>건강</a:t>
            </a:r>
            <a:r>
              <a:rPr lang="en-US" sz="2600" dirty="0"/>
              <a:t>’/</a:t>
            </a:r>
            <a:r>
              <a:rPr lang="ko-KR" altLang="en-US" sz="2600" dirty="0"/>
              <a:t>비용의 문제</a:t>
            </a:r>
            <a:r>
              <a:rPr lang="en-US" sz="2600" dirty="0"/>
              <a:t> : </a:t>
            </a:r>
            <a:r>
              <a:rPr lang="ko-KR" altLang="en-US" sz="2600" dirty="0"/>
              <a:t>정부</a:t>
            </a:r>
            <a:r>
              <a:rPr lang="en-US" sz="2600" dirty="0"/>
              <a:t>/</a:t>
            </a:r>
            <a:r>
              <a:rPr lang="ko-KR" altLang="en-US" sz="2600" dirty="0"/>
              <a:t>의료보험제도 </a:t>
            </a:r>
            <a:endParaRPr lang="en-US" sz="2600" dirty="0"/>
          </a:p>
          <a:p>
            <a:pPr marL="0" indent="0">
              <a:lnSpc>
                <a:spcPct val="120000"/>
              </a:lnSpc>
              <a:buNone/>
            </a:pPr>
            <a:r>
              <a:rPr lang="en-US" sz="2600" dirty="0"/>
              <a:t>- ‘</a:t>
            </a:r>
            <a:r>
              <a:rPr lang="ko-KR" altLang="en-US" sz="2600" dirty="0"/>
              <a:t>죄</a:t>
            </a:r>
            <a:r>
              <a:rPr lang="en-US" sz="2600" dirty="0"/>
              <a:t>’</a:t>
            </a:r>
            <a:r>
              <a:rPr lang="ko-KR" altLang="en-US" sz="2600" dirty="0"/>
              <a:t>의 문제 </a:t>
            </a:r>
            <a:r>
              <a:rPr lang="en-US" sz="2600" dirty="0"/>
              <a:t>: </a:t>
            </a:r>
            <a:r>
              <a:rPr lang="ko-KR" altLang="en-US" sz="2600" dirty="0"/>
              <a:t>법조계</a:t>
            </a:r>
            <a:r>
              <a:rPr lang="en-US" sz="2600" dirty="0"/>
              <a:t>, </a:t>
            </a:r>
            <a:r>
              <a:rPr lang="ko-KR" altLang="en-US" sz="2600" dirty="0"/>
              <a:t>그런데 누구를 처벌</a:t>
            </a:r>
            <a:r>
              <a:rPr lang="en-US" sz="2600" dirty="0"/>
              <a:t>? </a:t>
            </a:r>
            <a:r>
              <a:rPr lang="ko-KR" altLang="en-US" sz="2600" dirty="0"/>
              <a:t>의사</a:t>
            </a:r>
            <a:r>
              <a:rPr lang="en-US" sz="2600" dirty="0"/>
              <a:t>/</a:t>
            </a:r>
            <a:r>
              <a:rPr lang="ko-KR" altLang="en-US" sz="2600" dirty="0"/>
              <a:t>여성</a:t>
            </a:r>
            <a:r>
              <a:rPr lang="en-US" sz="2600" dirty="0"/>
              <a:t>/</a:t>
            </a:r>
            <a:r>
              <a:rPr lang="ko-KR" altLang="en-US" sz="2600" dirty="0"/>
              <a:t>남성 </a:t>
            </a:r>
            <a:endParaRPr lang="en-US" sz="2600" dirty="0"/>
          </a:p>
          <a:p>
            <a:pPr marL="0" indent="0">
              <a:lnSpc>
                <a:spcPct val="120000"/>
              </a:lnSpc>
              <a:buNone/>
            </a:pPr>
            <a:r>
              <a:rPr lang="en-US" sz="2600" dirty="0"/>
              <a:t>- ‘</a:t>
            </a:r>
            <a:r>
              <a:rPr lang="ko-KR" altLang="en-US" sz="2600" dirty="0"/>
              <a:t>시기</a:t>
            </a:r>
            <a:r>
              <a:rPr lang="en-US" sz="2600" dirty="0"/>
              <a:t>’</a:t>
            </a:r>
            <a:r>
              <a:rPr lang="ko-KR" altLang="en-US" sz="2600" dirty="0"/>
              <a:t>의 문제 </a:t>
            </a:r>
            <a:r>
              <a:rPr lang="en-US" sz="2600" dirty="0"/>
              <a:t>: </a:t>
            </a:r>
            <a:r>
              <a:rPr lang="ko-KR" altLang="en-US" sz="2600" dirty="0"/>
              <a:t>의료적 차원의 고려</a:t>
            </a:r>
            <a:r>
              <a:rPr lang="en-US" sz="2600" dirty="0"/>
              <a:t>/</a:t>
            </a:r>
            <a:r>
              <a:rPr lang="ko-KR" altLang="en-US" sz="2600" dirty="0"/>
              <a:t>여성의 결정권 고려 </a:t>
            </a:r>
            <a:endParaRPr lang="en-US" sz="2600" dirty="0"/>
          </a:p>
          <a:p>
            <a:pPr marL="0" indent="0">
              <a:lnSpc>
                <a:spcPct val="120000"/>
              </a:lnSpc>
              <a:buNone/>
            </a:pPr>
            <a:r>
              <a:rPr lang="en-US" sz="2600" dirty="0"/>
              <a:t>- ‘</a:t>
            </a:r>
            <a:r>
              <a:rPr lang="ko-KR" altLang="en-US" sz="2600" dirty="0"/>
              <a:t>정의</a:t>
            </a:r>
            <a:r>
              <a:rPr lang="en-US" sz="2600" dirty="0"/>
              <a:t>’</a:t>
            </a:r>
            <a:r>
              <a:rPr lang="ko-KR" altLang="en-US" sz="2600" dirty="0"/>
              <a:t>의 문제 </a:t>
            </a:r>
            <a:r>
              <a:rPr lang="en-US" sz="2600" dirty="0"/>
              <a:t>: </a:t>
            </a:r>
            <a:r>
              <a:rPr lang="ko-KR" altLang="en-US" sz="2600" dirty="0"/>
              <a:t>취약</a:t>
            </a:r>
            <a:r>
              <a:rPr lang="en-US" sz="2600" dirty="0"/>
              <a:t>(</a:t>
            </a:r>
            <a:r>
              <a:rPr lang="ko-KR" altLang="en-US" sz="2600" dirty="0"/>
              <a:t>특정</a:t>
            </a:r>
            <a:r>
              <a:rPr lang="en-US" sz="2600" dirty="0"/>
              <a:t>)</a:t>
            </a:r>
            <a:r>
              <a:rPr lang="ko-KR" altLang="en-US" sz="2600" dirty="0"/>
              <a:t>계층 대상에 대한 문제</a:t>
            </a:r>
            <a:r>
              <a:rPr lang="en-US" sz="2600" dirty="0"/>
              <a:t>? </a:t>
            </a:r>
            <a:r>
              <a:rPr lang="ko-KR" altLang="en-US" sz="2600" dirty="0"/>
              <a:t>낙인의 문제</a:t>
            </a:r>
            <a:r>
              <a:rPr lang="en-US" sz="2600" dirty="0"/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1102854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II. </a:t>
            </a:r>
            <a:r>
              <a:rPr lang="ko-KR" altLang="en-US" b="1" dirty="0"/>
              <a:t>여성계 </a:t>
            </a:r>
            <a:r>
              <a:rPr lang="en-US" altLang="ko-KR" b="1" dirty="0" smtClean="0"/>
              <a:t>:</a:t>
            </a:r>
            <a:r>
              <a:rPr lang="en-US" b="1" dirty="0" smtClean="0"/>
              <a:t> </a:t>
            </a:r>
            <a:r>
              <a:rPr lang="ko-KR" altLang="en-US" b="1" dirty="0" smtClean="0"/>
              <a:t>의료계와의 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부</a:t>
            </a:r>
            <a:r>
              <a:rPr lang="en-US" altLang="ko-KR" b="1" dirty="0" smtClean="0"/>
              <a:t>)</a:t>
            </a:r>
            <a:r>
              <a:rPr lang="ko-KR" altLang="en-US" b="1" dirty="0" smtClean="0"/>
              <a:t>접점</a:t>
            </a:r>
            <a:r>
              <a:rPr lang="en-US" altLang="ko-KR" b="1" dirty="0" smtClean="0"/>
              <a:t>?</a:t>
            </a:r>
            <a:r>
              <a:rPr lang="ko-KR" altLang="en-US" b="1" dirty="0" smtClean="0"/>
              <a:t>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  <a:buFontTx/>
              <a:buChar char="-"/>
            </a:pPr>
            <a:r>
              <a:rPr lang="ko-KR" altLang="en-US" sz="2400" dirty="0" smtClean="0">
                <a:latin typeface="Nanum Myeongjo" charset="-127"/>
                <a:ea typeface="Nanum Myeongjo" charset="-127"/>
                <a:cs typeface="Nanum Myeongjo" charset="-127"/>
              </a:rPr>
              <a:t>한국사회가 </a:t>
            </a:r>
            <a:r>
              <a:rPr lang="ko-KR" altLang="en-US" sz="2400" dirty="0">
                <a:latin typeface="Nanum Myeongjo" charset="-127"/>
                <a:ea typeface="Nanum Myeongjo" charset="-127"/>
                <a:cs typeface="Nanum Myeongjo" charset="-127"/>
              </a:rPr>
              <a:t>걸어온 길의 특수성</a:t>
            </a:r>
            <a:r>
              <a:rPr lang="en-US" sz="2400" dirty="0" smtClean="0">
                <a:latin typeface="Nanum Myeongjo" charset="-127"/>
                <a:ea typeface="Nanum Myeongjo" charset="-127"/>
                <a:cs typeface="Nanum Myeongjo" charset="-127"/>
              </a:rPr>
              <a:t>?</a:t>
            </a:r>
            <a:r>
              <a:rPr lang="ko-KR" altLang="en-US" sz="2400" dirty="0" smtClean="0">
                <a:latin typeface="Nanum Myeongjo" charset="-127"/>
                <a:ea typeface="Nanum Myeongjo" charset="-127"/>
                <a:cs typeface="Nanum Myeongjo" charset="-127"/>
              </a:rPr>
              <a:t> </a:t>
            </a:r>
            <a:endParaRPr lang="en-US" altLang="ko-KR" sz="2400" dirty="0" smtClean="0">
              <a:latin typeface="Nanum Myeongjo" charset="-127"/>
              <a:ea typeface="Nanum Myeongjo" charset="-127"/>
              <a:cs typeface="Nanum Myeongjo" charset="-127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ko-KR" altLang="en-US" sz="2400" dirty="0" smtClean="0">
                <a:latin typeface="Nanum Myeongjo" charset="-127"/>
                <a:ea typeface="Nanum Myeongjo" charset="-127"/>
                <a:cs typeface="Nanum Myeongjo" charset="-127"/>
              </a:rPr>
              <a:t>   </a:t>
            </a:r>
            <a:r>
              <a:rPr lang="en-US" altLang="ko-KR" sz="2400" dirty="0" smtClean="0">
                <a:latin typeface="Nanum Myeongjo" charset="-127"/>
                <a:ea typeface="Nanum Myeongjo" charset="-127"/>
                <a:cs typeface="Nanum Myeongjo" charset="-127"/>
              </a:rPr>
              <a:t>:</a:t>
            </a:r>
            <a:r>
              <a:rPr lang="en-US" sz="2400" dirty="0" smtClean="0">
                <a:latin typeface="Nanum Myeongjo" charset="-127"/>
                <a:ea typeface="Nanum Myeongjo" charset="-127"/>
                <a:cs typeface="Nanum Myeongjo" charset="-127"/>
              </a:rPr>
              <a:t> </a:t>
            </a:r>
            <a:r>
              <a:rPr lang="en-US" sz="2400" dirty="0">
                <a:latin typeface="Nanum Myeongjo" charset="-127"/>
                <a:ea typeface="Nanum Myeongjo" charset="-127"/>
                <a:cs typeface="Nanum Myeongjo" charset="-127"/>
              </a:rPr>
              <a:t>‘</a:t>
            </a:r>
            <a:r>
              <a:rPr lang="ko-KR" altLang="en-US" sz="2400" dirty="0">
                <a:latin typeface="Nanum Myeongjo" charset="-127"/>
                <a:ea typeface="Nanum Myeongjo" charset="-127"/>
                <a:cs typeface="Nanum Myeongjo" charset="-127"/>
              </a:rPr>
              <a:t>둘만 낳아 잘 기르기 위해 세째</a:t>
            </a:r>
            <a:r>
              <a:rPr lang="en-US" sz="2400" dirty="0">
                <a:latin typeface="Nanum Myeongjo" charset="-127"/>
                <a:ea typeface="Nanum Myeongjo" charset="-127"/>
                <a:cs typeface="Nanum Myeongjo" charset="-127"/>
              </a:rPr>
              <a:t>/</a:t>
            </a:r>
            <a:r>
              <a:rPr lang="ko-KR" altLang="en-US" sz="2400" dirty="0">
                <a:latin typeface="Nanum Myeongjo" charset="-127"/>
                <a:ea typeface="Nanum Myeongjo" charset="-127"/>
                <a:cs typeface="Nanum Myeongjo" charset="-127"/>
              </a:rPr>
              <a:t>딸</a:t>
            </a:r>
            <a:r>
              <a:rPr lang="en-US" sz="2400" dirty="0">
                <a:latin typeface="Nanum Myeongjo" charset="-127"/>
                <a:ea typeface="Nanum Myeongjo" charset="-127"/>
                <a:cs typeface="Nanum Myeongjo" charset="-127"/>
              </a:rPr>
              <a:t>/</a:t>
            </a:r>
            <a:r>
              <a:rPr lang="ko-KR" altLang="en-US" sz="2400" dirty="0">
                <a:latin typeface="Nanum Myeongjo" charset="-127"/>
                <a:ea typeface="Nanum Myeongjo" charset="-127"/>
                <a:cs typeface="Nanum Myeongjo" charset="-127"/>
              </a:rPr>
              <a:t>중간 터울 등 낙태</a:t>
            </a:r>
            <a:r>
              <a:rPr lang="en-US" sz="2400" dirty="0">
                <a:latin typeface="Nanum Myeongjo" charset="-127"/>
                <a:ea typeface="Nanum Myeongjo" charset="-127"/>
                <a:cs typeface="Nanum Myeongjo" charset="-127"/>
              </a:rPr>
              <a:t>’</a:t>
            </a:r>
            <a:r>
              <a:rPr lang="ko-KR" altLang="en-US" sz="2400" dirty="0">
                <a:latin typeface="Nanum Myeongjo" charset="-127"/>
                <a:ea typeface="Nanum Myeongjo" charset="-127"/>
                <a:cs typeface="Nanum Myeongjo" charset="-127"/>
              </a:rPr>
              <a:t>한 </a:t>
            </a:r>
            <a:r>
              <a:rPr lang="ko-KR" altLang="en-US" sz="2400" dirty="0" smtClean="0">
                <a:latin typeface="Nanum Myeongjo" charset="-127"/>
                <a:ea typeface="Nanum Myeongjo" charset="-127"/>
                <a:cs typeface="Nanum Myeongjo" charset="-127"/>
              </a:rPr>
              <a:t>역사</a:t>
            </a:r>
            <a:r>
              <a:rPr lang="en-US" altLang="ko-KR" sz="2400" dirty="0" smtClean="0">
                <a:latin typeface="Nanum Myeongjo" charset="-127"/>
                <a:ea typeface="Nanum Myeongjo" charset="-127"/>
                <a:cs typeface="Nanum Myeongjo" charset="-127"/>
              </a:rPr>
              <a:t>,</a:t>
            </a:r>
            <a:r>
              <a:rPr lang="ko-KR" altLang="en-US" sz="2400" dirty="0" smtClean="0">
                <a:latin typeface="Nanum Myeongjo" charset="-127"/>
                <a:ea typeface="Nanum Myeongjo" charset="-127"/>
                <a:cs typeface="Nanum Myeongjo" charset="-127"/>
              </a:rPr>
              <a:t> </a:t>
            </a:r>
            <a:endParaRPr lang="en-US" altLang="ko-KR" sz="2400" dirty="0" smtClean="0">
              <a:latin typeface="Nanum Myeongjo" charset="-127"/>
              <a:ea typeface="Nanum Myeongjo" charset="-127"/>
              <a:cs typeface="Nanum Myeongjo" charset="-127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ko-KR" altLang="en-US" sz="2400" dirty="0" smtClean="0">
                <a:latin typeface="Nanum Myeongjo" charset="-127"/>
                <a:ea typeface="Nanum Myeongjo" charset="-127"/>
                <a:cs typeface="Nanum Myeongjo" charset="-127"/>
              </a:rPr>
              <a:t>   </a:t>
            </a:r>
            <a:r>
              <a:rPr lang="en-US" altLang="ko-KR" sz="2400" dirty="0" smtClean="0">
                <a:latin typeface="Nanum Myeongjo" charset="-127"/>
                <a:ea typeface="Nanum Myeongjo" charset="-127"/>
                <a:cs typeface="Nanum Myeongjo" charset="-127"/>
              </a:rPr>
              <a:t>:</a:t>
            </a:r>
            <a:r>
              <a:rPr lang="ko-KR" altLang="en-US" sz="2400" dirty="0" smtClean="0">
                <a:latin typeface="Nanum Myeongjo" charset="-127"/>
                <a:ea typeface="Nanum Myeongjo" charset="-127"/>
                <a:cs typeface="Nanum Myeongjo" charset="-127"/>
              </a:rPr>
              <a:t> </a:t>
            </a:r>
            <a:r>
              <a:rPr lang="en-US" altLang="ko-KR" sz="2400" dirty="0" smtClean="0">
                <a:latin typeface="Nanum Myeongjo" charset="-127"/>
                <a:ea typeface="Nanum Myeongjo" charset="-127"/>
                <a:cs typeface="Nanum Myeongjo" charset="-127"/>
              </a:rPr>
              <a:t>70</a:t>
            </a:r>
            <a:r>
              <a:rPr lang="ko-KR" altLang="en-US" sz="2400" dirty="0" smtClean="0">
                <a:latin typeface="Nanum Myeongjo" charset="-127"/>
                <a:ea typeface="Nanum Myeongjo" charset="-127"/>
                <a:cs typeface="Nanum Myeongjo" charset="-127"/>
              </a:rPr>
              <a:t>년대 </a:t>
            </a:r>
            <a:r>
              <a:rPr lang="en-US" altLang="ko-KR" sz="2400" dirty="0" smtClean="0">
                <a:latin typeface="Nanum Myeongjo" charset="-127"/>
                <a:ea typeface="Nanum Myeongjo" charset="-127"/>
                <a:cs typeface="Nanum Myeongjo" charset="-127"/>
              </a:rPr>
              <a:t>‘</a:t>
            </a:r>
            <a:r>
              <a:rPr lang="ko-KR" altLang="en-US" sz="2400" dirty="0" smtClean="0">
                <a:latin typeface="Nanum Myeongjo" charset="-127"/>
                <a:ea typeface="Nanum Myeongjo" charset="-127"/>
                <a:cs typeface="Nanum Myeongjo" charset="-127"/>
              </a:rPr>
              <a:t>모자보건사업</a:t>
            </a:r>
            <a:r>
              <a:rPr lang="en-US" altLang="ko-KR" sz="2400" dirty="0" smtClean="0">
                <a:latin typeface="Nanum Myeongjo" charset="-127"/>
                <a:ea typeface="Nanum Myeongjo" charset="-127"/>
                <a:cs typeface="Nanum Myeongjo" charset="-127"/>
              </a:rPr>
              <a:t>’,</a:t>
            </a:r>
            <a:r>
              <a:rPr lang="ko-KR" altLang="en-US" sz="2400" dirty="0" smtClean="0">
                <a:latin typeface="Nanum Myeongjo" charset="-127"/>
                <a:ea typeface="Nanum Myeongjo" charset="-127"/>
                <a:cs typeface="Nanum Myeongjo" charset="-127"/>
              </a:rPr>
              <a:t> </a:t>
            </a:r>
            <a:r>
              <a:rPr lang="en-US" altLang="ko-KR" sz="2400" dirty="0" smtClean="0">
                <a:latin typeface="Nanum Myeongjo" charset="-127"/>
                <a:ea typeface="Nanum Myeongjo" charset="-127"/>
                <a:cs typeface="Nanum Myeongjo" charset="-127"/>
              </a:rPr>
              <a:t>‘</a:t>
            </a:r>
            <a:r>
              <a:rPr lang="ko-KR" altLang="en-US" sz="2400" dirty="0" smtClean="0">
                <a:latin typeface="Nanum Myeongjo" charset="-127"/>
                <a:ea typeface="Nanum Myeongjo" charset="-127"/>
                <a:cs typeface="Nanum Myeongjo" charset="-127"/>
              </a:rPr>
              <a:t>가족계획</a:t>
            </a:r>
            <a:r>
              <a:rPr lang="en-US" altLang="ko-KR" sz="2400" dirty="0" smtClean="0">
                <a:latin typeface="Nanum Myeongjo" charset="-127"/>
                <a:ea typeface="Nanum Myeongjo" charset="-127"/>
                <a:cs typeface="Nanum Myeongjo" charset="-127"/>
              </a:rPr>
              <a:t>’</a:t>
            </a:r>
            <a:r>
              <a:rPr lang="ko-KR" altLang="en-US" sz="2400" dirty="0" smtClean="0">
                <a:latin typeface="Nanum Myeongjo" charset="-127"/>
                <a:ea typeface="Nanum Myeongjo" charset="-127"/>
                <a:cs typeface="Nanum Myeongjo" charset="-127"/>
              </a:rPr>
              <a:t>  </a:t>
            </a:r>
            <a:endParaRPr lang="en-US" altLang="ko-KR" sz="2400" dirty="0">
              <a:latin typeface="Nanum Myeongjo" charset="-127"/>
              <a:ea typeface="Nanum Myeongjo" charset="-127"/>
              <a:cs typeface="Nanum Myeongjo" charset="-127"/>
            </a:endParaRPr>
          </a:p>
          <a:p>
            <a:pPr marL="0" indent="0">
              <a:lnSpc>
                <a:spcPct val="100000"/>
              </a:lnSpc>
              <a:buNone/>
            </a:pPr>
            <a:endParaRPr lang="en-US" sz="2400" dirty="0">
              <a:latin typeface="Nanum Myeongjo" charset="-127"/>
              <a:ea typeface="Nanum Myeongjo" charset="-127"/>
              <a:cs typeface="Nanum Myeongjo" charset="-127"/>
            </a:endParaRPr>
          </a:p>
          <a:p>
            <a:pPr>
              <a:lnSpc>
                <a:spcPct val="100000"/>
              </a:lnSpc>
              <a:buFontTx/>
              <a:buChar char="-"/>
            </a:pPr>
            <a:r>
              <a:rPr lang="ko-KR" altLang="en-US" sz="2400" dirty="0" smtClean="0">
                <a:latin typeface="Nanum Myeongjo" charset="-127"/>
                <a:ea typeface="Nanum Myeongjo" charset="-127"/>
                <a:cs typeface="Nanum Myeongjo" charset="-127"/>
              </a:rPr>
              <a:t>여성관련 </a:t>
            </a:r>
            <a:r>
              <a:rPr lang="ko-KR" altLang="en-US" sz="2400" dirty="0">
                <a:latin typeface="Nanum Myeongjo" charset="-127"/>
                <a:ea typeface="Nanum Myeongjo" charset="-127"/>
                <a:cs typeface="Nanum Myeongjo" charset="-127"/>
              </a:rPr>
              <a:t>쟁점의 구분</a:t>
            </a:r>
            <a:r>
              <a:rPr lang="en-US" sz="2400" dirty="0">
                <a:latin typeface="Nanum Myeongjo" charset="-127"/>
                <a:ea typeface="Nanum Myeongjo" charset="-127"/>
                <a:cs typeface="Nanum Myeongjo" charset="-127"/>
              </a:rPr>
              <a:t>? </a:t>
            </a:r>
            <a:r>
              <a:rPr lang="ko-KR" altLang="en-US" sz="2400" dirty="0" smtClean="0">
                <a:latin typeface="Nanum Myeongjo" charset="-127"/>
                <a:ea typeface="Nanum Myeongjo" charset="-127"/>
                <a:cs typeface="Nanum Myeongjo" charset="-127"/>
              </a:rPr>
              <a:t>혹은 경계</a:t>
            </a:r>
            <a:r>
              <a:rPr lang="en-US" altLang="ko-KR" sz="2400" dirty="0" smtClean="0">
                <a:latin typeface="Nanum Myeongjo" charset="-127"/>
                <a:ea typeface="Nanum Myeongjo" charset="-127"/>
                <a:cs typeface="Nanum Myeongjo" charset="-127"/>
              </a:rPr>
              <a:t>?</a:t>
            </a:r>
            <a:r>
              <a:rPr lang="ko-KR" altLang="en-US" sz="2400" dirty="0" smtClean="0">
                <a:latin typeface="Nanum Myeongjo" charset="-127"/>
                <a:ea typeface="Nanum Myeongjo" charset="-127"/>
                <a:cs typeface="Nanum Myeongjo" charset="-127"/>
              </a:rPr>
              <a:t> </a:t>
            </a:r>
            <a:endParaRPr lang="en-US" sz="2400" dirty="0" smtClean="0">
              <a:latin typeface="Nanum Myeongjo" charset="-127"/>
              <a:ea typeface="Nanum Myeongjo" charset="-127"/>
              <a:cs typeface="Nanum Myeongjo" charset="-127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ko-KR" altLang="en-US" sz="2400" dirty="0" smtClean="0">
                <a:latin typeface="Nanum Myeongjo" charset="-127"/>
                <a:ea typeface="Nanum Myeongjo" charset="-127"/>
                <a:cs typeface="Nanum Myeongjo" charset="-127"/>
              </a:rPr>
              <a:t>   </a:t>
            </a:r>
            <a:r>
              <a:rPr lang="en-US" altLang="ko-KR" sz="2400" dirty="0" smtClean="0">
                <a:latin typeface="Nanum Myeongjo" charset="-127"/>
                <a:ea typeface="Nanum Myeongjo" charset="-127"/>
                <a:cs typeface="Nanum Myeongjo" charset="-127"/>
              </a:rPr>
              <a:t>:</a:t>
            </a:r>
            <a:r>
              <a:rPr lang="ko-KR" altLang="en-US" sz="2400" dirty="0" smtClean="0">
                <a:latin typeface="Nanum Myeongjo" charset="-127"/>
                <a:ea typeface="Nanum Myeongjo" charset="-127"/>
                <a:cs typeface="Nanum Myeongjo" charset="-127"/>
              </a:rPr>
              <a:t> 노동</a:t>
            </a:r>
            <a:r>
              <a:rPr lang="en-US" sz="2400" dirty="0">
                <a:latin typeface="Nanum Myeongjo" charset="-127"/>
                <a:ea typeface="Nanum Myeongjo" charset="-127"/>
                <a:cs typeface="Nanum Myeongjo" charset="-127"/>
              </a:rPr>
              <a:t>/ </a:t>
            </a:r>
            <a:r>
              <a:rPr lang="ko-KR" altLang="en-US" sz="2400" dirty="0">
                <a:latin typeface="Nanum Myeongjo" charset="-127"/>
                <a:ea typeface="Nanum Myeongjo" charset="-127"/>
                <a:cs typeface="Nanum Myeongjo" charset="-127"/>
              </a:rPr>
              <a:t>폭력</a:t>
            </a:r>
            <a:r>
              <a:rPr lang="en-US" sz="2400" dirty="0">
                <a:latin typeface="Nanum Myeongjo" charset="-127"/>
                <a:ea typeface="Nanum Myeongjo" charset="-127"/>
                <a:cs typeface="Nanum Myeongjo" charset="-127"/>
              </a:rPr>
              <a:t>/ </a:t>
            </a:r>
            <a:r>
              <a:rPr lang="ko-KR" altLang="en-US" sz="2400" dirty="0">
                <a:latin typeface="Nanum Myeongjo" charset="-127"/>
                <a:ea typeface="Nanum Myeongjo" charset="-127"/>
                <a:cs typeface="Nanum Myeongjo" charset="-127"/>
              </a:rPr>
              <a:t>이주여성</a:t>
            </a:r>
            <a:r>
              <a:rPr lang="en-US" sz="2400" dirty="0">
                <a:latin typeface="Nanum Myeongjo" charset="-127"/>
                <a:ea typeface="Nanum Myeongjo" charset="-127"/>
                <a:cs typeface="Nanum Myeongjo" charset="-127"/>
              </a:rPr>
              <a:t>/ </a:t>
            </a:r>
            <a:r>
              <a:rPr lang="ko-KR" altLang="en-US" sz="2400" dirty="0">
                <a:latin typeface="Nanum Myeongjo" charset="-127"/>
                <a:ea typeface="Nanum Myeongjo" charset="-127"/>
                <a:cs typeface="Nanum Myeongjo" charset="-127"/>
              </a:rPr>
              <a:t>장애여성</a:t>
            </a:r>
            <a:r>
              <a:rPr lang="en-US" sz="2400" dirty="0">
                <a:latin typeface="Nanum Myeongjo" charset="-127"/>
                <a:ea typeface="Nanum Myeongjo" charset="-127"/>
                <a:cs typeface="Nanum Myeongjo" charset="-127"/>
              </a:rPr>
              <a:t>/ LGBT/ </a:t>
            </a:r>
            <a:r>
              <a:rPr lang="ko-KR" altLang="en-US" sz="2400" dirty="0">
                <a:latin typeface="Nanum Myeongjo" charset="-127"/>
                <a:ea typeface="Nanum Myeongjo" charset="-127"/>
                <a:cs typeface="Nanum Myeongjo" charset="-127"/>
              </a:rPr>
              <a:t>매춘</a:t>
            </a:r>
            <a:r>
              <a:rPr lang="en-US" sz="2400" dirty="0">
                <a:latin typeface="Nanum Myeongjo" charset="-127"/>
                <a:ea typeface="Nanum Myeongjo" charset="-127"/>
                <a:cs typeface="Nanum Myeongjo" charset="-127"/>
              </a:rPr>
              <a:t>/ </a:t>
            </a:r>
            <a:r>
              <a:rPr lang="ko-KR" altLang="en-US" sz="2400" dirty="0">
                <a:latin typeface="Nanum Myeongjo" charset="-127"/>
                <a:ea typeface="Nanum Myeongjo" charset="-127"/>
                <a:cs typeface="Nanum Myeongjo" charset="-127"/>
              </a:rPr>
              <a:t>일반</a:t>
            </a:r>
            <a:r>
              <a:rPr lang="en-US" sz="2400" dirty="0">
                <a:latin typeface="Nanum Myeongjo" charset="-127"/>
                <a:ea typeface="Nanum Myeongjo" charset="-127"/>
                <a:cs typeface="Nanum Myeongjo" charset="-127"/>
              </a:rPr>
              <a:t>(?)</a:t>
            </a:r>
            <a:r>
              <a:rPr lang="ko-KR" altLang="en-US" sz="2400" dirty="0">
                <a:latin typeface="Nanum Myeongjo" charset="-127"/>
                <a:ea typeface="Nanum Myeongjo" charset="-127"/>
                <a:cs typeface="Nanum Myeongjo" charset="-127"/>
              </a:rPr>
              <a:t>쟁점</a:t>
            </a:r>
            <a:r>
              <a:rPr lang="en-US" sz="2400" dirty="0">
                <a:latin typeface="Nanum Myeongjo" charset="-127"/>
                <a:ea typeface="Nanum Myeongjo" charset="-127"/>
                <a:cs typeface="Nanum Myeongjo" charset="-127"/>
              </a:rPr>
              <a:t>/ </a:t>
            </a:r>
            <a:r>
              <a:rPr lang="ko-KR" altLang="en-US" sz="2400" dirty="0">
                <a:latin typeface="Nanum Myeongjo" charset="-127"/>
                <a:ea typeface="Nanum Myeongjo" charset="-127"/>
                <a:cs typeface="Nanum Myeongjo" charset="-127"/>
              </a:rPr>
              <a:t>건강 등</a:t>
            </a:r>
            <a:endParaRPr lang="en-US" sz="2400" dirty="0">
              <a:latin typeface="Nanum Myeongjo" charset="-127"/>
              <a:ea typeface="Nanum Myeongjo" charset="-127"/>
              <a:cs typeface="Nanum Myeongjo" charset="-127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ko-KR" altLang="en-US" sz="2400" dirty="0">
                <a:latin typeface="Nanum Myeongjo" charset="-127"/>
                <a:ea typeface="Nanum Myeongjo" charset="-127"/>
                <a:cs typeface="Nanum Myeongjo" charset="-127"/>
              </a:rPr>
              <a:t> </a:t>
            </a:r>
            <a:r>
              <a:rPr lang="ko-KR" altLang="en-US" sz="2400" dirty="0" smtClean="0">
                <a:latin typeface="Nanum Myeongjo" charset="-127"/>
                <a:ea typeface="Nanum Myeongjo" charset="-127"/>
                <a:cs typeface="Nanum Myeongjo" charset="-127"/>
              </a:rPr>
              <a:t>  </a:t>
            </a:r>
            <a:r>
              <a:rPr lang="en-US" altLang="ko-KR" sz="2400" dirty="0" smtClean="0">
                <a:latin typeface="Nanum Myeongjo" charset="-127"/>
                <a:ea typeface="Nanum Myeongjo" charset="-127"/>
                <a:cs typeface="Nanum Myeongjo" charset="-127"/>
              </a:rPr>
              <a:t>:</a:t>
            </a:r>
            <a:r>
              <a:rPr lang="ko-KR" altLang="en-US" sz="2400" dirty="0" smtClean="0">
                <a:latin typeface="Nanum Myeongjo" charset="-127"/>
                <a:ea typeface="Nanum Myeongjo" charset="-127"/>
                <a:cs typeface="Nanum Myeongjo" charset="-127"/>
              </a:rPr>
              <a:t> 종교</a:t>
            </a:r>
            <a:r>
              <a:rPr lang="en-US" sz="2400" dirty="0">
                <a:latin typeface="Nanum Myeongjo" charset="-127"/>
                <a:ea typeface="Nanum Myeongjo" charset="-127"/>
                <a:cs typeface="Nanum Myeongjo" charset="-127"/>
              </a:rPr>
              <a:t>/ </a:t>
            </a:r>
            <a:r>
              <a:rPr lang="ko-KR" altLang="en-US" sz="2400" dirty="0">
                <a:latin typeface="Nanum Myeongjo" charset="-127"/>
                <a:ea typeface="Nanum Myeongjo" charset="-127"/>
                <a:cs typeface="Nanum Myeongjo" charset="-127"/>
              </a:rPr>
              <a:t>연령</a:t>
            </a:r>
            <a:r>
              <a:rPr lang="en-US" sz="2400" dirty="0">
                <a:latin typeface="Nanum Myeongjo" charset="-127"/>
                <a:ea typeface="Nanum Myeongjo" charset="-127"/>
                <a:cs typeface="Nanum Myeongjo" charset="-127"/>
              </a:rPr>
              <a:t>(</a:t>
            </a:r>
            <a:r>
              <a:rPr lang="ko-KR" altLang="en-US" sz="2400" dirty="0">
                <a:latin typeface="Nanum Myeongjo" charset="-127"/>
                <a:ea typeface="Nanum Myeongjo" charset="-127"/>
                <a:cs typeface="Nanum Myeongjo" charset="-127"/>
              </a:rPr>
              <a:t>나이</a:t>
            </a:r>
            <a:r>
              <a:rPr lang="en-US" sz="2400" dirty="0">
                <a:latin typeface="Nanum Myeongjo" charset="-127"/>
                <a:ea typeface="Nanum Myeongjo" charset="-127"/>
                <a:cs typeface="Nanum Myeongjo" charset="-127"/>
              </a:rPr>
              <a:t>)/ </a:t>
            </a:r>
            <a:r>
              <a:rPr lang="ko-KR" altLang="en-US" sz="2400" dirty="0">
                <a:latin typeface="Nanum Myeongjo" charset="-127"/>
                <a:ea typeface="Nanum Myeongjo" charset="-127"/>
                <a:cs typeface="Nanum Myeongjo" charset="-127"/>
              </a:rPr>
              <a:t>계급</a:t>
            </a:r>
            <a:r>
              <a:rPr lang="en-US" sz="2400" dirty="0">
                <a:latin typeface="Nanum Myeongjo" charset="-127"/>
                <a:ea typeface="Nanum Myeongjo" charset="-127"/>
                <a:cs typeface="Nanum Myeongjo" charset="-127"/>
              </a:rPr>
              <a:t>/ </a:t>
            </a:r>
            <a:r>
              <a:rPr lang="ko-KR" altLang="en-US" sz="2400" dirty="0">
                <a:latin typeface="Nanum Myeongjo" charset="-127"/>
                <a:ea typeface="Nanum Myeongjo" charset="-127"/>
                <a:cs typeface="Nanum Myeongjo" charset="-127"/>
              </a:rPr>
              <a:t>성적 지향</a:t>
            </a:r>
            <a:r>
              <a:rPr lang="en-US" sz="2400" dirty="0">
                <a:latin typeface="Nanum Myeongjo" charset="-127"/>
                <a:ea typeface="Nanum Myeongjo" charset="-127"/>
                <a:cs typeface="Nanum Myeongjo" charset="-127"/>
              </a:rPr>
              <a:t>/ </a:t>
            </a:r>
            <a:r>
              <a:rPr lang="ko-KR" altLang="en-US" sz="2400" dirty="0" smtClean="0">
                <a:latin typeface="Nanum Myeongjo" charset="-127"/>
                <a:ea typeface="Nanum Myeongjo" charset="-127"/>
                <a:cs typeface="Nanum Myeongjo" charset="-127"/>
              </a:rPr>
              <a:t>직업 등</a:t>
            </a:r>
            <a:r>
              <a:rPr lang="en-US" sz="2400" dirty="0" smtClean="0">
                <a:latin typeface="Nanum Myeongjo" charset="-127"/>
                <a:ea typeface="Nanum Myeongjo" charset="-127"/>
                <a:cs typeface="Nanum Myeongjo" charset="-127"/>
              </a:rPr>
              <a:t> </a:t>
            </a:r>
          </a:p>
          <a:p>
            <a:pPr marL="0" indent="0">
              <a:lnSpc>
                <a:spcPct val="100000"/>
              </a:lnSpc>
              <a:buNone/>
            </a:pPr>
            <a:endParaRPr lang="en-US" sz="2400" dirty="0">
              <a:latin typeface="Nanum Myeongjo" charset="-127"/>
              <a:ea typeface="Nanum Myeongjo" charset="-127"/>
              <a:cs typeface="Nanum Myeongjo" charset="-127"/>
            </a:endParaRPr>
          </a:p>
          <a:p>
            <a:pPr>
              <a:lnSpc>
                <a:spcPct val="100000"/>
              </a:lnSpc>
              <a:buFontTx/>
              <a:buChar char="-"/>
            </a:pPr>
            <a:r>
              <a:rPr lang="ko-KR" altLang="en-US" sz="2400" dirty="0" smtClean="0">
                <a:latin typeface="Nanum Myeongjo" charset="-127"/>
                <a:ea typeface="Nanum Myeongjo" charset="-127"/>
                <a:cs typeface="Nanum Myeongjo" charset="-127"/>
              </a:rPr>
              <a:t>의료계 주요 쟁점 </a:t>
            </a:r>
            <a:r>
              <a:rPr lang="en-US" altLang="ko-KR" sz="2400" dirty="0" smtClean="0">
                <a:latin typeface="Nanum Myeongjo" charset="-127"/>
                <a:ea typeface="Nanum Myeongjo" charset="-127"/>
                <a:cs typeface="Nanum Myeongjo" charset="-127"/>
              </a:rPr>
              <a:t>:</a:t>
            </a:r>
            <a:r>
              <a:rPr lang="ko-KR" altLang="en-US" sz="2400" dirty="0" smtClean="0">
                <a:latin typeface="Nanum Myeongjo" charset="-127"/>
                <a:ea typeface="Nanum Myeongjo" charset="-127"/>
                <a:cs typeface="Nanum Myeongjo" charset="-127"/>
              </a:rPr>
              <a:t> 국민의료보험 도입</a:t>
            </a:r>
            <a:r>
              <a:rPr lang="en-US" altLang="ko-KR" sz="2400" dirty="0" smtClean="0">
                <a:latin typeface="Nanum Myeongjo" charset="-127"/>
                <a:ea typeface="Nanum Myeongjo" charset="-127"/>
                <a:cs typeface="Nanum Myeongjo" charset="-127"/>
              </a:rPr>
              <a:t>,</a:t>
            </a:r>
            <a:r>
              <a:rPr lang="ko-KR" altLang="en-US" sz="2400" dirty="0" smtClean="0">
                <a:latin typeface="Nanum Myeongjo" charset="-127"/>
                <a:ea typeface="Nanum Myeongjo" charset="-127"/>
                <a:cs typeface="Nanum Myeongjo" charset="-127"/>
              </a:rPr>
              <a:t> 의료 제공 </a:t>
            </a:r>
            <a:r>
              <a:rPr lang="en-US" altLang="ko-KR" sz="2400" dirty="0" smtClean="0">
                <a:latin typeface="Nanum Myeongjo" charset="-127"/>
                <a:ea typeface="Nanum Myeongjo" charset="-127"/>
                <a:cs typeface="Nanum Myeongjo" charset="-127"/>
              </a:rPr>
              <a:t>“</a:t>
            </a:r>
            <a:r>
              <a:rPr lang="ko-KR" altLang="en-US" sz="2400" dirty="0" smtClean="0">
                <a:latin typeface="Nanum Myeongjo" charset="-127"/>
                <a:ea typeface="Nanum Myeongjo" charset="-127"/>
                <a:cs typeface="Nanum Myeongjo" charset="-127"/>
              </a:rPr>
              <a:t>공공성</a:t>
            </a:r>
            <a:r>
              <a:rPr lang="en-US" altLang="ko-KR" sz="2400" dirty="0" smtClean="0">
                <a:latin typeface="Nanum Myeongjo" charset="-127"/>
                <a:ea typeface="Nanum Myeongjo" charset="-127"/>
                <a:cs typeface="Nanum Myeongjo" charset="-127"/>
              </a:rPr>
              <a:t>”</a:t>
            </a:r>
            <a:r>
              <a:rPr lang="ko-KR" altLang="en-US" sz="2400" dirty="0" smtClean="0">
                <a:latin typeface="Nanum Myeongjo" charset="-127"/>
                <a:ea typeface="Nanum Myeongjo" charset="-127"/>
                <a:cs typeface="Nanum Myeongjo" charset="-127"/>
              </a:rPr>
              <a:t> 강화</a:t>
            </a:r>
            <a:r>
              <a:rPr lang="en-US" altLang="ko-KR" sz="2400" dirty="0" smtClean="0">
                <a:latin typeface="Nanum Myeongjo" charset="-127"/>
                <a:ea typeface="Nanum Myeongjo" charset="-127"/>
                <a:cs typeface="Nanum Myeongjo" charset="-127"/>
              </a:rPr>
              <a:t>.</a:t>
            </a:r>
            <a:r>
              <a:rPr lang="ko-KR" altLang="en-US" sz="2400" dirty="0" smtClean="0">
                <a:latin typeface="Nanum Myeongjo" charset="-127"/>
                <a:ea typeface="Nanum Myeongjo" charset="-127"/>
                <a:cs typeface="Nanum Myeongjo" charset="-127"/>
              </a:rPr>
              <a:t> </a:t>
            </a:r>
            <a:r>
              <a:rPr lang="ko-KR" altLang="en-US" sz="2400" dirty="0">
                <a:latin typeface="Nanum Myeongjo" charset="-127"/>
                <a:ea typeface="Nanum Myeongjo" charset="-127"/>
                <a:cs typeface="Nanum Myeongjo" charset="-127"/>
              </a:rPr>
              <a:t> </a:t>
            </a:r>
            <a:endParaRPr lang="en-US" altLang="ko-KR" sz="2400" dirty="0" smtClean="0">
              <a:latin typeface="Nanum Myeongjo" charset="-127"/>
              <a:ea typeface="Nanum Myeongjo" charset="-127"/>
              <a:cs typeface="Nanum Myeongjo" charset="-127"/>
            </a:endParaRPr>
          </a:p>
          <a:p>
            <a:pPr>
              <a:lnSpc>
                <a:spcPct val="100000"/>
              </a:lnSpc>
              <a:buFontTx/>
              <a:buChar char="-"/>
            </a:pPr>
            <a:r>
              <a:rPr lang="ko-KR" altLang="en-US" sz="2400" dirty="0" smtClean="0">
                <a:latin typeface="Nanum Myeongjo" charset="-127"/>
                <a:ea typeface="Nanum Myeongjo" charset="-127"/>
                <a:cs typeface="Nanum Myeongjo" charset="-127"/>
              </a:rPr>
              <a:t> </a:t>
            </a:r>
            <a:r>
              <a:rPr lang="mr-IN" altLang="ko-KR" sz="2400" dirty="0" smtClean="0">
                <a:latin typeface="Nanum Myeongjo" charset="-127"/>
                <a:ea typeface="Nanum Myeongjo" charset="-127"/>
                <a:cs typeface="Nanum Myeongjo" charset="-127"/>
              </a:rPr>
              <a:t>…</a:t>
            </a:r>
            <a:r>
              <a:rPr lang="ko-KR" altLang="en-US" sz="2400" dirty="0" smtClean="0">
                <a:latin typeface="Nanum Myeongjo" charset="-127"/>
                <a:ea typeface="Nanum Myeongjo" charset="-127"/>
                <a:cs typeface="Nanum Myeongjo" charset="-127"/>
              </a:rPr>
              <a:t> </a:t>
            </a:r>
            <a:r>
              <a:rPr lang="en-US" altLang="ko-KR" sz="2400" dirty="0" smtClean="0">
                <a:latin typeface="Nanum Myeongjo" charset="-127"/>
                <a:ea typeface="Nanum Myeongjo" charset="-127"/>
                <a:cs typeface="Nanum Myeongjo" charset="-127"/>
              </a:rPr>
              <a:t>2010</a:t>
            </a:r>
            <a:r>
              <a:rPr lang="ko-KR" altLang="en-US" sz="2400" dirty="0" smtClean="0">
                <a:latin typeface="Nanum Myeongjo" charset="-127"/>
                <a:ea typeface="Nanum Myeongjo" charset="-127"/>
                <a:cs typeface="Nanum Myeongjo" charset="-127"/>
              </a:rPr>
              <a:t>년 진오비</a:t>
            </a:r>
            <a:r>
              <a:rPr lang="en-US" altLang="ko-KR" sz="2400" dirty="0" smtClean="0">
                <a:latin typeface="Nanum Myeongjo" charset="-127"/>
                <a:ea typeface="Nanum Myeongjo" charset="-127"/>
                <a:cs typeface="Nanum Myeongjo" charset="-127"/>
              </a:rPr>
              <a:t>(</a:t>
            </a:r>
            <a:r>
              <a:rPr lang="ko-KR" altLang="en-US" sz="2400" dirty="0" smtClean="0">
                <a:latin typeface="Nanum Myeongjo" charset="-127"/>
                <a:ea typeface="Nanum Myeongjo" charset="-127"/>
                <a:cs typeface="Nanum Myeongjo" charset="-127"/>
              </a:rPr>
              <a:t>프로라이프 의사회</a:t>
            </a:r>
            <a:r>
              <a:rPr lang="en-US" altLang="ko-KR" sz="2400" dirty="0" smtClean="0">
                <a:latin typeface="Nanum Myeongjo" charset="-127"/>
                <a:ea typeface="Nanum Myeongjo" charset="-127"/>
                <a:cs typeface="Nanum Myeongjo" charset="-127"/>
              </a:rPr>
              <a:t>)</a:t>
            </a:r>
            <a:r>
              <a:rPr lang="ko-KR" altLang="en-US" sz="2400" dirty="0" smtClean="0">
                <a:latin typeface="Nanum Myeongjo" charset="-127"/>
                <a:ea typeface="Nanum Myeongjo" charset="-127"/>
                <a:cs typeface="Nanum Myeongjo" charset="-127"/>
              </a:rPr>
              <a:t> </a:t>
            </a:r>
            <a:r>
              <a:rPr lang="en-US" altLang="ko-KR" sz="2400" dirty="0" smtClean="0">
                <a:latin typeface="Nanum Myeongjo" charset="-127"/>
                <a:ea typeface="Nanum Myeongjo" charset="-127"/>
                <a:cs typeface="Nanum Myeongjo" charset="-127"/>
              </a:rPr>
              <a:t>‘</a:t>
            </a:r>
            <a:r>
              <a:rPr lang="ko-KR" altLang="en-US" sz="2400" dirty="0" smtClean="0">
                <a:latin typeface="Nanum Myeongjo" charset="-127"/>
                <a:ea typeface="Nanum Myeongjo" charset="-127"/>
                <a:cs typeface="Nanum Myeongjo" charset="-127"/>
              </a:rPr>
              <a:t>병원고발</a:t>
            </a:r>
            <a:r>
              <a:rPr lang="en-US" altLang="ko-KR" sz="2400" dirty="0" smtClean="0">
                <a:latin typeface="Nanum Myeongjo" charset="-127"/>
                <a:ea typeface="Nanum Myeongjo" charset="-127"/>
                <a:cs typeface="Nanum Myeongjo" charset="-127"/>
              </a:rPr>
              <a:t>’</a:t>
            </a:r>
            <a:r>
              <a:rPr lang="ko-KR" altLang="en-US" sz="2400" dirty="0" smtClean="0">
                <a:latin typeface="Nanum Myeongjo" charset="-127"/>
                <a:ea typeface="Nanum Myeongjo" charset="-127"/>
                <a:cs typeface="Nanum Myeongjo" charset="-127"/>
              </a:rPr>
              <a:t> </a:t>
            </a:r>
            <a:r>
              <a:rPr lang="en-US" altLang="ko-KR" sz="2400" dirty="0" smtClean="0">
                <a:latin typeface="Nanum Myeongjo" charset="-127"/>
                <a:ea typeface="Nanum Myeongjo" charset="-127"/>
                <a:cs typeface="Nanum Myeongjo" charset="-127"/>
              </a:rPr>
              <a:t>-&gt;</a:t>
            </a:r>
            <a:r>
              <a:rPr lang="ko-KR" altLang="en-US" sz="2400" dirty="0" smtClean="0">
                <a:latin typeface="Nanum Myeongjo" charset="-127"/>
                <a:ea typeface="Nanum Myeongjo" charset="-127"/>
                <a:cs typeface="Nanum Myeongjo" charset="-127"/>
              </a:rPr>
              <a:t> 저출산 쟁점</a:t>
            </a:r>
            <a:r>
              <a:rPr lang="en-US" altLang="ko-KR" sz="2400" dirty="0" smtClean="0">
                <a:latin typeface="Nanum Myeongjo" charset="-127"/>
                <a:ea typeface="Nanum Myeongjo" charset="-127"/>
                <a:cs typeface="Nanum Myeongjo" charset="-127"/>
              </a:rPr>
              <a:t>?</a:t>
            </a:r>
            <a:r>
              <a:rPr lang="ko-KR" altLang="en-US" sz="2400" dirty="0" smtClean="0">
                <a:latin typeface="Nanum Myeongjo" charset="-127"/>
                <a:ea typeface="Nanum Myeongjo" charset="-127"/>
                <a:cs typeface="Nanum Myeongjo" charset="-127"/>
              </a:rPr>
              <a:t> </a:t>
            </a:r>
            <a:endParaRPr lang="en-US" altLang="ko-KR" sz="2400" dirty="0" smtClean="0">
              <a:latin typeface="Nanum Myeongjo" charset="-127"/>
              <a:ea typeface="Nanum Myeongjo" charset="-127"/>
              <a:cs typeface="Nanum Myeongjo" charset="-127"/>
            </a:endParaRPr>
          </a:p>
          <a:p>
            <a:pPr>
              <a:lnSpc>
                <a:spcPct val="100000"/>
              </a:lnSpc>
              <a:buFontTx/>
              <a:buChar char="-"/>
            </a:pPr>
            <a:endParaRPr lang="en-US" altLang="ko-KR" sz="2400" dirty="0" smtClean="0">
              <a:latin typeface="Nanum Myeongjo" charset="-127"/>
              <a:ea typeface="Nanum Myeongjo" charset="-127"/>
              <a:cs typeface="Nanum Myeongjo" charset="-127"/>
            </a:endParaRPr>
          </a:p>
          <a:p>
            <a:pPr>
              <a:lnSpc>
                <a:spcPct val="100000"/>
              </a:lnSpc>
              <a:buFontTx/>
              <a:buChar char="-"/>
            </a:pPr>
            <a:endParaRPr lang="en-US" altLang="ko-KR" sz="2400" dirty="0" smtClean="0">
              <a:latin typeface="Nanum Myeongjo" charset="-127"/>
              <a:ea typeface="Nanum Myeongjo" charset="-127"/>
              <a:cs typeface="Nanum Myeongjo" charset="-127"/>
            </a:endParaRPr>
          </a:p>
          <a:p>
            <a:pPr>
              <a:lnSpc>
                <a:spcPct val="100000"/>
              </a:lnSpc>
              <a:buFontTx/>
              <a:buChar char="-"/>
            </a:pPr>
            <a:endParaRPr lang="en-US" sz="2400" dirty="0">
              <a:latin typeface="Nanum Myeongjo" charset="-127"/>
              <a:ea typeface="Nanum Myeongjo" charset="-127"/>
              <a:cs typeface="Nanum Myeongjo" charset="-127"/>
            </a:endParaRPr>
          </a:p>
          <a:p>
            <a:pPr marL="0" indent="0">
              <a:lnSpc>
                <a:spcPct val="100000"/>
              </a:lnSpc>
              <a:buNone/>
            </a:pPr>
            <a:endParaRPr lang="en-US" dirty="0">
              <a:latin typeface="Nanum Myeongjo" charset="-127"/>
              <a:ea typeface="Nanum Myeongjo" charset="-127"/>
              <a:cs typeface="Nanum Myeongjo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31251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 </a:t>
            </a:r>
            <a:r>
              <a:rPr lang="en-US" altLang="ko-KR" dirty="0" smtClean="0"/>
              <a:t>III. </a:t>
            </a:r>
            <a:r>
              <a:rPr lang="ko-KR" altLang="en-US" dirty="0" smtClean="0"/>
              <a:t>주요 여성운동 쟁점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buFontTx/>
              <a:buChar char="-"/>
            </a:pPr>
            <a:r>
              <a:rPr lang="ko-KR" altLang="en-US" dirty="0" smtClean="0">
                <a:latin typeface="Nanum Myeongjo" charset="-127"/>
                <a:ea typeface="Nanum Myeongjo" charset="-127"/>
                <a:cs typeface="Nanum Myeongjo" charset="-127"/>
              </a:rPr>
              <a:t> </a:t>
            </a:r>
            <a:r>
              <a:rPr lang="en-US" altLang="ko-KR" dirty="0" smtClean="0">
                <a:latin typeface="Nanum Myeongjo" charset="-127"/>
                <a:ea typeface="Nanum Myeongjo" charset="-127"/>
                <a:cs typeface="Nanum Myeongjo" charset="-127"/>
              </a:rPr>
              <a:t>(</a:t>
            </a:r>
            <a:r>
              <a:rPr lang="ko-KR" altLang="en-US" dirty="0" smtClean="0">
                <a:latin typeface="Nanum Myeongjo" charset="-127"/>
                <a:ea typeface="Nanum Myeongjo" charset="-127"/>
                <a:cs typeface="Nanum Myeongjo" charset="-127"/>
              </a:rPr>
              <a:t>탈</a:t>
            </a:r>
            <a:r>
              <a:rPr lang="en-US" altLang="ko-KR" dirty="0" smtClean="0">
                <a:latin typeface="Nanum Myeongjo" charset="-127"/>
                <a:ea typeface="Nanum Myeongjo" charset="-127"/>
                <a:cs typeface="Nanum Myeongjo" charset="-127"/>
              </a:rPr>
              <a:t>)</a:t>
            </a:r>
            <a:r>
              <a:rPr lang="ko-KR" altLang="en-US" dirty="0" smtClean="0">
                <a:latin typeface="Nanum Myeongjo" charset="-127"/>
                <a:ea typeface="Nanum Myeongjo" charset="-127"/>
                <a:cs typeface="Nanum Myeongjo" charset="-127"/>
              </a:rPr>
              <a:t>식민의 역사와 관련된 쟁점</a:t>
            </a:r>
            <a:endParaRPr lang="en-US" altLang="ko-KR" dirty="0" smtClean="0">
              <a:latin typeface="Nanum Myeongjo" charset="-127"/>
              <a:ea typeface="Nanum Myeongjo" charset="-127"/>
              <a:cs typeface="Nanum Myeongjo" charset="-127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ko-KR" altLang="en-US" dirty="0" smtClean="0">
                <a:latin typeface="Nanum Myeongjo" charset="-127"/>
                <a:ea typeface="Nanum Myeongjo" charset="-127"/>
                <a:cs typeface="Nanum Myeongjo" charset="-127"/>
              </a:rPr>
              <a:t>   </a:t>
            </a:r>
            <a:r>
              <a:rPr lang="en-US" altLang="ko-KR" dirty="0" smtClean="0">
                <a:latin typeface="Nanum Myeongjo" charset="-127"/>
                <a:ea typeface="Nanum Myeongjo" charset="-127"/>
                <a:cs typeface="Nanum Myeongjo" charset="-127"/>
              </a:rPr>
              <a:t>:</a:t>
            </a:r>
            <a:r>
              <a:rPr lang="ko-KR" altLang="en-US" dirty="0" smtClean="0">
                <a:latin typeface="Nanum Myeongjo" charset="-127"/>
                <a:ea typeface="Nanum Myeongjo" charset="-127"/>
                <a:cs typeface="Nanum Myeongjo" charset="-127"/>
              </a:rPr>
              <a:t> 호주제 폐지</a:t>
            </a:r>
            <a:r>
              <a:rPr lang="en-US" dirty="0" smtClean="0">
                <a:latin typeface="Nanum Myeongjo" charset="-127"/>
                <a:ea typeface="Nanum Myeongjo" charset="-127"/>
                <a:cs typeface="Nanum Myeongjo" charset="-127"/>
              </a:rPr>
              <a:t>,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ko-KR" altLang="en-US" dirty="0">
                <a:latin typeface="Nanum Myeongjo" charset="-127"/>
                <a:ea typeface="Nanum Myeongjo" charset="-127"/>
                <a:cs typeface="Nanum Myeongjo" charset="-127"/>
              </a:rPr>
              <a:t> </a:t>
            </a:r>
            <a:r>
              <a:rPr lang="ko-KR" altLang="en-US" dirty="0" smtClean="0">
                <a:latin typeface="Nanum Myeongjo" charset="-127"/>
                <a:ea typeface="Nanum Myeongjo" charset="-127"/>
                <a:cs typeface="Nanum Myeongjo" charset="-127"/>
              </a:rPr>
              <a:t>  </a:t>
            </a:r>
            <a:r>
              <a:rPr lang="en-US" altLang="ko-KR" dirty="0" smtClean="0">
                <a:latin typeface="Nanum Myeongjo" charset="-127"/>
                <a:ea typeface="Nanum Myeongjo" charset="-127"/>
                <a:cs typeface="Nanum Myeongjo" charset="-127"/>
              </a:rPr>
              <a:t>:</a:t>
            </a:r>
            <a:r>
              <a:rPr lang="ko-KR" altLang="en-US" dirty="0" smtClean="0">
                <a:latin typeface="Nanum Myeongjo" charset="-127"/>
                <a:ea typeface="Nanum Myeongjo" charset="-127"/>
                <a:cs typeface="Nanum Myeongjo" charset="-127"/>
              </a:rPr>
              <a:t> 위안부 문제</a:t>
            </a:r>
            <a:endParaRPr lang="en-US" altLang="ko-KR" dirty="0" smtClean="0">
              <a:latin typeface="Nanum Myeongjo" charset="-127"/>
              <a:ea typeface="Nanum Myeongjo" charset="-127"/>
              <a:cs typeface="Nanum Myeongjo" charset="-127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altLang="ko-KR" dirty="0" smtClean="0">
                <a:latin typeface="Nanum Myeongjo" charset="-127"/>
                <a:ea typeface="Nanum Myeongjo" charset="-127"/>
                <a:cs typeface="Nanum Myeongjo" charset="-127"/>
              </a:rPr>
              <a:t>-</a:t>
            </a:r>
            <a:r>
              <a:rPr lang="ko-KR" altLang="en-US" dirty="0" smtClean="0">
                <a:latin typeface="Nanum Myeongjo" charset="-127"/>
                <a:ea typeface="Nanum Myeongjo" charset="-127"/>
                <a:cs typeface="Nanum Myeongjo" charset="-127"/>
              </a:rPr>
              <a:t> 산업화와 여성노동자 운동</a:t>
            </a:r>
            <a:endParaRPr lang="en-US" altLang="ko-KR" dirty="0" smtClean="0">
              <a:latin typeface="Nanum Myeongjo" charset="-127"/>
              <a:ea typeface="Nanum Myeongjo" charset="-127"/>
              <a:cs typeface="Nanum Myeongjo" charset="-127"/>
            </a:endParaRPr>
          </a:p>
          <a:p>
            <a:pPr>
              <a:lnSpc>
                <a:spcPct val="100000"/>
              </a:lnSpc>
              <a:buFontTx/>
              <a:buChar char="-"/>
            </a:pPr>
            <a:r>
              <a:rPr lang="en-US" dirty="0" smtClean="0">
                <a:latin typeface="Nanum Myeongjo" charset="-127"/>
                <a:ea typeface="Nanum Myeongjo" charset="-127"/>
                <a:cs typeface="Nanum Myeongjo" charset="-127"/>
              </a:rPr>
              <a:t> </a:t>
            </a:r>
            <a:r>
              <a:rPr lang="ko-KR" altLang="en-US" dirty="0" smtClean="0">
                <a:latin typeface="Nanum Myeongjo" charset="-127"/>
                <a:ea typeface="Nanum Myeongjo" charset="-127"/>
                <a:cs typeface="Nanum Myeongjo" charset="-127"/>
              </a:rPr>
              <a:t>가정</a:t>
            </a:r>
            <a:r>
              <a:rPr lang="en-US" dirty="0" smtClean="0">
                <a:latin typeface="Nanum Myeongjo" charset="-127"/>
                <a:ea typeface="Nanum Myeongjo" charset="-127"/>
                <a:cs typeface="Nanum Myeongjo" charset="-127"/>
              </a:rPr>
              <a:t>/</a:t>
            </a:r>
            <a:r>
              <a:rPr lang="ko-KR" altLang="en-US" dirty="0" smtClean="0">
                <a:latin typeface="Nanum Myeongjo" charset="-127"/>
                <a:ea typeface="Nanum Myeongjo" charset="-127"/>
                <a:cs typeface="Nanum Myeongjo" charset="-127"/>
              </a:rPr>
              <a:t>성폭력 방지법</a:t>
            </a:r>
            <a:endParaRPr lang="en-US" altLang="ko-KR" dirty="0" smtClean="0">
              <a:latin typeface="Nanum Myeongjo" charset="-127"/>
              <a:ea typeface="Nanum Myeongjo" charset="-127"/>
              <a:cs typeface="Nanum Myeongjo" charset="-127"/>
            </a:endParaRPr>
          </a:p>
          <a:p>
            <a:pPr>
              <a:lnSpc>
                <a:spcPct val="100000"/>
              </a:lnSpc>
              <a:buFontTx/>
              <a:buChar char="-"/>
            </a:pPr>
            <a:r>
              <a:rPr lang="en-US" dirty="0" smtClean="0">
                <a:latin typeface="Nanum Myeongjo" charset="-127"/>
                <a:ea typeface="Nanum Myeongjo" charset="-127"/>
                <a:cs typeface="Nanum Myeongjo" charset="-127"/>
              </a:rPr>
              <a:t> </a:t>
            </a:r>
            <a:r>
              <a:rPr lang="ko-KR" altLang="en-US" dirty="0" smtClean="0">
                <a:latin typeface="Nanum Myeongjo" charset="-127"/>
                <a:ea typeface="Nanum Myeongjo" charset="-127"/>
                <a:cs typeface="Nanum Myeongjo" charset="-127"/>
              </a:rPr>
              <a:t>기생관광</a:t>
            </a:r>
            <a:r>
              <a:rPr lang="en-US" dirty="0" smtClean="0">
                <a:latin typeface="Nanum Myeongjo" charset="-127"/>
                <a:ea typeface="Nanum Myeongjo" charset="-127"/>
                <a:cs typeface="Nanum Myeongjo" charset="-127"/>
              </a:rPr>
              <a:t>, </a:t>
            </a:r>
            <a:r>
              <a:rPr lang="ko-KR" altLang="en-US" dirty="0" smtClean="0">
                <a:latin typeface="Nanum Myeongjo" charset="-127"/>
                <a:ea typeface="Nanum Myeongjo" charset="-127"/>
                <a:cs typeface="Nanum Myeongjo" charset="-127"/>
              </a:rPr>
              <a:t>성매매특별법</a:t>
            </a:r>
            <a:endParaRPr lang="en-US" dirty="0" smtClean="0">
              <a:latin typeface="Nanum Myeongjo" charset="-127"/>
              <a:ea typeface="Nanum Myeongjo" charset="-127"/>
              <a:cs typeface="Nanum Myeongjo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29769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Nanum Myeongjo" charset="-127"/>
                <a:ea typeface="Nanum Myeongjo" charset="-127"/>
                <a:cs typeface="Nanum Myeongjo" charset="-127"/>
              </a:rPr>
              <a:t>IV. </a:t>
            </a:r>
            <a:r>
              <a:rPr lang="ko-KR" altLang="en-US" b="1" dirty="0">
                <a:latin typeface="Nanum Myeongjo" charset="-127"/>
                <a:ea typeface="Nanum Myeongjo" charset="-127"/>
                <a:cs typeface="Nanum Myeongjo" charset="-127"/>
              </a:rPr>
              <a:t>해외 사례 </a:t>
            </a:r>
            <a:endParaRPr lang="en-US" dirty="0">
              <a:latin typeface="Nanum Myeongjo" charset="-127"/>
              <a:ea typeface="Nanum Myeongjo" charset="-127"/>
              <a:cs typeface="Nanum Myeongjo" charset="-127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Nanum Myeongjo" charset="-127"/>
                <a:ea typeface="Nanum Myeongjo" charset="-127"/>
                <a:cs typeface="Nanum Myeongjo" charset="-127"/>
              </a:rPr>
              <a:t>2</a:t>
            </a:r>
            <a:r>
              <a:rPr lang="zh-TW" altLang="en-US" sz="2400" dirty="0">
                <a:latin typeface="Nanum Myeongjo" charset="-127"/>
                <a:ea typeface="Nanum Myeongjo" charset="-127"/>
                <a:cs typeface="Nanum Myeongjo" charset="-127"/>
              </a:rPr>
              <a:t>차 세계 대전이 지나면서 본격적으로 유럽의 각 나라에서 부분적인 합법화가 진행되기 시작</a:t>
            </a:r>
            <a:r>
              <a:rPr lang="en-US" sz="2400" dirty="0">
                <a:latin typeface="Nanum Myeongjo" charset="-127"/>
                <a:ea typeface="Nanum Myeongjo" charset="-127"/>
                <a:cs typeface="Nanum Myeongjo" charset="-127"/>
              </a:rPr>
              <a:t>. </a:t>
            </a:r>
            <a:r>
              <a:rPr lang="ko-KR" altLang="en-US" sz="2400" dirty="0" smtClean="0">
                <a:latin typeface="Nanum Myeongjo" charset="-127"/>
                <a:ea typeface="Nanum Myeongjo" charset="-127"/>
                <a:cs typeface="Nanum Myeongjo" charset="-127"/>
              </a:rPr>
              <a:t>그러나 집권 정당의 정치에 따라 부침 거듭</a:t>
            </a:r>
            <a:r>
              <a:rPr lang="en-US" altLang="ko-KR" sz="2400" dirty="0" smtClean="0">
                <a:latin typeface="Nanum Myeongjo" charset="-127"/>
                <a:ea typeface="Nanum Myeongjo" charset="-127"/>
                <a:cs typeface="Nanum Myeongjo" charset="-127"/>
              </a:rPr>
              <a:t>.</a:t>
            </a:r>
            <a:r>
              <a:rPr lang="ko-KR" altLang="en-US" sz="2400" dirty="0" smtClean="0">
                <a:latin typeface="Nanum Myeongjo" charset="-127"/>
                <a:ea typeface="Nanum Myeongjo" charset="-127"/>
                <a:cs typeface="Nanum Myeongjo" charset="-127"/>
              </a:rPr>
              <a:t> </a:t>
            </a:r>
            <a:r>
              <a:rPr lang="en-US" altLang="ko-KR" sz="2400" dirty="0" smtClean="0">
                <a:latin typeface="Nanum Myeongjo" charset="-127"/>
                <a:ea typeface="Nanum Myeongjo" charset="-127"/>
                <a:cs typeface="Nanum Myeongjo" charset="-127"/>
              </a:rPr>
              <a:t>’</a:t>
            </a:r>
            <a:r>
              <a:rPr lang="ko-KR" altLang="en-US" sz="2400" dirty="0" smtClean="0">
                <a:latin typeface="Nanum Myeongjo" charset="-127"/>
                <a:ea typeface="Nanum Myeongjo" charset="-127"/>
                <a:cs typeface="Nanum Myeongjo" charset="-127"/>
              </a:rPr>
              <a:t>성해방</a:t>
            </a:r>
            <a:r>
              <a:rPr lang="en-US" altLang="ko-KR" sz="2400" dirty="0" smtClean="0">
                <a:latin typeface="Nanum Myeongjo" charset="-127"/>
                <a:ea typeface="Nanum Myeongjo" charset="-127"/>
                <a:cs typeface="Nanum Myeongjo" charset="-127"/>
              </a:rPr>
              <a:t>’</a:t>
            </a:r>
            <a:r>
              <a:rPr lang="ko-KR" altLang="en-US" sz="2400" dirty="0" smtClean="0">
                <a:latin typeface="Nanum Myeongjo" charset="-127"/>
                <a:ea typeface="Nanum Myeongjo" charset="-127"/>
                <a:cs typeface="Nanum Myeongjo" charset="-127"/>
              </a:rPr>
              <a:t> 분위기와 연계</a:t>
            </a:r>
            <a:r>
              <a:rPr lang="en-US" altLang="ko-KR" sz="2400" dirty="0" smtClean="0">
                <a:latin typeface="Nanum Myeongjo" charset="-127"/>
                <a:ea typeface="Nanum Myeongjo" charset="-127"/>
                <a:cs typeface="Nanum Myeongjo" charset="-127"/>
              </a:rPr>
              <a:t>.</a:t>
            </a:r>
            <a:r>
              <a:rPr lang="ko-KR" altLang="en-US" sz="2400" dirty="0" smtClean="0">
                <a:latin typeface="Nanum Myeongjo" charset="-127"/>
                <a:ea typeface="Nanum Myeongjo" charset="-127"/>
                <a:cs typeface="Nanum Myeongjo" charset="-127"/>
              </a:rPr>
              <a:t>  </a:t>
            </a:r>
            <a:endParaRPr lang="en-US" sz="2400" dirty="0" smtClean="0">
              <a:latin typeface="Nanum Myeongjo" charset="-127"/>
              <a:ea typeface="Nanum Myeongjo" charset="-127"/>
              <a:cs typeface="Nanum Myeongjo" charset="-127"/>
            </a:endParaRPr>
          </a:p>
          <a:p>
            <a:pPr>
              <a:lnSpc>
                <a:spcPct val="110000"/>
              </a:lnSpc>
            </a:pPr>
            <a:r>
              <a:rPr lang="ko-KR" altLang="en-US" sz="2400" dirty="0" smtClean="0">
                <a:latin typeface="Nanum Myeongjo" charset="-127"/>
                <a:ea typeface="Nanum Myeongjo" charset="-127"/>
                <a:cs typeface="Nanum Myeongjo" charset="-127"/>
              </a:rPr>
              <a:t>미국</a:t>
            </a:r>
            <a:r>
              <a:rPr lang="en-US" altLang="ko-KR" sz="2400" dirty="0" smtClean="0">
                <a:latin typeface="Nanum Myeongjo" charset="-127"/>
                <a:ea typeface="Nanum Myeongjo" charset="-127"/>
                <a:cs typeface="Nanum Myeongjo" charset="-127"/>
              </a:rPr>
              <a:t>(1959</a:t>
            </a:r>
            <a:r>
              <a:rPr lang="ko-KR" altLang="en-US" sz="2400" dirty="0" smtClean="0">
                <a:latin typeface="Nanum Myeongjo" charset="-127"/>
                <a:ea typeface="Nanum Myeongjo" charset="-127"/>
                <a:cs typeface="Nanum Myeongjo" charset="-127"/>
              </a:rPr>
              <a:t>년</a:t>
            </a:r>
            <a:r>
              <a:rPr lang="en-US" altLang="ko-KR" sz="2400" dirty="0" smtClean="0">
                <a:latin typeface="Nanum Myeongjo" charset="-127"/>
                <a:ea typeface="Nanum Myeongjo" charset="-127"/>
                <a:cs typeface="Nanum Myeongjo" charset="-127"/>
              </a:rPr>
              <a:t>)</a:t>
            </a:r>
            <a:r>
              <a:rPr lang="ko-KR" altLang="en-US" sz="2400" dirty="0" smtClean="0">
                <a:latin typeface="Nanum Myeongjo" charset="-127"/>
                <a:ea typeface="Nanum Myeongjo" charset="-127"/>
                <a:cs typeface="Nanum Myeongjo" charset="-127"/>
              </a:rPr>
              <a:t> 의사들이 합법화 요구 시작</a:t>
            </a:r>
            <a:r>
              <a:rPr lang="en-US" altLang="ko-KR" sz="2400" dirty="0" smtClean="0">
                <a:latin typeface="Nanum Myeongjo" charset="-127"/>
                <a:ea typeface="Nanum Myeongjo" charset="-127"/>
                <a:cs typeface="Nanum Myeongjo" charset="-127"/>
              </a:rPr>
              <a:t>,</a:t>
            </a:r>
            <a:r>
              <a:rPr lang="ko-KR" altLang="en-US" sz="2400" dirty="0" smtClean="0">
                <a:latin typeface="Nanum Myeongjo" charset="-127"/>
                <a:ea typeface="Nanum Myeongjo" charset="-127"/>
                <a:cs typeface="Nanum Myeongjo" charset="-127"/>
              </a:rPr>
              <a:t> 영국</a:t>
            </a:r>
            <a:r>
              <a:rPr lang="en-US" altLang="ko-KR" sz="2400" dirty="0" smtClean="0">
                <a:latin typeface="Nanum Myeongjo" charset="-127"/>
                <a:ea typeface="Nanum Myeongjo" charset="-127"/>
                <a:cs typeface="Nanum Myeongjo" charset="-127"/>
              </a:rPr>
              <a:t>(1967</a:t>
            </a:r>
            <a:r>
              <a:rPr lang="ko-KR" altLang="en-US" sz="2400" dirty="0" smtClean="0">
                <a:latin typeface="Nanum Myeongjo" charset="-127"/>
                <a:ea typeface="Nanum Myeongjo" charset="-127"/>
                <a:cs typeface="Nanum Myeongjo" charset="-127"/>
              </a:rPr>
              <a:t>년</a:t>
            </a:r>
            <a:r>
              <a:rPr lang="en-US" altLang="ko-KR" sz="2400" dirty="0" smtClean="0">
                <a:latin typeface="Nanum Myeongjo" charset="-127"/>
                <a:ea typeface="Nanum Myeongjo" charset="-127"/>
                <a:cs typeface="Nanum Myeongjo" charset="-127"/>
              </a:rPr>
              <a:t>)</a:t>
            </a:r>
            <a:r>
              <a:rPr lang="ko-KR" altLang="en-US" sz="2400" dirty="0" smtClean="0">
                <a:latin typeface="Nanum Myeongjo" charset="-127"/>
                <a:ea typeface="Nanum Myeongjo" charset="-127"/>
                <a:cs typeface="Nanum Myeongjo" charset="-127"/>
              </a:rPr>
              <a:t> 세계 최초 낙태법 통과 </a:t>
            </a:r>
            <a:endParaRPr lang="en-US" altLang="ko-KR" sz="2400" dirty="0" smtClean="0">
              <a:latin typeface="Nanum Myeongjo" charset="-127"/>
              <a:ea typeface="Nanum Myeongjo" charset="-127"/>
              <a:cs typeface="Nanum Myeongjo" charset="-127"/>
            </a:endParaRPr>
          </a:p>
          <a:p>
            <a:pPr>
              <a:lnSpc>
                <a:spcPct val="110000"/>
              </a:lnSpc>
            </a:pPr>
            <a:r>
              <a:rPr lang="ko-KR" altLang="en-US" sz="2400" dirty="0" smtClean="0">
                <a:latin typeface="Nanum Myeongjo" charset="-127"/>
                <a:ea typeface="Nanum Myeongjo" charset="-127"/>
                <a:cs typeface="Nanum Myeongjo" charset="-127"/>
              </a:rPr>
              <a:t>소위 </a:t>
            </a:r>
            <a:r>
              <a:rPr lang="en-US" altLang="ko-KR" sz="2400" dirty="0" smtClean="0">
                <a:latin typeface="Nanum Myeongjo" charset="-127"/>
                <a:ea typeface="Nanum Myeongjo" charset="-127"/>
                <a:cs typeface="Nanum Myeongjo" charset="-127"/>
              </a:rPr>
              <a:t>‘</a:t>
            </a:r>
            <a:r>
              <a:rPr lang="ko-KR" altLang="en-US" sz="2400" dirty="0" smtClean="0">
                <a:latin typeface="Nanum Myeongjo" charset="-127"/>
                <a:ea typeface="Nanum Myeongjo" charset="-127"/>
                <a:cs typeface="Nanum Myeongjo" charset="-127"/>
              </a:rPr>
              <a:t>서구</a:t>
            </a:r>
            <a:r>
              <a:rPr lang="en-US" altLang="ko-KR" sz="2400" dirty="0" smtClean="0">
                <a:latin typeface="Nanum Myeongjo" charset="-127"/>
                <a:ea typeface="Nanum Myeongjo" charset="-127"/>
                <a:cs typeface="Nanum Myeongjo" charset="-127"/>
              </a:rPr>
              <a:t>’</a:t>
            </a:r>
            <a:r>
              <a:rPr lang="ko-KR" altLang="en-US" sz="2400" dirty="0" smtClean="0">
                <a:latin typeface="Nanum Myeongjo" charset="-127"/>
                <a:ea typeface="Nanum Myeongjo" charset="-127"/>
                <a:cs typeface="Nanum Myeongjo" charset="-127"/>
              </a:rPr>
              <a:t>에서는 정치적 쟁점화</a:t>
            </a:r>
            <a:r>
              <a:rPr lang="en-US" altLang="ko-KR" sz="2400" dirty="0" smtClean="0">
                <a:latin typeface="Nanum Myeongjo" charset="-127"/>
                <a:ea typeface="Nanum Myeongjo" charset="-127"/>
                <a:cs typeface="Nanum Myeongjo" charset="-127"/>
              </a:rPr>
              <a:t>: </a:t>
            </a:r>
            <a:r>
              <a:rPr lang="ko-KR" altLang="en-US" sz="2400" dirty="0" smtClean="0">
                <a:latin typeface="Nanum Myeongjo" charset="-127"/>
                <a:ea typeface="Nanum Myeongjo" charset="-127"/>
                <a:cs typeface="Nanum Myeongjo" charset="-127"/>
              </a:rPr>
              <a:t>정치적 </a:t>
            </a:r>
            <a:r>
              <a:rPr lang="en-US" altLang="ko-KR" sz="2400" dirty="0" smtClean="0">
                <a:latin typeface="Nanum Myeongjo" charset="-127"/>
                <a:ea typeface="Nanum Myeongjo" charset="-127"/>
                <a:cs typeface="Nanum Myeongjo" charset="-127"/>
              </a:rPr>
              <a:t>‘</a:t>
            </a:r>
            <a:r>
              <a:rPr lang="ko-KR" altLang="en-US" sz="2400" dirty="0" smtClean="0">
                <a:latin typeface="Nanum Myeongjo" charset="-127"/>
                <a:ea typeface="Nanum Myeongjo" charset="-127"/>
                <a:cs typeface="Nanum Myeongjo" charset="-127"/>
              </a:rPr>
              <a:t>보수</a:t>
            </a:r>
            <a:r>
              <a:rPr lang="en-US" altLang="ko-KR" sz="2400" dirty="0" smtClean="0">
                <a:latin typeface="Nanum Myeongjo" charset="-127"/>
                <a:ea typeface="Nanum Myeongjo" charset="-127"/>
                <a:cs typeface="Nanum Myeongjo" charset="-127"/>
              </a:rPr>
              <a:t>’</a:t>
            </a:r>
            <a:r>
              <a:rPr lang="ko-KR" altLang="en-US" sz="2400" dirty="0" smtClean="0">
                <a:latin typeface="Nanum Myeongjo" charset="-127"/>
                <a:ea typeface="Nanum Myeongjo" charset="-127"/>
                <a:cs typeface="Nanum Myeongjo" charset="-127"/>
              </a:rPr>
              <a:t>혹은 </a:t>
            </a:r>
            <a:r>
              <a:rPr lang="en-US" altLang="ko-KR" sz="2400" dirty="0" smtClean="0">
                <a:latin typeface="Nanum Myeongjo" charset="-127"/>
                <a:ea typeface="Nanum Myeongjo" charset="-127"/>
                <a:cs typeface="Nanum Myeongjo" charset="-127"/>
              </a:rPr>
              <a:t>‘</a:t>
            </a:r>
            <a:r>
              <a:rPr lang="ko-KR" altLang="en-US" sz="2400" dirty="0" smtClean="0">
                <a:latin typeface="Nanum Myeongjo" charset="-127"/>
                <a:ea typeface="Nanum Myeongjo" charset="-127"/>
                <a:cs typeface="Nanum Myeongjo" charset="-127"/>
              </a:rPr>
              <a:t>후진</a:t>
            </a:r>
            <a:r>
              <a:rPr lang="en-US" altLang="ko-KR" sz="2400" dirty="0" smtClean="0">
                <a:latin typeface="Nanum Myeongjo" charset="-127"/>
                <a:ea typeface="Nanum Myeongjo" charset="-127"/>
                <a:cs typeface="Nanum Myeongjo" charset="-127"/>
              </a:rPr>
              <a:t>’</a:t>
            </a:r>
            <a:r>
              <a:rPr lang="ko-KR" altLang="en-US" sz="2400" dirty="0" smtClean="0">
                <a:latin typeface="Nanum Myeongjo" charset="-127"/>
                <a:ea typeface="Nanum Myeongjo" charset="-127"/>
                <a:cs typeface="Nanum Myeongjo" charset="-127"/>
              </a:rPr>
              <a:t>경향은 낙태를 </a:t>
            </a:r>
            <a:r>
              <a:rPr lang="en-US" altLang="ko-KR" sz="2400" dirty="0" smtClean="0">
                <a:latin typeface="Nanum Myeongjo" charset="-127"/>
                <a:ea typeface="Nanum Myeongjo" charset="-127"/>
                <a:cs typeface="Nanum Myeongjo" charset="-127"/>
              </a:rPr>
              <a:t>‘</a:t>
            </a:r>
            <a:r>
              <a:rPr lang="ko-KR" altLang="en-US" sz="2400" dirty="0" smtClean="0">
                <a:latin typeface="Nanum Myeongjo" charset="-127"/>
                <a:ea typeface="Nanum Myeongjo" charset="-127"/>
                <a:cs typeface="Nanum Myeongjo" charset="-127"/>
              </a:rPr>
              <a:t>죄</a:t>
            </a:r>
            <a:r>
              <a:rPr lang="en-US" altLang="ko-KR" sz="2400" dirty="0" smtClean="0">
                <a:latin typeface="Nanum Myeongjo" charset="-127"/>
                <a:ea typeface="Nanum Myeongjo" charset="-127"/>
                <a:cs typeface="Nanum Myeongjo" charset="-127"/>
              </a:rPr>
              <a:t>’</a:t>
            </a:r>
            <a:r>
              <a:rPr lang="ko-KR" altLang="en-US" sz="2400" dirty="0" smtClean="0">
                <a:latin typeface="Nanum Myeongjo" charset="-127"/>
                <a:ea typeface="Nanum Myeongjo" charset="-127"/>
                <a:cs typeface="Nanum Myeongjo" charset="-127"/>
              </a:rPr>
              <a:t>와 계속 연결</a:t>
            </a:r>
            <a:endParaRPr lang="en-US" altLang="ko-KR" sz="2400" dirty="0" smtClean="0">
              <a:latin typeface="Nanum Myeongjo" charset="-127"/>
              <a:ea typeface="Nanum Myeongjo" charset="-127"/>
              <a:cs typeface="Nanum Myeongjo" charset="-127"/>
            </a:endParaRPr>
          </a:p>
          <a:p>
            <a:pPr>
              <a:lnSpc>
                <a:spcPct val="110000"/>
              </a:lnSpc>
            </a:pPr>
            <a:r>
              <a:rPr lang="ko-KR" altLang="en-US" sz="2400" dirty="0" smtClean="0">
                <a:latin typeface="Nanum Myeongjo" charset="-127"/>
                <a:ea typeface="Nanum Myeongjo" charset="-127"/>
                <a:cs typeface="Nanum Myeongjo" charset="-127"/>
              </a:rPr>
              <a:t>허용되는 시기의 문제</a:t>
            </a:r>
            <a:r>
              <a:rPr lang="en-US" altLang="ko-KR" sz="2400" dirty="0" smtClean="0">
                <a:latin typeface="Nanum Myeongjo" charset="-127"/>
                <a:ea typeface="Nanum Myeongjo" charset="-127"/>
                <a:cs typeface="Nanum Myeongjo" charset="-127"/>
              </a:rPr>
              <a:t>(12</a:t>
            </a:r>
            <a:r>
              <a:rPr lang="ko-KR" altLang="en-US" sz="2400" dirty="0" smtClean="0">
                <a:latin typeface="Nanum Myeongjo" charset="-127"/>
                <a:ea typeface="Nanum Myeongjo" charset="-127"/>
                <a:cs typeface="Nanum Myeongjo" charset="-127"/>
              </a:rPr>
              <a:t>주</a:t>
            </a:r>
            <a:r>
              <a:rPr lang="en-US" altLang="ko-KR" sz="2400" dirty="0" smtClean="0">
                <a:latin typeface="Nanum Myeongjo" charset="-127"/>
                <a:ea typeface="Nanum Myeongjo" charset="-127"/>
                <a:cs typeface="Nanum Myeongjo" charset="-127"/>
              </a:rPr>
              <a:t>,</a:t>
            </a:r>
            <a:r>
              <a:rPr lang="ko-KR" altLang="en-US" sz="2400" dirty="0" smtClean="0">
                <a:latin typeface="Nanum Myeongjo" charset="-127"/>
                <a:ea typeface="Nanum Myeongjo" charset="-127"/>
                <a:cs typeface="Nanum Myeongjo" charset="-127"/>
              </a:rPr>
              <a:t> </a:t>
            </a:r>
            <a:r>
              <a:rPr lang="en-US" altLang="ko-KR" sz="2400" dirty="0" smtClean="0">
                <a:latin typeface="Nanum Myeongjo" charset="-127"/>
                <a:ea typeface="Nanum Myeongjo" charset="-127"/>
                <a:cs typeface="Nanum Myeongjo" charset="-127"/>
              </a:rPr>
              <a:t>24</a:t>
            </a:r>
            <a:r>
              <a:rPr lang="ko-KR" altLang="en-US" sz="2400" dirty="0" smtClean="0">
                <a:latin typeface="Nanum Myeongjo" charset="-127"/>
                <a:ea typeface="Nanum Myeongjo" charset="-127"/>
                <a:cs typeface="Nanum Myeongjo" charset="-127"/>
              </a:rPr>
              <a:t>주 등</a:t>
            </a:r>
            <a:r>
              <a:rPr lang="en-US" altLang="ko-KR" sz="2400" dirty="0" smtClean="0">
                <a:latin typeface="Nanum Myeongjo" charset="-127"/>
                <a:ea typeface="Nanum Myeongjo" charset="-127"/>
                <a:cs typeface="Nanum Myeongjo" charset="-127"/>
              </a:rPr>
              <a:t>),</a:t>
            </a:r>
            <a:r>
              <a:rPr lang="ko-KR" altLang="en-US" sz="2400" dirty="0" smtClean="0">
                <a:latin typeface="Nanum Myeongjo" charset="-127"/>
                <a:ea typeface="Nanum Myeongjo" charset="-127"/>
                <a:cs typeface="Nanum Myeongjo" charset="-127"/>
              </a:rPr>
              <a:t> 의료급여 지원 여부</a:t>
            </a:r>
            <a:r>
              <a:rPr lang="en-US" altLang="ko-KR" sz="2400" dirty="0" smtClean="0">
                <a:latin typeface="Nanum Myeongjo" charset="-127"/>
                <a:ea typeface="Nanum Myeongjo" charset="-127"/>
                <a:cs typeface="Nanum Myeongjo" charset="-127"/>
              </a:rPr>
              <a:t>,</a:t>
            </a:r>
            <a:r>
              <a:rPr lang="ko-KR" altLang="en-US" sz="2400" dirty="0" smtClean="0">
                <a:latin typeface="Nanum Myeongjo" charset="-127"/>
                <a:ea typeface="Nanum Myeongjo" charset="-127"/>
                <a:cs typeface="Nanum Myeongjo" charset="-127"/>
              </a:rPr>
              <a:t> 의사 </a:t>
            </a:r>
            <a:r>
              <a:rPr lang="en-US" altLang="ko-KR" sz="2400" dirty="0" smtClean="0">
                <a:latin typeface="Nanum Myeongjo" charset="-127"/>
                <a:ea typeface="Nanum Myeongjo" charset="-127"/>
                <a:cs typeface="Nanum Myeongjo" charset="-127"/>
              </a:rPr>
              <a:t>2</a:t>
            </a:r>
            <a:r>
              <a:rPr lang="ko-KR" altLang="en-US" sz="2400" dirty="0" smtClean="0">
                <a:latin typeface="Nanum Myeongjo" charset="-127"/>
                <a:ea typeface="Nanum Myeongjo" charset="-127"/>
                <a:cs typeface="Nanum Myeongjo" charset="-127"/>
              </a:rPr>
              <a:t>인 이상 조언 필수 여부</a:t>
            </a:r>
            <a:r>
              <a:rPr lang="ko-KR" altLang="en-US" sz="2400" dirty="0">
                <a:latin typeface="Nanum Myeongjo" charset="-127"/>
                <a:ea typeface="Nanum Myeongjo" charset="-127"/>
                <a:cs typeface="Nanum Myeongjo" charset="-127"/>
              </a:rPr>
              <a:t> </a:t>
            </a:r>
            <a:r>
              <a:rPr lang="ko-KR" altLang="en-US" sz="2400" dirty="0" smtClean="0">
                <a:latin typeface="Nanum Myeongjo" charset="-127"/>
                <a:ea typeface="Nanum Myeongjo" charset="-127"/>
                <a:cs typeface="Nanum Myeongjo" charset="-127"/>
              </a:rPr>
              <a:t>등 논의 </a:t>
            </a:r>
            <a:endParaRPr lang="en-US" sz="2400" dirty="0" smtClean="0">
              <a:latin typeface="Nanum Myeongjo" charset="-127"/>
              <a:ea typeface="Nanum Myeongjo" charset="-127"/>
              <a:cs typeface="Nanum Myeongjo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83000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 </a:t>
            </a:r>
            <a:r>
              <a:rPr lang="en-US" altLang="ko-KR" dirty="0" smtClean="0"/>
              <a:t>V. </a:t>
            </a:r>
            <a:r>
              <a:rPr lang="ko-KR" altLang="en-US" dirty="0" smtClean="0"/>
              <a:t>제안</a:t>
            </a:r>
            <a:r>
              <a:rPr lang="en-US" altLang="ko-KR" dirty="0" smtClean="0"/>
              <a:t>?</a:t>
            </a:r>
            <a:r>
              <a:rPr lang="ko-KR" alt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ko-KR" altLang="en-US" dirty="0" smtClean="0">
                <a:latin typeface="Nanum Myeongjo" charset="-127"/>
                <a:ea typeface="Nanum Myeongjo" charset="-127"/>
                <a:cs typeface="Nanum Myeongjo" charset="-127"/>
              </a:rPr>
              <a:t>용어 변화</a:t>
            </a:r>
            <a:r>
              <a:rPr lang="en-US" altLang="ko-KR" dirty="0" smtClean="0">
                <a:latin typeface="Nanum Myeongjo" charset="-127"/>
                <a:ea typeface="Nanum Myeongjo" charset="-127"/>
                <a:cs typeface="Nanum Myeongjo" charset="-127"/>
              </a:rPr>
              <a:t>?</a:t>
            </a:r>
            <a:r>
              <a:rPr lang="ko-KR" altLang="en-US" dirty="0" smtClean="0">
                <a:latin typeface="Nanum Myeongjo" charset="-127"/>
                <a:ea typeface="Nanum Myeongjo" charset="-127"/>
                <a:cs typeface="Nanum Myeongjo" charset="-127"/>
              </a:rPr>
              <a:t>  </a:t>
            </a:r>
            <a:r>
              <a:rPr lang="en-US" altLang="ko-KR" dirty="0" smtClean="0">
                <a:latin typeface="Nanum Myeongjo" charset="-127"/>
                <a:ea typeface="Nanum Myeongjo" charset="-127"/>
                <a:cs typeface="Nanum Myeongjo" charset="-127"/>
              </a:rPr>
              <a:t>‘</a:t>
            </a:r>
            <a:r>
              <a:rPr lang="ko-KR" altLang="en-US" dirty="0" smtClean="0">
                <a:latin typeface="Nanum Myeongjo" charset="-127"/>
                <a:ea typeface="Nanum Myeongjo" charset="-127"/>
                <a:cs typeface="Nanum Myeongjo" charset="-127"/>
              </a:rPr>
              <a:t>낙태</a:t>
            </a:r>
            <a:r>
              <a:rPr lang="en-US" altLang="ko-KR" dirty="0" smtClean="0">
                <a:latin typeface="Nanum Myeongjo" charset="-127"/>
                <a:ea typeface="Nanum Myeongjo" charset="-127"/>
                <a:cs typeface="Nanum Myeongjo" charset="-127"/>
              </a:rPr>
              <a:t>’</a:t>
            </a:r>
            <a:r>
              <a:rPr lang="ko-KR" altLang="en-US" dirty="0" smtClean="0">
                <a:latin typeface="Nanum Myeongjo" charset="-127"/>
                <a:ea typeface="Nanum Myeongjo" charset="-127"/>
                <a:cs typeface="Nanum Myeongjo" charset="-127"/>
              </a:rPr>
              <a:t> </a:t>
            </a:r>
            <a:r>
              <a:rPr lang="en-US" altLang="ko-KR" dirty="0" smtClean="0">
                <a:latin typeface="Nanum Myeongjo" charset="-127"/>
                <a:ea typeface="Nanum Myeongjo" charset="-127"/>
                <a:cs typeface="Nanum Myeongjo" charset="-127"/>
              </a:rPr>
              <a:t>-&gt;</a:t>
            </a:r>
            <a:r>
              <a:rPr lang="ko-KR" altLang="en-US" dirty="0" smtClean="0">
                <a:latin typeface="Nanum Myeongjo" charset="-127"/>
                <a:ea typeface="Nanum Myeongjo" charset="-127"/>
                <a:cs typeface="Nanum Myeongjo" charset="-127"/>
              </a:rPr>
              <a:t> </a:t>
            </a:r>
            <a:r>
              <a:rPr lang="en-US" altLang="ko-KR" dirty="0" smtClean="0">
                <a:latin typeface="Nanum Myeongjo" charset="-127"/>
                <a:ea typeface="Nanum Myeongjo" charset="-127"/>
                <a:cs typeface="Nanum Myeongjo" charset="-127"/>
              </a:rPr>
              <a:t>‘</a:t>
            </a:r>
            <a:r>
              <a:rPr lang="ko-KR" altLang="en-US" dirty="0" smtClean="0">
                <a:latin typeface="Nanum Myeongjo" charset="-127"/>
                <a:ea typeface="Nanum Myeongjo" charset="-127"/>
                <a:cs typeface="Nanum Myeongjo" charset="-127"/>
              </a:rPr>
              <a:t>임신</a:t>
            </a:r>
            <a:r>
              <a:rPr lang="en-US" altLang="ko-KR" dirty="0" smtClean="0">
                <a:latin typeface="Nanum Myeongjo" charset="-127"/>
                <a:ea typeface="Nanum Myeongjo" charset="-127"/>
                <a:cs typeface="Nanum Myeongjo" charset="-127"/>
              </a:rPr>
              <a:t>’</a:t>
            </a:r>
            <a:r>
              <a:rPr lang="ko-KR" altLang="en-US" dirty="0" smtClean="0">
                <a:latin typeface="Nanum Myeongjo" charset="-127"/>
                <a:ea typeface="Nanum Myeongjo" charset="-127"/>
                <a:cs typeface="Nanum Myeongjo" charset="-127"/>
              </a:rPr>
              <a:t>중지</a:t>
            </a:r>
            <a:r>
              <a:rPr lang="en-US" altLang="ko-KR" dirty="0" smtClean="0">
                <a:latin typeface="Nanum Myeongjo" charset="-127"/>
                <a:ea typeface="Nanum Myeongjo" charset="-127"/>
                <a:cs typeface="Nanum Myeongjo" charset="-127"/>
              </a:rPr>
              <a:t>(</a:t>
            </a:r>
            <a:r>
              <a:rPr lang="ko-KR" altLang="en-US" dirty="0" smtClean="0">
                <a:latin typeface="Nanum Myeongjo" charset="-127"/>
                <a:ea typeface="Nanum Myeongjo" charset="-127"/>
                <a:cs typeface="Nanum Myeongjo" charset="-127"/>
              </a:rPr>
              <a:t>중단</a:t>
            </a:r>
            <a:r>
              <a:rPr lang="en-US" altLang="ko-KR" dirty="0" smtClean="0">
                <a:latin typeface="Nanum Myeongjo" charset="-127"/>
                <a:ea typeface="Nanum Myeongjo" charset="-127"/>
                <a:cs typeface="Nanum Myeongjo" charset="-127"/>
              </a:rPr>
              <a:t>)</a:t>
            </a:r>
            <a:r>
              <a:rPr lang="ko-KR" altLang="en-US" dirty="0" smtClean="0">
                <a:latin typeface="Nanum Myeongjo" charset="-127"/>
                <a:ea typeface="Nanum Myeongjo" charset="-127"/>
                <a:cs typeface="Nanum Myeongjo" charset="-127"/>
              </a:rPr>
              <a:t> 등</a:t>
            </a:r>
            <a:endParaRPr lang="en-US" altLang="ko-KR" dirty="0" smtClean="0">
              <a:latin typeface="Nanum Myeongjo" charset="-127"/>
              <a:ea typeface="Nanum Myeongjo" charset="-127"/>
              <a:cs typeface="Nanum Myeongjo" charset="-127"/>
            </a:endParaRPr>
          </a:p>
          <a:p>
            <a:pPr>
              <a:lnSpc>
                <a:spcPct val="100000"/>
              </a:lnSpc>
            </a:pPr>
            <a:endParaRPr lang="en-US" altLang="ko-KR" dirty="0" smtClean="0">
              <a:latin typeface="Nanum Myeongjo" charset="-127"/>
              <a:ea typeface="Nanum Myeongjo" charset="-127"/>
              <a:cs typeface="Nanum Myeongjo" charset="-127"/>
            </a:endParaRPr>
          </a:p>
          <a:p>
            <a:pPr>
              <a:lnSpc>
                <a:spcPct val="100000"/>
              </a:lnSpc>
            </a:pPr>
            <a:r>
              <a:rPr lang="ko-KR" altLang="en-US" dirty="0" smtClean="0">
                <a:latin typeface="Nanum Myeongjo" charset="-127"/>
                <a:ea typeface="Nanum Myeongjo" charset="-127"/>
                <a:cs typeface="Nanum Myeongjo" charset="-127"/>
              </a:rPr>
              <a:t>논의되어야 하는 쟁점</a:t>
            </a:r>
            <a:r>
              <a:rPr lang="en-US" altLang="ko-KR" dirty="0" smtClean="0">
                <a:latin typeface="Nanum Myeongjo" charset="-127"/>
                <a:ea typeface="Nanum Myeongjo" charset="-127"/>
                <a:cs typeface="Nanum Myeongjo" charset="-127"/>
              </a:rPr>
              <a:t>?</a:t>
            </a:r>
            <a:r>
              <a:rPr lang="ko-KR" altLang="en-US" dirty="0" smtClean="0">
                <a:latin typeface="Nanum Myeongjo" charset="-127"/>
                <a:ea typeface="Nanum Myeongjo" charset="-127"/>
                <a:cs typeface="Nanum Myeongjo" charset="-127"/>
              </a:rPr>
              <a:t> </a:t>
            </a:r>
            <a:endParaRPr lang="en-US" altLang="ko-KR" dirty="0">
              <a:latin typeface="Nanum Myeongjo" charset="-127"/>
              <a:ea typeface="Nanum Myeongjo" charset="-127"/>
              <a:cs typeface="Nanum Myeongjo" charset="-127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ko-KR" altLang="en-US" dirty="0" smtClean="0">
                <a:latin typeface="Nanum Myeongjo" charset="-127"/>
                <a:ea typeface="Nanum Myeongjo" charset="-127"/>
                <a:cs typeface="Nanum Myeongjo" charset="-127"/>
              </a:rPr>
              <a:t>  </a:t>
            </a:r>
            <a:r>
              <a:rPr lang="en-US" altLang="ko-KR" dirty="0" smtClean="0">
                <a:latin typeface="Nanum Myeongjo" charset="-127"/>
                <a:ea typeface="Nanum Myeongjo" charset="-127"/>
                <a:cs typeface="Nanum Myeongjo" charset="-127"/>
              </a:rPr>
              <a:t>:</a:t>
            </a:r>
            <a:r>
              <a:rPr lang="ko-KR" altLang="en-US" dirty="0" smtClean="0">
                <a:latin typeface="Nanum Myeongjo" charset="-127"/>
                <a:ea typeface="Nanum Myeongjo" charset="-127"/>
                <a:cs typeface="Nanum Myeongjo" charset="-127"/>
              </a:rPr>
              <a:t> </a:t>
            </a:r>
            <a:r>
              <a:rPr lang="en-US" altLang="ko-KR" dirty="0" smtClean="0">
                <a:latin typeface="Nanum Myeongjo" charset="-127"/>
                <a:ea typeface="Nanum Myeongjo" charset="-127"/>
                <a:cs typeface="Nanum Myeongjo" charset="-127"/>
              </a:rPr>
              <a:t>‘</a:t>
            </a:r>
            <a:r>
              <a:rPr lang="ko-KR" altLang="en-US" dirty="0" smtClean="0">
                <a:latin typeface="Nanum Myeongjo" charset="-127"/>
                <a:ea typeface="Nanum Myeongjo" charset="-127"/>
                <a:cs typeface="Nanum Myeongjo" charset="-127"/>
              </a:rPr>
              <a:t>섹스</a:t>
            </a:r>
            <a:r>
              <a:rPr lang="en-US" altLang="ko-KR" dirty="0" smtClean="0">
                <a:latin typeface="Nanum Myeongjo" charset="-127"/>
                <a:ea typeface="Nanum Myeongjo" charset="-127"/>
                <a:cs typeface="Nanum Myeongjo" charset="-127"/>
              </a:rPr>
              <a:t>’,</a:t>
            </a:r>
            <a:r>
              <a:rPr lang="ko-KR" altLang="en-US" dirty="0" smtClean="0">
                <a:latin typeface="Nanum Myeongjo" charset="-127"/>
                <a:ea typeface="Nanum Myeongjo" charset="-127"/>
                <a:cs typeface="Nanum Myeongjo" charset="-127"/>
              </a:rPr>
              <a:t> </a:t>
            </a:r>
            <a:r>
              <a:rPr lang="en-US" altLang="ko-KR" dirty="0" smtClean="0">
                <a:latin typeface="Nanum Myeongjo" charset="-127"/>
                <a:ea typeface="Nanum Myeongjo" charset="-127"/>
                <a:cs typeface="Nanum Myeongjo" charset="-127"/>
              </a:rPr>
              <a:t>‘</a:t>
            </a:r>
            <a:r>
              <a:rPr lang="ko-KR" altLang="en-US" dirty="0" smtClean="0">
                <a:latin typeface="Nanum Myeongjo" charset="-127"/>
                <a:ea typeface="Nanum Myeongjo" charset="-127"/>
                <a:cs typeface="Nanum Myeongjo" charset="-127"/>
              </a:rPr>
              <a:t>피임</a:t>
            </a:r>
            <a:r>
              <a:rPr lang="en-US" altLang="ko-KR" dirty="0" smtClean="0">
                <a:latin typeface="Nanum Myeongjo" charset="-127"/>
                <a:ea typeface="Nanum Myeongjo" charset="-127"/>
                <a:cs typeface="Nanum Myeongjo" charset="-127"/>
              </a:rPr>
              <a:t>’(</a:t>
            </a:r>
            <a:r>
              <a:rPr lang="ko-KR" altLang="en-US" dirty="0" smtClean="0">
                <a:latin typeface="Nanum Myeongjo" charset="-127"/>
                <a:ea typeface="Nanum Myeongjo" charset="-127"/>
                <a:cs typeface="Nanum Myeongjo" charset="-127"/>
              </a:rPr>
              <a:t>콘돔미착용</a:t>
            </a:r>
            <a:r>
              <a:rPr lang="en-US" altLang="ko-KR" dirty="0" smtClean="0">
                <a:latin typeface="Nanum Myeongjo" charset="-127"/>
                <a:ea typeface="Nanum Myeongjo" charset="-127"/>
                <a:cs typeface="Nanum Myeongjo" charset="-127"/>
              </a:rPr>
              <a:t>[</a:t>
            </a:r>
            <a:r>
              <a:rPr lang="ko-KR" altLang="en-US" dirty="0" smtClean="0">
                <a:latin typeface="Nanum Myeongjo" charset="-127"/>
                <a:ea typeface="Nanum Myeongjo" charset="-127"/>
                <a:cs typeface="Nanum Myeongjo" charset="-127"/>
              </a:rPr>
              <a:t>죄</a:t>
            </a:r>
            <a:r>
              <a:rPr lang="en-US" altLang="ko-KR" dirty="0" smtClean="0">
                <a:latin typeface="Nanum Myeongjo" charset="-127"/>
                <a:ea typeface="Nanum Myeongjo" charset="-127"/>
                <a:cs typeface="Nanum Myeongjo" charset="-127"/>
              </a:rPr>
              <a:t>]?)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ko-KR" altLang="en-US" dirty="0" smtClean="0">
                <a:latin typeface="Nanum Myeongjo" charset="-127"/>
                <a:ea typeface="Nanum Myeongjo" charset="-127"/>
                <a:cs typeface="Nanum Myeongjo" charset="-127"/>
              </a:rPr>
              <a:t>  </a:t>
            </a:r>
            <a:r>
              <a:rPr lang="en-US" altLang="ko-KR" dirty="0" smtClean="0">
                <a:latin typeface="Nanum Myeongjo" charset="-127"/>
                <a:ea typeface="Nanum Myeongjo" charset="-127"/>
                <a:cs typeface="Nanum Myeongjo" charset="-127"/>
              </a:rPr>
              <a:t>:</a:t>
            </a:r>
            <a:r>
              <a:rPr lang="ko-KR" altLang="en-US" dirty="0" smtClean="0">
                <a:latin typeface="Nanum Myeongjo" charset="-127"/>
                <a:ea typeface="Nanum Myeongjo" charset="-127"/>
                <a:cs typeface="Nanum Myeongjo" charset="-127"/>
              </a:rPr>
              <a:t> 비용</a:t>
            </a:r>
            <a:r>
              <a:rPr lang="en-US" altLang="ko-KR" dirty="0" smtClean="0">
                <a:latin typeface="Nanum Myeongjo" charset="-127"/>
                <a:ea typeface="Nanum Myeongjo" charset="-127"/>
                <a:cs typeface="Nanum Myeongjo" charset="-127"/>
              </a:rPr>
              <a:t>,</a:t>
            </a:r>
            <a:r>
              <a:rPr lang="ko-KR" altLang="en-US" dirty="0" smtClean="0">
                <a:latin typeface="Nanum Myeongjo" charset="-127"/>
                <a:ea typeface="Nanum Myeongjo" charset="-127"/>
                <a:cs typeface="Nanum Myeongjo" charset="-127"/>
              </a:rPr>
              <a:t> 시기</a:t>
            </a:r>
            <a:r>
              <a:rPr lang="en-US" altLang="ko-KR" dirty="0" smtClean="0">
                <a:latin typeface="Nanum Myeongjo" charset="-127"/>
                <a:ea typeface="Nanum Myeongjo" charset="-127"/>
                <a:cs typeface="Nanum Myeongjo" charset="-127"/>
              </a:rPr>
              <a:t>-</a:t>
            </a:r>
            <a:r>
              <a:rPr lang="ko-KR" altLang="en-US" dirty="0" smtClean="0">
                <a:latin typeface="Nanum Myeongjo" charset="-127"/>
                <a:ea typeface="Nanum Myeongjo" charset="-127"/>
                <a:cs typeface="Nanum Myeongjo" charset="-127"/>
              </a:rPr>
              <a:t> 결정권은 누구에게</a:t>
            </a:r>
            <a:r>
              <a:rPr lang="en-US" altLang="ko-KR" dirty="0" smtClean="0">
                <a:latin typeface="Nanum Myeongjo" charset="-127"/>
                <a:ea typeface="Nanum Myeongjo" charset="-127"/>
                <a:cs typeface="Nanum Myeongjo" charset="-127"/>
              </a:rPr>
              <a:t>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ko-KR" altLang="en-US" dirty="0" smtClean="0">
                <a:latin typeface="Nanum Myeongjo" charset="-127"/>
                <a:ea typeface="Nanum Myeongjo" charset="-127"/>
                <a:cs typeface="Nanum Myeongjo" charset="-127"/>
              </a:rPr>
              <a:t>  </a:t>
            </a:r>
            <a:r>
              <a:rPr lang="en-US" altLang="ko-KR" dirty="0" smtClean="0">
                <a:latin typeface="Nanum Myeongjo" charset="-127"/>
                <a:ea typeface="Nanum Myeongjo" charset="-127"/>
                <a:cs typeface="Nanum Myeongjo" charset="-127"/>
              </a:rPr>
              <a:t>:</a:t>
            </a:r>
            <a:r>
              <a:rPr lang="ko-KR" altLang="en-US" dirty="0" smtClean="0">
                <a:latin typeface="Nanum Myeongjo" charset="-127"/>
                <a:ea typeface="Nanum Myeongjo" charset="-127"/>
                <a:cs typeface="Nanum Myeongjo" charset="-127"/>
              </a:rPr>
              <a:t> 생명</a:t>
            </a:r>
            <a:r>
              <a:rPr lang="en-US" altLang="ko-KR" dirty="0" smtClean="0">
                <a:latin typeface="Nanum Myeongjo" charset="-127"/>
                <a:ea typeface="Nanum Myeongjo" charset="-127"/>
                <a:cs typeface="Nanum Myeongjo" charset="-127"/>
              </a:rPr>
              <a:t>/</a:t>
            </a:r>
            <a:r>
              <a:rPr lang="ko-KR" altLang="en-US" dirty="0" smtClean="0">
                <a:latin typeface="Nanum Myeongjo" charset="-127"/>
                <a:ea typeface="Nanum Myeongjo" charset="-127"/>
                <a:cs typeface="Nanum Myeongjo" charset="-127"/>
              </a:rPr>
              <a:t>장애 </a:t>
            </a:r>
            <a:r>
              <a:rPr lang="mr-IN" altLang="ko-KR" dirty="0" smtClean="0">
                <a:latin typeface="Nanum Myeongjo" charset="-127"/>
                <a:ea typeface="Nanum Myeongjo" charset="-127"/>
                <a:cs typeface="Nanum Myeongjo" charset="-127"/>
              </a:rPr>
              <a:t>–</a:t>
            </a:r>
            <a:r>
              <a:rPr lang="ko-KR" altLang="en-US" dirty="0" smtClean="0">
                <a:latin typeface="Nanum Myeongjo" charset="-127"/>
                <a:ea typeface="Nanum Myeongjo" charset="-127"/>
                <a:cs typeface="Nanum Myeongjo" charset="-127"/>
              </a:rPr>
              <a:t> 극복</a:t>
            </a:r>
            <a:r>
              <a:rPr lang="en-US" altLang="ko-KR" dirty="0" smtClean="0">
                <a:latin typeface="Nanum Myeongjo" charset="-127"/>
                <a:ea typeface="Nanum Myeongjo" charset="-127"/>
                <a:cs typeface="Nanum Myeongjo" charset="-127"/>
              </a:rPr>
              <a:t>?</a:t>
            </a:r>
            <a:r>
              <a:rPr lang="ko-KR" altLang="en-US" dirty="0" smtClean="0">
                <a:latin typeface="Nanum Myeongjo" charset="-127"/>
                <a:ea typeface="Nanum Myeongjo" charset="-127"/>
                <a:cs typeface="Nanum Myeongjo" charset="-127"/>
              </a:rPr>
              <a:t> </a:t>
            </a:r>
            <a:endParaRPr lang="en-US" altLang="ko-KR" dirty="0" smtClean="0">
              <a:latin typeface="Nanum Myeongjo" charset="-127"/>
              <a:ea typeface="Nanum Myeongjo" charset="-127"/>
              <a:cs typeface="Nanum Myeongjo" charset="-127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ko-KR" altLang="en-US" dirty="0" smtClean="0">
                <a:latin typeface="Nanum Myeongjo" charset="-127"/>
                <a:ea typeface="Nanum Myeongjo" charset="-127"/>
                <a:cs typeface="Nanum Myeongjo" charset="-127"/>
              </a:rPr>
              <a:t>  </a:t>
            </a:r>
            <a:r>
              <a:rPr lang="en-US" altLang="ko-KR" dirty="0" smtClean="0">
                <a:latin typeface="Nanum Myeongjo" charset="-127"/>
                <a:ea typeface="Nanum Myeongjo" charset="-127"/>
                <a:cs typeface="Nanum Myeongjo" charset="-127"/>
              </a:rPr>
              <a:t>:</a:t>
            </a:r>
            <a:r>
              <a:rPr lang="ko-KR" altLang="en-US" dirty="0" smtClean="0">
                <a:latin typeface="Nanum Myeongjo" charset="-127"/>
                <a:ea typeface="Nanum Myeongjo" charset="-127"/>
                <a:cs typeface="Nanum Myeongjo" charset="-127"/>
              </a:rPr>
              <a:t> 초점을 어디로</a:t>
            </a:r>
            <a:r>
              <a:rPr lang="en-US" altLang="ko-KR" dirty="0" smtClean="0">
                <a:latin typeface="Nanum Myeongjo" charset="-127"/>
                <a:ea typeface="Nanum Myeongjo" charset="-127"/>
                <a:cs typeface="Nanum Myeongjo" charset="-127"/>
              </a:rPr>
              <a:t>?</a:t>
            </a:r>
            <a:r>
              <a:rPr lang="ko-KR" altLang="en-US" dirty="0" smtClean="0">
                <a:latin typeface="Nanum Myeongjo" charset="-127"/>
                <a:ea typeface="Nanum Myeongjo" charset="-127"/>
                <a:cs typeface="Nanum Myeongjo" charset="-127"/>
              </a:rPr>
              <a:t> 누구의 몸</a:t>
            </a:r>
            <a:r>
              <a:rPr lang="en-US" altLang="ko-KR" dirty="0" smtClean="0">
                <a:latin typeface="Nanum Myeongjo" charset="-127"/>
                <a:ea typeface="Nanum Myeongjo" charset="-127"/>
                <a:cs typeface="Nanum Myeongjo" charset="-127"/>
              </a:rPr>
              <a:t>/</a:t>
            </a:r>
            <a:r>
              <a:rPr lang="ko-KR" altLang="en-US" dirty="0" smtClean="0">
                <a:latin typeface="Nanum Myeongjo" charset="-127"/>
                <a:ea typeface="Nanum Myeongjo" charset="-127"/>
                <a:cs typeface="Nanum Myeongjo" charset="-127"/>
              </a:rPr>
              <a:t>생명</a:t>
            </a:r>
            <a:r>
              <a:rPr lang="en-US" altLang="ko-KR" dirty="0" smtClean="0">
                <a:latin typeface="Nanum Myeongjo" charset="-127"/>
                <a:ea typeface="Nanum Myeongjo" charset="-127"/>
                <a:cs typeface="Nanum Myeongjo" charset="-127"/>
              </a:rPr>
              <a:t>(</a:t>
            </a:r>
            <a:r>
              <a:rPr lang="ko-KR" altLang="en-US" dirty="0" smtClean="0">
                <a:latin typeface="Nanum Myeongjo" charset="-127"/>
                <a:ea typeface="Nanum Myeongjo" charset="-127"/>
                <a:cs typeface="Nanum Myeongjo" charset="-127"/>
              </a:rPr>
              <a:t>권</a:t>
            </a:r>
            <a:r>
              <a:rPr lang="en-US" altLang="ko-KR" dirty="0" smtClean="0">
                <a:latin typeface="Nanum Myeongjo" charset="-127"/>
                <a:ea typeface="Nanum Myeongjo" charset="-127"/>
                <a:cs typeface="Nanum Myeongjo" charset="-127"/>
              </a:rPr>
              <a:t>)(</a:t>
            </a:r>
            <a:r>
              <a:rPr lang="ko-KR" altLang="en-US" dirty="0" smtClean="0">
                <a:latin typeface="Nanum Myeongjo" charset="-127"/>
                <a:ea typeface="Nanum Myeongjo" charset="-127"/>
                <a:cs typeface="Nanum Myeongjo" charset="-127"/>
              </a:rPr>
              <a:t>공학</a:t>
            </a:r>
            <a:r>
              <a:rPr lang="en-US" altLang="ko-KR" dirty="0" smtClean="0">
                <a:latin typeface="Nanum Myeongjo" charset="-127"/>
                <a:ea typeface="Nanum Myeongjo" charset="-127"/>
                <a:cs typeface="Nanum Myeongjo" charset="-127"/>
              </a:rPr>
              <a:t>)/</a:t>
            </a:r>
            <a:r>
              <a:rPr lang="ko-KR" altLang="en-US" dirty="0" smtClean="0">
                <a:latin typeface="Nanum Myeongjo" charset="-127"/>
                <a:ea typeface="Nanum Myeongjo" charset="-127"/>
                <a:cs typeface="Nanum Myeongjo" charset="-127"/>
              </a:rPr>
              <a:t>결정권</a:t>
            </a:r>
            <a:r>
              <a:rPr lang="en-US" altLang="ko-KR" dirty="0" smtClean="0">
                <a:latin typeface="Nanum Myeongjo" charset="-127"/>
                <a:ea typeface="Nanum Myeongjo" charset="-127"/>
                <a:cs typeface="Nanum Myeongjo" charset="-127"/>
              </a:rPr>
              <a:t>/</a:t>
            </a:r>
            <a:r>
              <a:rPr lang="ko-KR" altLang="en-US" dirty="0" smtClean="0">
                <a:latin typeface="Nanum Myeongjo" charset="-127"/>
                <a:ea typeface="Nanum Myeongjo" charset="-127"/>
                <a:cs typeface="Nanum Myeongjo" charset="-127"/>
              </a:rPr>
              <a:t>죄</a:t>
            </a:r>
            <a:r>
              <a:rPr lang="en-US" altLang="ko-KR" dirty="0" smtClean="0">
                <a:latin typeface="Nanum Myeongjo" charset="-127"/>
                <a:ea typeface="Nanum Myeongjo" charset="-127"/>
                <a:cs typeface="Nanum Myeongjo" charset="-127"/>
              </a:rPr>
              <a:t>?</a:t>
            </a:r>
            <a:r>
              <a:rPr lang="ko-KR" altLang="en-US" dirty="0" smtClean="0">
                <a:latin typeface="Nanum Myeongjo" charset="-127"/>
                <a:ea typeface="Nanum Myeongjo" charset="-127"/>
                <a:cs typeface="Nanum Myeongjo" charset="-127"/>
              </a:rPr>
              <a:t> 등등 </a:t>
            </a:r>
            <a:endParaRPr lang="en-US" altLang="ko-KR" dirty="0" smtClean="0">
              <a:latin typeface="Nanum Myeongjo" charset="-127"/>
              <a:ea typeface="Nanum Myeongjo" charset="-127"/>
              <a:cs typeface="Nanum Myeongjo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16225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참고문헌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6508" y="1690688"/>
            <a:ext cx="10515600" cy="4351338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ko-KR" altLang="en-US" sz="2000" dirty="0">
                <a:latin typeface="Nanum Myeongjo" charset="-127"/>
                <a:ea typeface="Nanum Myeongjo" charset="-127"/>
                <a:cs typeface="Nanum Myeongjo" charset="-127"/>
              </a:rPr>
              <a:t>문현아</a:t>
            </a:r>
            <a:r>
              <a:rPr lang="en-US" sz="2000" dirty="0">
                <a:latin typeface="Nanum Myeongjo" charset="-127"/>
                <a:ea typeface="Nanum Myeongjo" charset="-127"/>
                <a:cs typeface="Nanum Myeongjo" charset="-127"/>
              </a:rPr>
              <a:t>. 2013. ‘</a:t>
            </a:r>
            <a:r>
              <a:rPr lang="ko-KR" altLang="en-US" sz="2000" dirty="0">
                <a:latin typeface="Nanum Myeongjo" charset="-127"/>
                <a:ea typeface="Nanum Myeongjo" charset="-127"/>
                <a:cs typeface="Nanum Myeongjo" charset="-127"/>
              </a:rPr>
              <a:t>누구의 생명을 이야기하고 있는가</a:t>
            </a:r>
            <a:r>
              <a:rPr lang="en-US" sz="2000" dirty="0">
                <a:latin typeface="Nanum Myeongjo" charset="-127"/>
                <a:ea typeface="Nanum Myeongjo" charset="-127"/>
                <a:cs typeface="Nanum Myeongjo" charset="-127"/>
              </a:rPr>
              <a:t>? </a:t>
            </a:r>
            <a:r>
              <a:rPr lang="ko-KR" altLang="en-US" sz="2000" dirty="0">
                <a:latin typeface="Nanum Myeongjo" charset="-127"/>
                <a:ea typeface="Nanum Myeongjo" charset="-127"/>
                <a:cs typeface="Nanum Myeongjo" charset="-127"/>
              </a:rPr>
              <a:t>재생산 권리의 관점에서 바라보는 낙태</a:t>
            </a:r>
            <a:r>
              <a:rPr lang="en-US" sz="2000" dirty="0">
                <a:latin typeface="Nanum Myeongjo" charset="-127"/>
                <a:ea typeface="Nanum Myeongjo" charset="-127"/>
                <a:cs typeface="Nanum Myeongjo" charset="-127"/>
              </a:rPr>
              <a:t>’, &lt;</a:t>
            </a:r>
            <a:r>
              <a:rPr lang="ko-KR" altLang="en-US" sz="2000" dirty="0">
                <a:latin typeface="Nanum Myeongjo" charset="-127"/>
                <a:ea typeface="Nanum Myeongjo" charset="-127"/>
                <a:cs typeface="Nanum Myeongjo" charset="-127"/>
              </a:rPr>
              <a:t>건강과대안</a:t>
            </a:r>
            <a:r>
              <a:rPr lang="en-US" sz="2000" dirty="0">
                <a:latin typeface="Nanum Myeongjo" charset="-127"/>
                <a:ea typeface="Nanum Myeongjo" charset="-127"/>
                <a:cs typeface="Nanum Myeongjo" charset="-127"/>
              </a:rPr>
              <a:t>&gt; </a:t>
            </a:r>
            <a:r>
              <a:rPr lang="ko-KR" altLang="en-US" sz="2000" dirty="0">
                <a:latin typeface="Nanum Myeongjo" charset="-127"/>
                <a:ea typeface="Nanum Myeongjo" charset="-127"/>
                <a:cs typeface="Nanum Myeongjo" charset="-127"/>
              </a:rPr>
              <a:t>이슈페이퍼</a:t>
            </a:r>
            <a:r>
              <a:rPr lang="en-US" sz="2000" dirty="0">
                <a:latin typeface="Nanum Myeongjo" charset="-127"/>
                <a:ea typeface="Nanum Myeongjo" charset="-127"/>
                <a:cs typeface="Nanum Myeongjo" charset="-127"/>
              </a:rPr>
              <a:t>. </a:t>
            </a:r>
            <a:r>
              <a:rPr lang="en-US" sz="2000" u="sng" dirty="0">
                <a:latin typeface="Nanum Myeongjo" charset="-127"/>
                <a:ea typeface="Nanum Myeongjo" charset="-127"/>
                <a:cs typeface="Nanum Myeongjo" charset="-127"/>
                <a:hlinkClick r:id="rId2"/>
              </a:rPr>
              <a:t>http://www.chsc.or.kr/?post_type=paper&amp;p=4731</a:t>
            </a:r>
            <a:endParaRPr lang="en-US" sz="2000" dirty="0">
              <a:latin typeface="Nanum Myeongjo" charset="-127"/>
              <a:ea typeface="Nanum Myeongjo" charset="-127"/>
              <a:cs typeface="Nanum Myeongjo" charset="-127"/>
            </a:endParaRPr>
          </a:p>
          <a:p>
            <a:pPr>
              <a:lnSpc>
                <a:spcPct val="100000"/>
              </a:lnSpc>
            </a:pPr>
            <a:r>
              <a:rPr lang="ko-KR" altLang="en-US" sz="2000" dirty="0">
                <a:latin typeface="Nanum Myeongjo" charset="-127"/>
                <a:ea typeface="Nanum Myeongjo" charset="-127"/>
                <a:cs typeface="Nanum Myeongjo" charset="-127"/>
              </a:rPr>
              <a:t>문현아</a:t>
            </a:r>
            <a:r>
              <a:rPr lang="en-US" sz="2000" dirty="0">
                <a:latin typeface="Nanum Myeongjo" charset="-127"/>
                <a:ea typeface="Nanum Myeongjo" charset="-127"/>
                <a:cs typeface="Nanum Myeongjo" charset="-127"/>
              </a:rPr>
              <a:t>, 2010. ‘</a:t>
            </a:r>
            <a:r>
              <a:rPr lang="ko-KR" altLang="en-US" sz="2000" dirty="0">
                <a:latin typeface="Nanum Myeongjo" charset="-127"/>
                <a:ea typeface="Nanum Myeongjo" charset="-127"/>
                <a:cs typeface="Nanum Myeongjo" charset="-127"/>
              </a:rPr>
              <a:t>낙태</a:t>
            </a:r>
            <a:r>
              <a:rPr lang="en-US" sz="2000" dirty="0">
                <a:latin typeface="Nanum Myeongjo" charset="-127"/>
                <a:ea typeface="Nanum Myeongjo" charset="-127"/>
                <a:cs typeface="Nanum Myeongjo" charset="-127"/>
              </a:rPr>
              <a:t>, </a:t>
            </a:r>
            <a:r>
              <a:rPr lang="ko-KR" altLang="en-US" sz="2000" dirty="0">
                <a:latin typeface="Nanum Myeongjo" charset="-127"/>
                <a:ea typeface="Nanum Myeongjo" charset="-127"/>
                <a:cs typeface="Nanum Myeongjo" charset="-127"/>
              </a:rPr>
              <a:t>범죄로의 재구성</a:t>
            </a:r>
            <a:r>
              <a:rPr lang="en-US" sz="2000" dirty="0" smtClean="0">
                <a:latin typeface="Nanum Myeongjo" charset="-127"/>
                <a:ea typeface="Nanum Myeongjo" charset="-127"/>
                <a:cs typeface="Nanum Myeongjo" charset="-127"/>
              </a:rPr>
              <a:t>’,</a:t>
            </a:r>
            <a:r>
              <a:rPr lang="en-US" sz="2000" u="sng" dirty="0" smtClean="0">
                <a:latin typeface="Nanum Myeongjo" charset="-127"/>
                <a:ea typeface="Nanum Myeongjo" charset="-127"/>
                <a:cs typeface="Nanum Myeongjo" charset="-127"/>
                <a:hlinkClick r:id="rId3"/>
              </a:rPr>
              <a:t>http</a:t>
            </a:r>
            <a:r>
              <a:rPr lang="en-US" sz="2000" u="sng" dirty="0">
                <a:latin typeface="Nanum Myeongjo" charset="-127"/>
                <a:ea typeface="Nanum Myeongjo" charset="-127"/>
                <a:cs typeface="Nanum Myeongjo" charset="-127"/>
                <a:hlinkClick r:id="rId3"/>
              </a:rPr>
              <a:t>://www.glocalactivism.org/nga/now.html?wid=379&amp;action=view&amp;boardcode=korea_gp&amp;mode=view&amp;pg_start=&amp;list_mode=&amp;search_field=&amp;search_text=&amp;search_category</a:t>
            </a:r>
            <a:r>
              <a:rPr lang="en-US" sz="2000" dirty="0">
                <a:latin typeface="Nanum Myeongjo" charset="-127"/>
                <a:ea typeface="Nanum Myeongjo" charset="-127"/>
                <a:cs typeface="Nanum Myeongjo" charset="-127"/>
              </a:rPr>
              <a:t>=</a:t>
            </a:r>
          </a:p>
          <a:p>
            <a:pPr>
              <a:lnSpc>
                <a:spcPct val="100000"/>
              </a:lnSpc>
            </a:pPr>
            <a:r>
              <a:rPr lang="zh-TW" altLang="en-US" sz="2000" dirty="0">
                <a:latin typeface="Nanum Myeongjo" charset="-127"/>
                <a:ea typeface="Nanum Myeongjo" charset="-127"/>
                <a:cs typeface="Nanum Myeongjo" charset="-127"/>
              </a:rPr>
              <a:t>윤정원</a:t>
            </a:r>
            <a:r>
              <a:rPr lang="en-US" sz="2000" dirty="0">
                <a:latin typeface="Nanum Myeongjo" charset="-127"/>
                <a:ea typeface="Nanum Myeongjo" charset="-127"/>
                <a:cs typeface="Nanum Myeongjo" charset="-127"/>
              </a:rPr>
              <a:t>. 2010. “</a:t>
            </a:r>
            <a:r>
              <a:rPr lang="zh-TW" altLang="en-US" sz="2000" dirty="0">
                <a:latin typeface="Nanum Myeongjo" charset="-127"/>
                <a:ea typeface="Nanum Myeongjo" charset="-127"/>
                <a:cs typeface="Nanum Myeongjo" charset="-127"/>
              </a:rPr>
              <a:t>여성은 한번도 낙태를 선택한 적이 없었다</a:t>
            </a:r>
            <a:r>
              <a:rPr lang="en-US" sz="2000" dirty="0">
                <a:latin typeface="Nanum Myeongjo" charset="-127"/>
                <a:ea typeface="Nanum Myeongjo" charset="-127"/>
                <a:cs typeface="Nanum Myeongjo" charset="-127"/>
              </a:rPr>
              <a:t>”, &lt;</a:t>
            </a:r>
            <a:r>
              <a:rPr lang="zh-TW" altLang="en-US" sz="2000" dirty="0">
                <a:latin typeface="Nanum Myeongjo" charset="-127"/>
                <a:ea typeface="Nanum Myeongjo" charset="-127"/>
                <a:cs typeface="Nanum Myeongjo" charset="-127"/>
              </a:rPr>
              <a:t>젊은 보건의료인의 공간</a:t>
            </a:r>
            <a:r>
              <a:rPr lang="en-US" sz="2000" dirty="0">
                <a:latin typeface="Nanum Myeongjo" charset="-127"/>
                <a:ea typeface="Nanum Myeongjo" charset="-127"/>
                <a:cs typeface="Nanum Myeongjo" charset="-127"/>
              </a:rPr>
              <a:t>: </a:t>
            </a:r>
            <a:r>
              <a:rPr lang="zh-TW" altLang="en-US" sz="2000" dirty="0">
                <a:latin typeface="Nanum Myeongjo" charset="-127"/>
                <a:ea typeface="Nanum Myeongjo" charset="-127"/>
                <a:cs typeface="Nanum Myeongjo" charset="-127"/>
              </a:rPr>
              <a:t>다리</a:t>
            </a:r>
            <a:r>
              <a:rPr lang="en-US" sz="2000" dirty="0">
                <a:latin typeface="Nanum Myeongjo" charset="-127"/>
                <a:ea typeface="Nanum Myeongjo" charset="-127"/>
                <a:cs typeface="Nanum Myeongjo" charset="-127"/>
              </a:rPr>
              <a:t>&gt; 2010</a:t>
            </a:r>
            <a:r>
              <a:rPr lang="zh-TW" altLang="en-US" sz="2000" dirty="0">
                <a:latin typeface="Nanum Myeongjo" charset="-127"/>
                <a:ea typeface="Nanum Myeongjo" charset="-127"/>
                <a:cs typeface="Nanum Myeongjo" charset="-127"/>
              </a:rPr>
              <a:t>년 봄호</a:t>
            </a:r>
            <a:r>
              <a:rPr lang="en-US" sz="2000" dirty="0">
                <a:latin typeface="Nanum Myeongjo" charset="-127"/>
                <a:ea typeface="Nanum Myeongjo" charset="-127"/>
                <a:cs typeface="Nanum Myeongjo" charset="-127"/>
              </a:rPr>
              <a:t>, </a:t>
            </a:r>
            <a:r>
              <a:rPr lang="zh-TW" altLang="en-US" sz="2000" dirty="0">
                <a:latin typeface="Nanum Myeongjo" charset="-127"/>
                <a:ea typeface="Nanum Myeongjo" charset="-127"/>
                <a:cs typeface="Nanum Myeongjo" charset="-127"/>
              </a:rPr>
              <a:t>통권</a:t>
            </a:r>
            <a:r>
              <a:rPr lang="en-US" sz="2000" dirty="0">
                <a:latin typeface="Nanum Myeongjo" charset="-127"/>
                <a:ea typeface="Nanum Myeongjo" charset="-127"/>
                <a:cs typeface="Nanum Myeongjo" charset="-127"/>
              </a:rPr>
              <a:t> 8</a:t>
            </a:r>
            <a:r>
              <a:rPr lang="zh-TW" altLang="en-US" sz="2000" dirty="0">
                <a:latin typeface="Nanum Myeongjo" charset="-127"/>
                <a:ea typeface="Nanum Myeongjo" charset="-127"/>
                <a:cs typeface="Nanum Myeongjo" charset="-127"/>
              </a:rPr>
              <a:t>호</a:t>
            </a:r>
            <a:r>
              <a:rPr lang="en-US" sz="2000" dirty="0">
                <a:latin typeface="Nanum Myeongjo" charset="-127"/>
                <a:ea typeface="Nanum Myeongjo" charset="-127"/>
                <a:cs typeface="Nanum Myeongjo" charset="-127"/>
              </a:rPr>
              <a:t>. </a:t>
            </a:r>
          </a:p>
          <a:p>
            <a:pPr>
              <a:lnSpc>
                <a:spcPct val="100000"/>
              </a:lnSpc>
            </a:pPr>
            <a:r>
              <a:rPr lang="zh-TW" altLang="en-US" sz="2000" dirty="0">
                <a:latin typeface="Nanum Myeongjo" charset="-127"/>
                <a:ea typeface="Nanum Myeongjo" charset="-127"/>
                <a:cs typeface="Nanum Myeongjo" charset="-127"/>
              </a:rPr>
              <a:t>한국형사정책연구원</a:t>
            </a:r>
            <a:r>
              <a:rPr lang="en-US" sz="2000" dirty="0">
                <a:latin typeface="Nanum Myeongjo" charset="-127"/>
                <a:ea typeface="Nanum Myeongjo" charset="-127"/>
                <a:cs typeface="Nanum Myeongjo" charset="-127"/>
              </a:rPr>
              <a:t>(1992), </a:t>
            </a:r>
            <a:r>
              <a:rPr lang="en-US" altLang="zh-TW" sz="2000" dirty="0">
                <a:latin typeface="Nanum Myeongjo" charset="-127"/>
                <a:ea typeface="Nanum Myeongjo" charset="-127"/>
                <a:cs typeface="Nanum Myeongjo" charset="-127"/>
              </a:rPr>
              <a:t>『</a:t>
            </a:r>
            <a:r>
              <a:rPr lang="zh-TW" altLang="en-US" sz="2000" dirty="0">
                <a:latin typeface="Nanum Myeongjo" charset="-127"/>
                <a:ea typeface="Nanum Myeongjo" charset="-127"/>
                <a:cs typeface="Nanum Myeongjo" charset="-127"/>
              </a:rPr>
              <a:t>간통죄의 존폐 및 낙태의 허용범위</a:t>
            </a:r>
            <a:r>
              <a:rPr lang="en-US" altLang="zh-TW" sz="2000" dirty="0">
                <a:latin typeface="Nanum Myeongjo" charset="-127"/>
                <a:ea typeface="Nanum Myeongjo" charset="-127"/>
                <a:cs typeface="Nanum Myeongjo" charset="-127"/>
              </a:rPr>
              <a:t>』</a:t>
            </a:r>
            <a:r>
              <a:rPr lang="en-US" sz="2000" dirty="0">
                <a:latin typeface="Nanum Myeongjo" charset="-127"/>
                <a:ea typeface="Nanum Myeongjo" charset="-127"/>
                <a:cs typeface="Nanum Myeongjo" charset="-127"/>
              </a:rPr>
              <a:t>, </a:t>
            </a:r>
            <a:r>
              <a:rPr lang="zh-TW" altLang="en-US" sz="2000" dirty="0">
                <a:latin typeface="Nanum Myeongjo" charset="-127"/>
                <a:ea typeface="Nanum Myeongjo" charset="-127"/>
                <a:cs typeface="Nanum Myeongjo" charset="-127"/>
              </a:rPr>
              <a:t>한국법제연구원</a:t>
            </a:r>
            <a:r>
              <a:rPr lang="en-US" sz="2000" dirty="0">
                <a:latin typeface="Nanum Myeongjo" charset="-127"/>
                <a:ea typeface="Nanum Myeongjo" charset="-127"/>
                <a:cs typeface="Nanum Myeongjo" charset="-127"/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en-US" sz="2000" dirty="0">
                <a:latin typeface="Nanum Myeongjo" charset="-127"/>
                <a:ea typeface="Nanum Myeongjo" charset="-127"/>
                <a:cs typeface="Nanum Myeongjo" charset="-127"/>
              </a:rPr>
              <a:t>Stetson. Dorothy McBride ed.(2001), </a:t>
            </a:r>
            <a:r>
              <a:rPr lang="en-US" sz="2000" i="1" dirty="0">
                <a:latin typeface="Nanum Myeongjo" charset="-127"/>
                <a:ea typeface="Nanum Myeongjo" charset="-127"/>
                <a:cs typeface="Nanum Myeongjo" charset="-127"/>
              </a:rPr>
              <a:t>Abortion Politics, Women’s Movements and the Democratic State</a:t>
            </a:r>
            <a:r>
              <a:rPr lang="en-US" sz="2000" dirty="0">
                <a:latin typeface="Nanum Myeongjo" charset="-127"/>
                <a:ea typeface="Nanum Myeongjo" charset="-127"/>
                <a:cs typeface="Nanum Myeongjo" charset="-127"/>
              </a:rPr>
              <a:t>, Oxford University Press.</a:t>
            </a:r>
          </a:p>
          <a:p>
            <a:pPr>
              <a:lnSpc>
                <a:spcPct val="100000"/>
              </a:lnSpc>
            </a:pPr>
            <a:r>
              <a:rPr lang="en-US" sz="2000" dirty="0" err="1">
                <a:latin typeface="Nanum Myeongjo" charset="-127"/>
                <a:ea typeface="Nanum Myeongjo" charset="-127"/>
                <a:cs typeface="Nanum Myeongjo" charset="-127"/>
              </a:rPr>
              <a:t>Wikipedia.org</a:t>
            </a:r>
            <a:r>
              <a:rPr lang="en-US" sz="2000" dirty="0">
                <a:latin typeface="Nanum Myeongjo" charset="-127"/>
                <a:ea typeface="Nanum Myeongjo" charset="-127"/>
                <a:cs typeface="Nanum Myeongjo" charset="-127"/>
              </a:rPr>
              <a:t> : </a:t>
            </a:r>
            <a:r>
              <a:rPr lang="ko-KR" altLang="en-US" sz="2000" dirty="0">
                <a:latin typeface="Nanum Myeongjo" charset="-127"/>
                <a:ea typeface="Nanum Myeongjo" charset="-127"/>
                <a:cs typeface="Nanum Myeongjo" charset="-127"/>
              </a:rPr>
              <a:t>각 나라별 </a:t>
            </a:r>
            <a:r>
              <a:rPr lang="en-US" sz="2000" dirty="0">
                <a:latin typeface="Nanum Myeongjo" charset="-127"/>
                <a:ea typeface="Nanum Myeongjo" charset="-127"/>
                <a:cs typeface="Nanum Myeongjo" charset="-127"/>
              </a:rPr>
              <a:t>Abortion law </a:t>
            </a:r>
            <a:r>
              <a:rPr lang="ko-KR" altLang="en-US" sz="2000" dirty="0">
                <a:latin typeface="Nanum Myeongjo" charset="-127"/>
                <a:ea typeface="Nanum Myeongjo" charset="-127"/>
                <a:cs typeface="Nanum Myeongjo" charset="-127"/>
              </a:rPr>
              <a:t>검색자료</a:t>
            </a:r>
            <a:r>
              <a:rPr lang="en-US" sz="2000" dirty="0">
                <a:latin typeface="Nanum Myeongjo" charset="-127"/>
                <a:ea typeface="Nanum Myeongjo" charset="-127"/>
                <a:cs typeface="Nanum Myeongjo" charset="-127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9300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772</Words>
  <Application>Microsoft Office PowerPoint</Application>
  <PresentationFormat>와이드스크린</PresentationFormat>
  <Paragraphs>61</Paragraphs>
  <Slides>8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5" baseType="lpstr">
      <vt:lpstr>Nanum Myeongjo</vt:lpstr>
      <vt:lpstr>新細明體</vt:lpstr>
      <vt:lpstr>맑은 고딕</vt:lpstr>
      <vt:lpstr>Arial</vt:lpstr>
      <vt:lpstr>Calibri</vt:lpstr>
      <vt:lpstr>Calibri Light</vt:lpstr>
      <vt:lpstr>Office Theme</vt:lpstr>
      <vt:lpstr>이슈점검 토론회:  의료인 처벌 논란으로 재점화된  ‘낙태죄’ 폐지 운동의 의미와 전망 </vt:lpstr>
      <vt:lpstr> 논의 목차 </vt:lpstr>
      <vt:lpstr>I. 낙태(죄)가 논의되는 장</vt:lpstr>
      <vt:lpstr>II. 여성계 : 의료계와의 (부)접점?  </vt:lpstr>
      <vt:lpstr> III. 주요 여성운동 쟁점 </vt:lpstr>
      <vt:lpstr>IV. 해외 사례 </vt:lpstr>
      <vt:lpstr> V. 제안? </vt:lpstr>
      <vt:lpstr>참고문헌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이슈점검 토론회:  의료인 처벌 논란으로 재점화된  ‘낙태죄’ 폐지 운동의 의미와 전망</dc:title>
  <dc:creator>Microsoft Office User</dc:creator>
  <cp:lastModifiedBy>CHSC1</cp:lastModifiedBy>
  <cp:revision>8</cp:revision>
  <dcterms:created xsi:type="dcterms:W3CDTF">2016-10-31T02:10:07Z</dcterms:created>
  <dcterms:modified xsi:type="dcterms:W3CDTF">2018-03-21T02:23:38Z</dcterms:modified>
</cp:coreProperties>
</file>