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0" r:id="rId2"/>
    <p:sldId id="256" r:id="rId3"/>
    <p:sldId id="257" r:id="rId4"/>
    <p:sldId id="258" r:id="rId5"/>
    <p:sldId id="259" r:id="rId6"/>
    <p:sldId id="260" r:id="rId7"/>
    <p:sldId id="261" r:id="rId8"/>
    <p:sldId id="325" r:id="rId9"/>
    <p:sldId id="324" r:id="rId10"/>
    <p:sldId id="262" r:id="rId11"/>
    <p:sldId id="322" r:id="rId12"/>
    <p:sldId id="323"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21" r:id="rId58"/>
    <p:sldId id="307" r:id="rId59"/>
    <p:sldId id="308" r:id="rId60"/>
    <p:sldId id="309" r:id="rId61"/>
    <p:sldId id="310" r:id="rId62"/>
    <p:sldId id="311" r:id="rId63"/>
    <p:sldId id="312" r:id="rId64"/>
    <p:sldId id="313" r:id="rId65"/>
    <p:sldId id="314" r:id="rId66"/>
    <p:sldId id="315" r:id="rId67"/>
    <p:sldId id="316" r:id="rId68"/>
    <p:sldId id="317" r:id="rId69"/>
    <p:sldId id="318" r:id="rId70"/>
    <p:sldId id="319" r:id="rId71"/>
  </p:sldIdLst>
  <p:sldSz cx="9144000" cy="6858000" type="screen4x3"/>
  <p:notesSz cx="6858000" cy="9144000"/>
  <p:defaultTextStyle>
    <a:defPPr>
      <a:defRPr lang="ko-KR"/>
    </a:defPPr>
    <a:lvl1pPr algn="l" rtl="0" fontAlgn="base">
      <a:spcBef>
        <a:spcPct val="0"/>
      </a:spcBef>
      <a:spcAft>
        <a:spcPct val="0"/>
      </a:spcAft>
      <a:defRPr kern="1200">
        <a:solidFill>
          <a:schemeClr val="tx1"/>
        </a:solidFill>
        <a:latin typeface="Arial" charset="0"/>
        <a:ea typeface="맑은 고딕" pitchFamily="34" charset="-127"/>
        <a:cs typeface="+mn-cs"/>
      </a:defRPr>
    </a:lvl1pPr>
    <a:lvl2pPr marL="457200" algn="l" rtl="0" fontAlgn="base">
      <a:spcBef>
        <a:spcPct val="0"/>
      </a:spcBef>
      <a:spcAft>
        <a:spcPct val="0"/>
      </a:spcAft>
      <a:defRPr kern="1200">
        <a:solidFill>
          <a:schemeClr val="tx1"/>
        </a:solidFill>
        <a:latin typeface="Arial" charset="0"/>
        <a:ea typeface="맑은 고딕" pitchFamily="34" charset="-127"/>
        <a:cs typeface="+mn-cs"/>
      </a:defRPr>
    </a:lvl2pPr>
    <a:lvl3pPr marL="914400" algn="l" rtl="0" fontAlgn="base">
      <a:spcBef>
        <a:spcPct val="0"/>
      </a:spcBef>
      <a:spcAft>
        <a:spcPct val="0"/>
      </a:spcAft>
      <a:defRPr kern="1200">
        <a:solidFill>
          <a:schemeClr val="tx1"/>
        </a:solidFill>
        <a:latin typeface="Arial" charset="0"/>
        <a:ea typeface="맑은 고딕" pitchFamily="34" charset="-127"/>
        <a:cs typeface="+mn-cs"/>
      </a:defRPr>
    </a:lvl3pPr>
    <a:lvl4pPr marL="1371600" algn="l" rtl="0" fontAlgn="base">
      <a:spcBef>
        <a:spcPct val="0"/>
      </a:spcBef>
      <a:spcAft>
        <a:spcPct val="0"/>
      </a:spcAft>
      <a:defRPr kern="1200">
        <a:solidFill>
          <a:schemeClr val="tx1"/>
        </a:solidFill>
        <a:latin typeface="Arial" charset="0"/>
        <a:ea typeface="맑은 고딕" pitchFamily="34" charset="-127"/>
        <a:cs typeface="+mn-cs"/>
      </a:defRPr>
    </a:lvl4pPr>
    <a:lvl5pPr marL="1828800" algn="l" rtl="0" fontAlgn="base">
      <a:spcBef>
        <a:spcPct val="0"/>
      </a:spcBef>
      <a:spcAft>
        <a:spcPct val="0"/>
      </a:spcAft>
      <a:defRPr kern="1200">
        <a:solidFill>
          <a:schemeClr val="tx1"/>
        </a:solidFill>
        <a:latin typeface="Arial" charset="0"/>
        <a:ea typeface="맑은 고딕" pitchFamily="34" charset="-127"/>
        <a:cs typeface="+mn-cs"/>
      </a:defRPr>
    </a:lvl5pPr>
    <a:lvl6pPr marL="2286000" algn="l" defTabSz="914400" rtl="0" eaLnBrk="1" latinLnBrk="1" hangingPunct="1">
      <a:defRPr kern="1200">
        <a:solidFill>
          <a:schemeClr val="tx1"/>
        </a:solidFill>
        <a:latin typeface="Arial" charset="0"/>
        <a:ea typeface="맑은 고딕" pitchFamily="34" charset="-127"/>
        <a:cs typeface="+mn-cs"/>
      </a:defRPr>
    </a:lvl6pPr>
    <a:lvl7pPr marL="2743200" algn="l" defTabSz="914400" rtl="0" eaLnBrk="1" latinLnBrk="1" hangingPunct="1">
      <a:defRPr kern="1200">
        <a:solidFill>
          <a:schemeClr val="tx1"/>
        </a:solidFill>
        <a:latin typeface="Arial" charset="0"/>
        <a:ea typeface="맑은 고딕" pitchFamily="34" charset="-127"/>
        <a:cs typeface="+mn-cs"/>
      </a:defRPr>
    </a:lvl7pPr>
    <a:lvl8pPr marL="3200400" algn="l" defTabSz="914400" rtl="0" eaLnBrk="1" latinLnBrk="1" hangingPunct="1">
      <a:defRPr kern="1200">
        <a:solidFill>
          <a:schemeClr val="tx1"/>
        </a:solidFill>
        <a:latin typeface="Arial" charset="0"/>
        <a:ea typeface="맑은 고딕" pitchFamily="34" charset="-127"/>
        <a:cs typeface="+mn-cs"/>
      </a:defRPr>
    </a:lvl8pPr>
    <a:lvl9pPr marL="3657600" algn="l" defTabSz="914400" rtl="0" eaLnBrk="1" latinLnBrk="1" hangingPunct="1">
      <a:defRPr kern="1200">
        <a:solidFill>
          <a:schemeClr val="tx1"/>
        </a:solidFill>
        <a:latin typeface="Arial" charset="0"/>
        <a:ea typeface="맑은 고딕" pitchFamily="34" charset="-127"/>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06" d="100"/>
          <a:sy n="106" d="100"/>
        </p:scale>
        <p:origin x="-1770" y="-20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slide" Target="slides/slide7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p:cNvSpPr>
            <a:spLocks noGrp="1"/>
          </p:cNvSpPr>
          <p:nvPr>
            <p:ph type="ctrTitle"/>
          </p:nvPr>
        </p:nvSpPr>
        <p:spPr>
          <a:xfrm>
            <a:off x="685800" y="2130425"/>
            <a:ext cx="7772400" cy="1470025"/>
          </a:xfrm>
        </p:spPr>
        <p:txBody>
          <a:bodyPr/>
          <a:lstStyle/>
          <a:p>
            <a:r>
              <a:rPr lang="ko-KR" altLang="en-US" smtClean="0"/>
              <a:t>마스터 제목 스타일 편집</a:t>
            </a:r>
            <a:endParaRPr lang="ko-KR" altLang="en-US"/>
          </a:p>
        </p:txBody>
      </p:sp>
      <p:sp>
        <p:nvSpPr>
          <p:cNvPr id="3" name="부제목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ko-KR" altLang="en-US" smtClean="0"/>
              <a:t>마스터 부제목 스타일 편집</a:t>
            </a:r>
            <a:endParaRPr lang="ko-KR" altLang="en-US"/>
          </a:p>
        </p:txBody>
      </p:sp>
      <p:sp>
        <p:nvSpPr>
          <p:cNvPr id="4" name="날짜 개체 틀 3"/>
          <p:cNvSpPr>
            <a:spLocks noGrp="1"/>
          </p:cNvSpPr>
          <p:nvPr>
            <p:ph type="dt" sz="half" idx="10"/>
          </p:nvPr>
        </p:nvSpPr>
        <p:spPr/>
        <p:txBody>
          <a:bodyPr/>
          <a:lstStyle>
            <a:lvl1pPr>
              <a:defRPr/>
            </a:lvl1pPr>
          </a:lstStyle>
          <a:p>
            <a:fld id="{749F50AD-8C50-4B23-ABEE-05CE70F0CF39}" type="datetimeFigureOut">
              <a:rPr lang="ko-KR" altLang="en-US"/>
              <a:pPr/>
              <a:t>2012-05-24</a:t>
            </a:fld>
            <a:endParaRPr lang="ko-KR" altLang="en-US"/>
          </a:p>
        </p:txBody>
      </p:sp>
      <p:sp>
        <p:nvSpPr>
          <p:cNvPr id="5" name="바닥글 개체 틀 4"/>
          <p:cNvSpPr>
            <a:spLocks noGrp="1"/>
          </p:cNvSpPr>
          <p:nvPr>
            <p:ph type="ftr" sz="quarter" idx="11"/>
          </p:nvPr>
        </p:nvSpPr>
        <p:spPr/>
        <p:txBody>
          <a:bodyPr/>
          <a:lstStyle>
            <a:lvl1pPr>
              <a:defRPr/>
            </a:lvl1pPr>
          </a:lstStyle>
          <a:p>
            <a:endParaRPr lang="ko-KR" altLang="en-US"/>
          </a:p>
        </p:txBody>
      </p:sp>
      <p:sp>
        <p:nvSpPr>
          <p:cNvPr id="6" name="슬라이드 번호 개체 틀 5"/>
          <p:cNvSpPr>
            <a:spLocks noGrp="1"/>
          </p:cNvSpPr>
          <p:nvPr>
            <p:ph type="sldNum" sz="quarter" idx="12"/>
          </p:nvPr>
        </p:nvSpPr>
        <p:spPr/>
        <p:txBody>
          <a:bodyPr/>
          <a:lstStyle>
            <a:lvl1pPr>
              <a:defRPr/>
            </a:lvl1pPr>
          </a:lstStyle>
          <a:p>
            <a:fld id="{01C536DE-ED2A-461A-AC5F-57DAFF7F389E}" type="slidenum">
              <a:rPr lang="ko-KR" altLang="en-US"/>
              <a:pPr/>
              <a:t>‹#›</a:t>
            </a:fld>
            <a:endParaRPr lang="ko-KR" altLang="en-US"/>
          </a:p>
        </p:txBody>
      </p:sp>
    </p:spTree>
    <p:extLst>
      <p:ext uri="{BB962C8B-B14F-4D97-AF65-F5344CB8AC3E}">
        <p14:creationId xmlns:p14="http://schemas.microsoft.com/office/powerpoint/2010/main" val="1654310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idx="1"/>
          </p:nvPr>
        </p:nvSpPr>
        <p:spPr/>
        <p:txBody>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lvl1pPr>
              <a:defRPr/>
            </a:lvl1pPr>
          </a:lstStyle>
          <a:p>
            <a:fld id="{771FE2FA-02AA-44FA-A651-8240808B3C77}" type="datetimeFigureOut">
              <a:rPr lang="ko-KR" altLang="en-US"/>
              <a:pPr/>
              <a:t>2012-05-24</a:t>
            </a:fld>
            <a:endParaRPr lang="ko-KR" altLang="en-US"/>
          </a:p>
        </p:txBody>
      </p:sp>
      <p:sp>
        <p:nvSpPr>
          <p:cNvPr id="5" name="바닥글 개체 틀 4"/>
          <p:cNvSpPr>
            <a:spLocks noGrp="1"/>
          </p:cNvSpPr>
          <p:nvPr>
            <p:ph type="ftr" sz="quarter" idx="11"/>
          </p:nvPr>
        </p:nvSpPr>
        <p:spPr/>
        <p:txBody>
          <a:bodyPr/>
          <a:lstStyle>
            <a:lvl1pPr>
              <a:defRPr/>
            </a:lvl1pPr>
          </a:lstStyle>
          <a:p>
            <a:endParaRPr lang="ko-KR" altLang="en-US"/>
          </a:p>
        </p:txBody>
      </p:sp>
      <p:sp>
        <p:nvSpPr>
          <p:cNvPr id="6" name="슬라이드 번호 개체 틀 5"/>
          <p:cNvSpPr>
            <a:spLocks noGrp="1"/>
          </p:cNvSpPr>
          <p:nvPr>
            <p:ph type="sldNum" sz="quarter" idx="12"/>
          </p:nvPr>
        </p:nvSpPr>
        <p:spPr/>
        <p:txBody>
          <a:bodyPr/>
          <a:lstStyle>
            <a:lvl1pPr>
              <a:defRPr/>
            </a:lvl1pPr>
          </a:lstStyle>
          <a:p>
            <a:fld id="{94940423-DB58-48AD-AEF2-C7F0BF45F60E}" type="slidenum">
              <a:rPr lang="ko-KR" altLang="en-US"/>
              <a:pPr/>
              <a:t>‹#›</a:t>
            </a:fld>
            <a:endParaRPr lang="ko-KR" altLang="en-US"/>
          </a:p>
        </p:txBody>
      </p:sp>
    </p:spTree>
    <p:extLst>
      <p:ext uri="{BB962C8B-B14F-4D97-AF65-F5344CB8AC3E}">
        <p14:creationId xmlns:p14="http://schemas.microsoft.com/office/powerpoint/2010/main" val="127739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p:cNvSpPr>
            <a:spLocks noGrp="1"/>
          </p:cNvSpPr>
          <p:nvPr>
            <p:ph type="title"/>
          </p:nvPr>
        </p:nvSpPr>
        <p:spPr>
          <a:xfrm>
            <a:off x="722313" y="4406900"/>
            <a:ext cx="7772400" cy="1362075"/>
          </a:xfrm>
        </p:spPr>
        <p:txBody>
          <a:bodyPr anchor="t"/>
          <a:lstStyle>
            <a:lvl1pPr algn="l">
              <a:defRPr sz="4000" b="1" cap="all"/>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ko-KR" altLang="en-US" smtClean="0"/>
              <a:t>마스터 텍스트 스타일을 편집합니다</a:t>
            </a:r>
          </a:p>
        </p:txBody>
      </p:sp>
      <p:sp>
        <p:nvSpPr>
          <p:cNvPr id="4" name="날짜 개체 틀 3"/>
          <p:cNvSpPr>
            <a:spLocks noGrp="1"/>
          </p:cNvSpPr>
          <p:nvPr>
            <p:ph type="dt" sz="half" idx="10"/>
          </p:nvPr>
        </p:nvSpPr>
        <p:spPr/>
        <p:txBody>
          <a:bodyPr/>
          <a:lstStyle>
            <a:lvl1pPr>
              <a:defRPr/>
            </a:lvl1pPr>
          </a:lstStyle>
          <a:p>
            <a:fld id="{3459E21E-04EF-4AC0-99CD-A89C143B0927}" type="datetimeFigureOut">
              <a:rPr lang="ko-KR" altLang="en-US"/>
              <a:pPr/>
              <a:t>2012-05-24</a:t>
            </a:fld>
            <a:endParaRPr lang="ko-KR" altLang="en-US"/>
          </a:p>
        </p:txBody>
      </p:sp>
      <p:sp>
        <p:nvSpPr>
          <p:cNvPr id="5" name="바닥글 개체 틀 4"/>
          <p:cNvSpPr>
            <a:spLocks noGrp="1"/>
          </p:cNvSpPr>
          <p:nvPr>
            <p:ph type="ftr" sz="quarter" idx="11"/>
          </p:nvPr>
        </p:nvSpPr>
        <p:spPr/>
        <p:txBody>
          <a:bodyPr/>
          <a:lstStyle>
            <a:lvl1pPr>
              <a:defRPr/>
            </a:lvl1pPr>
          </a:lstStyle>
          <a:p>
            <a:endParaRPr lang="ko-KR" altLang="en-US"/>
          </a:p>
        </p:txBody>
      </p:sp>
      <p:sp>
        <p:nvSpPr>
          <p:cNvPr id="6" name="슬라이드 번호 개체 틀 5"/>
          <p:cNvSpPr>
            <a:spLocks noGrp="1"/>
          </p:cNvSpPr>
          <p:nvPr>
            <p:ph type="sldNum" sz="quarter" idx="12"/>
          </p:nvPr>
        </p:nvSpPr>
        <p:spPr/>
        <p:txBody>
          <a:bodyPr/>
          <a:lstStyle>
            <a:lvl1pPr>
              <a:defRPr/>
            </a:lvl1pPr>
          </a:lstStyle>
          <a:p>
            <a:fld id="{13B2902F-26B9-4910-AED4-EEAF31FBF514}" type="slidenum">
              <a:rPr lang="ko-KR" altLang="en-US"/>
              <a:pPr/>
              <a:t>‹#›</a:t>
            </a:fld>
            <a:endParaRPr lang="ko-KR" altLang="en-US"/>
          </a:p>
        </p:txBody>
      </p:sp>
    </p:spTree>
    <p:extLst>
      <p:ext uri="{BB962C8B-B14F-4D97-AF65-F5344CB8AC3E}">
        <p14:creationId xmlns:p14="http://schemas.microsoft.com/office/powerpoint/2010/main" val="635072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내용 개체 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내용 개체 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날짜 개체 틀 3"/>
          <p:cNvSpPr>
            <a:spLocks noGrp="1"/>
          </p:cNvSpPr>
          <p:nvPr>
            <p:ph type="dt" sz="half" idx="10"/>
          </p:nvPr>
        </p:nvSpPr>
        <p:spPr/>
        <p:txBody>
          <a:bodyPr/>
          <a:lstStyle>
            <a:lvl1pPr>
              <a:defRPr/>
            </a:lvl1pPr>
          </a:lstStyle>
          <a:p>
            <a:fld id="{AC6D5F06-4CCB-4C49-8167-5F9D3F251FE7}" type="datetimeFigureOut">
              <a:rPr lang="ko-KR" altLang="en-US"/>
              <a:pPr/>
              <a:t>2012-05-24</a:t>
            </a:fld>
            <a:endParaRPr lang="ko-KR" altLang="en-US"/>
          </a:p>
        </p:txBody>
      </p:sp>
      <p:sp>
        <p:nvSpPr>
          <p:cNvPr id="6" name="바닥글 개체 틀 4"/>
          <p:cNvSpPr>
            <a:spLocks noGrp="1"/>
          </p:cNvSpPr>
          <p:nvPr>
            <p:ph type="ftr" sz="quarter" idx="11"/>
          </p:nvPr>
        </p:nvSpPr>
        <p:spPr/>
        <p:txBody>
          <a:bodyPr/>
          <a:lstStyle>
            <a:lvl1pPr>
              <a:defRPr/>
            </a:lvl1pPr>
          </a:lstStyle>
          <a:p>
            <a:endParaRPr lang="ko-KR" altLang="en-US"/>
          </a:p>
        </p:txBody>
      </p:sp>
      <p:sp>
        <p:nvSpPr>
          <p:cNvPr id="7" name="슬라이드 번호 개체 틀 5"/>
          <p:cNvSpPr>
            <a:spLocks noGrp="1"/>
          </p:cNvSpPr>
          <p:nvPr>
            <p:ph type="sldNum" sz="quarter" idx="12"/>
          </p:nvPr>
        </p:nvSpPr>
        <p:spPr/>
        <p:txBody>
          <a:bodyPr/>
          <a:lstStyle>
            <a:lvl1pPr>
              <a:defRPr/>
            </a:lvl1pPr>
          </a:lstStyle>
          <a:p>
            <a:fld id="{67F872A6-C1CD-429B-B197-01180D7CFD6D}" type="slidenum">
              <a:rPr lang="ko-KR" altLang="en-US"/>
              <a:pPr/>
              <a:t>‹#›</a:t>
            </a:fld>
            <a:endParaRPr lang="ko-KR" altLang="en-US"/>
          </a:p>
        </p:txBody>
      </p:sp>
    </p:spTree>
    <p:extLst>
      <p:ext uri="{BB962C8B-B14F-4D97-AF65-F5344CB8AC3E}">
        <p14:creationId xmlns:p14="http://schemas.microsoft.com/office/powerpoint/2010/main" val="13713509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lvl1pPr>
              <a:defRPr/>
            </a:lvl1pPr>
          </a:lstStyle>
          <a:p>
            <a:r>
              <a:rPr lang="ko-KR" altLang="en-US" smtClean="0"/>
              <a:t>마스터 제목 스타일 편집</a:t>
            </a:r>
            <a:endParaRPr lang="ko-KR" altLang="en-US"/>
          </a:p>
        </p:txBody>
      </p:sp>
      <p:sp>
        <p:nvSpPr>
          <p:cNvPr id="3" name="텍스트 개체 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4" name="내용 개체 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5" name="텍스트 개체 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smtClean="0"/>
              <a:t>마스터 텍스트 스타일을 편집합니다</a:t>
            </a:r>
          </a:p>
        </p:txBody>
      </p:sp>
      <p:sp>
        <p:nvSpPr>
          <p:cNvPr id="6" name="내용 개체 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7" name="날짜 개체 틀 3"/>
          <p:cNvSpPr>
            <a:spLocks noGrp="1"/>
          </p:cNvSpPr>
          <p:nvPr>
            <p:ph type="dt" sz="half" idx="10"/>
          </p:nvPr>
        </p:nvSpPr>
        <p:spPr/>
        <p:txBody>
          <a:bodyPr/>
          <a:lstStyle>
            <a:lvl1pPr>
              <a:defRPr/>
            </a:lvl1pPr>
          </a:lstStyle>
          <a:p>
            <a:fld id="{70C153E7-93FC-478F-B1DC-A5D7BED05BAF}" type="datetimeFigureOut">
              <a:rPr lang="ko-KR" altLang="en-US"/>
              <a:pPr/>
              <a:t>2012-05-24</a:t>
            </a:fld>
            <a:endParaRPr lang="ko-KR" altLang="en-US"/>
          </a:p>
        </p:txBody>
      </p:sp>
      <p:sp>
        <p:nvSpPr>
          <p:cNvPr id="8" name="바닥글 개체 틀 4"/>
          <p:cNvSpPr>
            <a:spLocks noGrp="1"/>
          </p:cNvSpPr>
          <p:nvPr>
            <p:ph type="ftr" sz="quarter" idx="11"/>
          </p:nvPr>
        </p:nvSpPr>
        <p:spPr/>
        <p:txBody>
          <a:bodyPr/>
          <a:lstStyle>
            <a:lvl1pPr>
              <a:defRPr/>
            </a:lvl1pPr>
          </a:lstStyle>
          <a:p>
            <a:endParaRPr lang="ko-KR" altLang="en-US"/>
          </a:p>
        </p:txBody>
      </p:sp>
      <p:sp>
        <p:nvSpPr>
          <p:cNvPr id="9" name="슬라이드 번호 개체 틀 5"/>
          <p:cNvSpPr>
            <a:spLocks noGrp="1"/>
          </p:cNvSpPr>
          <p:nvPr>
            <p:ph type="sldNum" sz="quarter" idx="12"/>
          </p:nvPr>
        </p:nvSpPr>
        <p:spPr/>
        <p:txBody>
          <a:bodyPr/>
          <a:lstStyle>
            <a:lvl1pPr>
              <a:defRPr/>
            </a:lvl1pPr>
          </a:lstStyle>
          <a:p>
            <a:fld id="{AB2D7194-1091-4FDF-85F9-66EF68F6F43F}" type="slidenum">
              <a:rPr lang="ko-KR" altLang="en-US"/>
              <a:pPr/>
              <a:t>‹#›</a:t>
            </a:fld>
            <a:endParaRPr lang="ko-KR" altLang="en-US"/>
          </a:p>
        </p:txBody>
      </p:sp>
    </p:spTree>
    <p:extLst>
      <p:ext uri="{BB962C8B-B14F-4D97-AF65-F5344CB8AC3E}">
        <p14:creationId xmlns:p14="http://schemas.microsoft.com/office/powerpoint/2010/main" val="5651822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날짜 개체 틀 3"/>
          <p:cNvSpPr>
            <a:spLocks noGrp="1"/>
          </p:cNvSpPr>
          <p:nvPr>
            <p:ph type="dt" sz="half" idx="10"/>
          </p:nvPr>
        </p:nvSpPr>
        <p:spPr/>
        <p:txBody>
          <a:bodyPr/>
          <a:lstStyle>
            <a:lvl1pPr>
              <a:defRPr/>
            </a:lvl1pPr>
          </a:lstStyle>
          <a:p>
            <a:fld id="{A7097156-3057-4CD2-A9AA-5C055EB97D82}" type="datetimeFigureOut">
              <a:rPr lang="ko-KR" altLang="en-US"/>
              <a:pPr/>
              <a:t>2012-05-24</a:t>
            </a:fld>
            <a:endParaRPr lang="ko-KR" altLang="en-US"/>
          </a:p>
        </p:txBody>
      </p:sp>
      <p:sp>
        <p:nvSpPr>
          <p:cNvPr id="4" name="바닥글 개체 틀 4"/>
          <p:cNvSpPr>
            <a:spLocks noGrp="1"/>
          </p:cNvSpPr>
          <p:nvPr>
            <p:ph type="ftr" sz="quarter" idx="11"/>
          </p:nvPr>
        </p:nvSpPr>
        <p:spPr/>
        <p:txBody>
          <a:bodyPr/>
          <a:lstStyle>
            <a:lvl1pPr>
              <a:defRPr/>
            </a:lvl1pPr>
          </a:lstStyle>
          <a:p>
            <a:endParaRPr lang="ko-KR" altLang="en-US"/>
          </a:p>
        </p:txBody>
      </p:sp>
      <p:sp>
        <p:nvSpPr>
          <p:cNvPr id="5" name="슬라이드 번호 개체 틀 5"/>
          <p:cNvSpPr>
            <a:spLocks noGrp="1"/>
          </p:cNvSpPr>
          <p:nvPr>
            <p:ph type="sldNum" sz="quarter" idx="12"/>
          </p:nvPr>
        </p:nvSpPr>
        <p:spPr/>
        <p:txBody>
          <a:bodyPr/>
          <a:lstStyle>
            <a:lvl1pPr>
              <a:defRPr/>
            </a:lvl1pPr>
          </a:lstStyle>
          <a:p>
            <a:fld id="{B89CEE20-6E60-4B8D-976A-1197D7E7B19A}" type="slidenum">
              <a:rPr lang="ko-KR" altLang="en-US"/>
              <a:pPr/>
              <a:t>‹#›</a:t>
            </a:fld>
            <a:endParaRPr lang="ko-KR" altLang="en-US"/>
          </a:p>
        </p:txBody>
      </p:sp>
    </p:spTree>
    <p:extLst>
      <p:ext uri="{BB962C8B-B14F-4D97-AF65-F5344CB8AC3E}">
        <p14:creationId xmlns:p14="http://schemas.microsoft.com/office/powerpoint/2010/main" val="2735266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3"/>
          <p:cNvSpPr>
            <a:spLocks noGrp="1"/>
          </p:cNvSpPr>
          <p:nvPr>
            <p:ph type="dt" sz="half" idx="10"/>
          </p:nvPr>
        </p:nvSpPr>
        <p:spPr/>
        <p:txBody>
          <a:bodyPr/>
          <a:lstStyle>
            <a:lvl1pPr>
              <a:defRPr/>
            </a:lvl1pPr>
          </a:lstStyle>
          <a:p>
            <a:fld id="{90C07969-437D-477F-9247-2B8304493992}" type="datetimeFigureOut">
              <a:rPr lang="ko-KR" altLang="en-US"/>
              <a:pPr/>
              <a:t>2012-05-24</a:t>
            </a:fld>
            <a:endParaRPr lang="ko-KR" altLang="en-US"/>
          </a:p>
        </p:txBody>
      </p:sp>
      <p:sp>
        <p:nvSpPr>
          <p:cNvPr id="3" name="바닥글 개체 틀 4"/>
          <p:cNvSpPr>
            <a:spLocks noGrp="1"/>
          </p:cNvSpPr>
          <p:nvPr>
            <p:ph type="ftr" sz="quarter" idx="11"/>
          </p:nvPr>
        </p:nvSpPr>
        <p:spPr/>
        <p:txBody>
          <a:bodyPr/>
          <a:lstStyle>
            <a:lvl1pPr>
              <a:defRPr/>
            </a:lvl1pPr>
          </a:lstStyle>
          <a:p>
            <a:endParaRPr lang="ko-KR" altLang="en-US"/>
          </a:p>
        </p:txBody>
      </p:sp>
      <p:sp>
        <p:nvSpPr>
          <p:cNvPr id="4" name="슬라이드 번호 개체 틀 5"/>
          <p:cNvSpPr>
            <a:spLocks noGrp="1"/>
          </p:cNvSpPr>
          <p:nvPr>
            <p:ph type="sldNum" sz="quarter" idx="12"/>
          </p:nvPr>
        </p:nvSpPr>
        <p:spPr/>
        <p:txBody>
          <a:bodyPr/>
          <a:lstStyle>
            <a:lvl1pPr>
              <a:defRPr/>
            </a:lvl1pPr>
          </a:lstStyle>
          <a:p>
            <a:fld id="{4DC7316D-95DC-4347-A305-A9A241BB7C41}" type="slidenum">
              <a:rPr lang="ko-KR" altLang="en-US"/>
              <a:pPr/>
              <a:t>‹#›</a:t>
            </a:fld>
            <a:endParaRPr lang="ko-KR" altLang="en-US"/>
          </a:p>
        </p:txBody>
      </p:sp>
    </p:spTree>
    <p:extLst>
      <p:ext uri="{BB962C8B-B14F-4D97-AF65-F5344CB8AC3E}">
        <p14:creationId xmlns:p14="http://schemas.microsoft.com/office/powerpoint/2010/main" val="2909035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p:cNvSpPr>
            <a:spLocks noGrp="1"/>
          </p:cNvSpPr>
          <p:nvPr>
            <p:ph type="title"/>
          </p:nvPr>
        </p:nvSpPr>
        <p:spPr>
          <a:xfrm>
            <a:off x="457200" y="273050"/>
            <a:ext cx="3008313" cy="1162050"/>
          </a:xfrm>
        </p:spPr>
        <p:txBody>
          <a:bodyPr anchor="b"/>
          <a:lstStyle>
            <a:lvl1pPr algn="l">
              <a:defRPr sz="2000" b="1"/>
            </a:lvl1pPr>
          </a:lstStyle>
          <a:p>
            <a:r>
              <a:rPr lang="ko-KR" altLang="en-US" smtClean="0"/>
              <a:t>마스터 제목 스타일 편집</a:t>
            </a:r>
            <a:endParaRPr lang="ko-KR" altLang="en-US"/>
          </a:p>
        </p:txBody>
      </p:sp>
      <p:sp>
        <p:nvSpPr>
          <p:cNvPr id="3" name="내용 개체 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텍스트 개체 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3"/>
          <p:cNvSpPr>
            <a:spLocks noGrp="1"/>
          </p:cNvSpPr>
          <p:nvPr>
            <p:ph type="dt" sz="half" idx="10"/>
          </p:nvPr>
        </p:nvSpPr>
        <p:spPr/>
        <p:txBody>
          <a:bodyPr/>
          <a:lstStyle>
            <a:lvl1pPr>
              <a:defRPr/>
            </a:lvl1pPr>
          </a:lstStyle>
          <a:p>
            <a:fld id="{B056E2F0-F4D1-4724-92F7-0486BA42957C}" type="datetimeFigureOut">
              <a:rPr lang="ko-KR" altLang="en-US"/>
              <a:pPr/>
              <a:t>2012-05-24</a:t>
            </a:fld>
            <a:endParaRPr lang="ko-KR" altLang="en-US"/>
          </a:p>
        </p:txBody>
      </p:sp>
      <p:sp>
        <p:nvSpPr>
          <p:cNvPr id="6" name="바닥글 개체 틀 4"/>
          <p:cNvSpPr>
            <a:spLocks noGrp="1"/>
          </p:cNvSpPr>
          <p:nvPr>
            <p:ph type="ftr" sz="quarter" idx="11"/>
          </p:nvPr>
        </p:nvSpPr>
        <p:spPr/>
        <p:txBody>
          <a:bodyPr/>
          <a:lstStyle>
            <a:lvl1pPr>
              <a:defRPr/>
            </a:lvl1pPr>
          </a:lstStyle>
          <a:p>
            <a:endParaRPr lang="ko-KR" altLang="en-US"/>
          </a:p>
        </p:txBody>
      </p:sp>
      <p:sp>
        <p:nvSpPr>
          <p:cNvPr id="7" name="슬라이드 번호 개체 틀 5"/>
          <p:cNvSpPr>
            <a:spLocks noGrp="1"/>
          </p:cNvSpPr>
          <p:nvPr>
            <p:ph type="sldNum" sz="quarter" idx="12"/>
          </p:nvPr>
        </p:nvSpPr>
        <p:spPr/>
        <p:txBody>
          <a:bodyPr/>
          <a:lstStyle>
            <a:lvl1pPr>
              <a:defRPr/>
            </a:lvl1pPr>
          </a:lstStyle>
          <a:p>
            <a:fld id="{38A49683-4475-43CD-BFAD-D92725437926}" type="slidenum">
              <a:rPr lang="ko-KR" altLang="en-US"/>
              <a:pPr/>
              <a:t>‹#›</a:t>
            </a:fld>
            <a:endParaRPr lang="ko-KR" altLang="en-US"/>
          </a:p>
        </p:txBody>
      </p:sp>
    </p:spTree>
    <p:extLst>
      <p:ext uri="{BB962C8B-B14F-4D97-AF65-F5344CB8AC3E}">
        <p14:creationId xmlns:p14="http://schemas.microsoft.com/office/powerpoint/2010/main" val="16408826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p:cNvSpPr>
            <a:spLocks noGrp="1"/>
          </p:cNvSpPr>
          <p:nvPr>
            <p:ph type="title"/>
          </p:nvPr>
        </p:nvSpPr>
        <p:spPr>
          <a:xfrm>
            <a:off x="1792288" y="4800600"/>
            <a:ext cx="5486400" cy="566738"/>
          </a:xfrm>
        </p:spPr>
        <p:txBody>
          <a:bodyPr anchor="b"/>
          <a:lstStyle>
            <a:lvl1pPr algn="l">
              <a:defRPr sz="2000" b="1"/>
            </a:lvl1pPr>
          </a:lstStyle>
          <a:p>
            <a:r>
              <a:rPr lang="ko-KR" altLang="en-US" smtClean="0"/>
              <a:t>마스터 제목 스타일 편집</a:t>
            </a:r>
            <a:endParaRPr lang="ko-KR" altLang="en-US"/>
          </a:p>
        </p:txBody>
      </p:sp>
      <p:sp>
        <p:nvSpPr>
          <p:cNvPr id="3" name="그림 개체 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ko-KR" altLang="en-US" noProof="0"/>
          </a:p>
        </p:txBody>
      </p:sp>
      <p:sp>
        <p:nvSpPr>
          <p:cNvPr id="4" name="텍스트 개체 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ko-KR" altLang="en-US" smtClean="0"/>
              <a:t>마스터 텍스트 스타일을 편집합니다</a:t>
            </a:r>
          </a:p>
        </p:txBody>
      </p:sp>
      <p:sp>
        <p:nvSpPr>
          <p:cNvPr id="5" name="날짜 개체 틀 3"/>
          <p:cNvSpPr>
            <a:spLocks noGrp="1"/>
          </p:cNvSpPr>
          <p:nvPr>
            <p:ph type="dt" sz="half" idx="10"/>
          </p:nvPr>
        </p:nvSpPr>
        <p:spPr/>
        <p:txBody>
          <a:bodyPr/>
          <a:lstStyle>
            <a:lvl1pPr>
              <a:defRPr/>
            </a:lvl1pPr>
          </a:lstStyle>
          <a:p>
            <a:fld id="{EBA24896-8F83-4C81-A641-74F50A38C9D9}" type="datetimeFigureOut">
              <a:rPr lang="ko-KR" altLang="en-US"/>
              <a:pPr/>
              <a:t>2012-05-24</a:t>
            </a:fld>
            <a:endParaRPr lang="ko-KR" altLang="en-US"/>
          </a:p>
        </p:txBody>
      </p:sp>
      <p:sp>
        <p:nvSpPr>
          <p:cNvPr id="6" name="바닥글 개체 틀 4"/>
          <p:cNvSpPr>
            <a:spLocks noGrp="1"/>
          </p:cNvSpPr>
          <p:nvPr>
            <p:ph type="ftr" sz="quarter" idx="11"/>
          </p:nvPr>
        </p:nvSpPr>
        <p:spPr/>
        <p:txBody>
          <a:bodyPr/>
          <a:lstStyle>
            <a:lvl1pPr>
              <a:defRPr/>
            </a:lvl1pPr>
          </a:lstStyle>
          <a:p>
            <a:endParaRPr lang="ko-KR" altLang="en-US"/>
          </a:p>
        </p:txBody>
      </p:sp>
      <p:sp>
        <p:nvSpPr>
          <p:cNvPr id="7" name="슬라이드 번호 개체 틀 5"/>
          <p:cNvSpPr>
            <a:spLocks noGrp="1"/>
          </p:cNvSpPr>
          <p:nvPr>
            <p:ph type="sldNum" sz="quarter" idx="12"/>
          </p:nvPr>
        </p:nvSpPr>
        <p:spPr/>
        <p:txBody>
          <a:bodyPr/>
          <a:lstStyle>
            <a:lvl1pPr>
              <a:defRPr/>
            </a:lvl1pPr>
          </a:lstStyle>
          <a:p>
            <a:fld id="{270AF7F5-E0CF-4408-A4F6-6D17E2046133}" type="slidenum">
              <a:rPr lang="ko-KR" altLang="en-US"/>
              <a:pPr/>
              <a:t>‹#›</a:t>
            </a:fld>
            <a:endParaRPr lang="ko-KR" altLang="en-US"/>
          </a:p>
        </p:txBody>
      </p:sp>
    </p:spTree>
    <p:extLst>
      <p:ext uri="{BB962C8B-B14F-4D97-AF65-F5344CB8AC3E}">
        <p14:creationId xmlns:p14="http://schemas.microsoft.com/office/powerpoint/2010/main" val="5470005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p:cNvSpPr>
            <a:spLocks noGrp="1"/>
          </p:cNvSpPr>
          <p:nvPr>
            <p:ph type="title"/>
          </p:nvPr>
        </p:nvSpPr>
        <p:spPr/>
        <p:txBody>
          <a:bodyPr/>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lvl1pPr>
              <a:defRPr/>
            </a:lvl1pPr>
          </a:lstStyle>
          <a:p>
            <a:fld id="{D3AB970E-43B6-4EA8-89D3-2350E0287A39}" type="datetimeFigureOut">
              <a:rPr lang="ko-KR" altLang="en-US"/>
              <a:pPr/>
              <a:t>2012-05-24</a:t>
            </a:fld>
            <a:endParaRPr lang="ko-KR" altLang="en-US"/>
          </a:p>
        </p:txBody>
      </p:sp>
      <p:sp>
        <p:nvSpPr>
          <p:cNvPr id="5" name="바닥글 개체 틀 4"/>
          <p:cNvSpPr>
            <a:spLocks noGrp="1"/>
          </p:cNvSpPr>
          <p:nvPr>
            <p:ph type="ftr" sz="quarter" idx="11"/>
          </p:nvPr>
        </p:nvSpPr>
        <p:spPr/>
        <p:txBody>
          <a:bodyPr/>
          <a:lstStyle>
            <a:lvl1pPr>
              <a:defRPr/>
            </a:lvl1pPr>
          </a:lstStyle>
          <a:p>
            <a:endParaRPr lang="ko-KR" altLang="en-US"/>
          </a:p>
        </p:txBody>
      </p:sp>
      <p:sp>
        <p:nvSpPr>
          <p:cNvPr id="6" name="슬라이드 번호 개체 틀 5"/>
          <p:cNvSpPr>
            <a:spLocks noGrp="1"/>
          </p:cNvSpPr>
          <p:nvPr>
            <p:ph type="sldNum" sz="quarter" idx="12"/>
          </p:nvPr>
        </p:nvSpPr>
        <p:spPr/>
        <p:txBody>
          <a:bodyPr/>
          <a:lstStyle>
            <a:lvl1pPr>
              <a:defRPr/>
            </a:lvl1pPr>
          </a:lstStyle>
          <a:p>
            <a:fld id="{56E2857B-8629-4F53-9190-5109DA905B28}" type="slidenum">
              <a:rPr lang="ko-KR" altLang="en-US"/>
              <a:pPr/>
              <a:t>‹#›</a:t>
            </a:fld>
            <a:endParaRPr lang="ko-KR" altLang="en-US"/>
          </a:p>
        </p:txBody>
      </p:sp>
    </p:spTree>
    <p:extLst>
      <p:ext uri="{BB962C8B-B14F-4D97-AF65-F5344CB8AC3E}">
        <p14:creationId xmlns:p14="http://schemas.microsoft.com/office/powerpoint/2010/main" val="593997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p:cNvSpPr>
            <a:spLocks noGrp="1"/>
          </p:cNvSpPr>
          <p:nvPr>
            <p:ph type="title" orient="vert"/>
          </p:nvPr>
        </p:nvSpPr>
        <p:spPr>
          <a:xfrm>
            <a:off x="6629400" y="274638"/>
            <a:ext cx="2057400" cy="5851525"/>
          </a:xfrm>
        </p:spPr>
        <p:txBody>
          <a:bodyPr vert="eaVert"/>
          <a:lstStyle/>
          <a:p>
            <a:r>
              <a:rPr lang="ko-KR" altLang="en-US" smtClean="0"/>
              <a:t>마스터 제목 스타일 편집</a:t>
            </a:r>
            <a:endParaRPr lang="ko-KR" altLang="en-US"/>
          </a:p>
        </p:txBody>
      </p:sp>
      <p:sp>
        <p:nvSpPr>
          <p:cNvPr id="3" name="세로 텍스트 개체 틀 2"/>
          <p:cNvSpPr>
            <a:spLocks noGrp="1"/>
          </p:cNvSpPr>
          <p:nvPr>
            <p:ph type="body" orient="vert" idx="1"/>
          </p:nvPr>
        </p:nvSpPr>
        <p:spPr>
          <a:xfrm>
            <a:off x="457200" y="274638"/>
            <a:ext cx="6019800" cy="5851525"/>
          </a:xfrm>
        </p:spPr>
        <p:txBody>
          <a:bodyPr vert="eaVert"/>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4" name="날짜 개체 틀 3"/>
          <p:cNvSpPr>
            <a:spLocks noGrp="1"/>
          </p:cNvSpPr>
          <p:nvPr>
            <p:ph type="dt" sz="half" idx="10"/>
          </p:nvPr>
        </p:nvSpPr>
        <p:spPr/>
        <p:txBody>
          <a:bodyPr/>
          <a:lstStyle>
            <a:lvl1pPr>
              <a:defRPr/>
            </a:lvl1pPr>
          </a:lstStyle>
          <a:p>
            <a:fld id="{5745F88A-E179-4329-B5E9-BAF9405A9D2A}" type="datetimeFigureOut">
              <a:rPr lang="ko-KR" altLang="en-US"/>
              <a:pPr/>
              <a:t>2012-05-24</a:t>
            </a:fld>
            <a:endParaRPr lang="ko-KR" altLang="en-US"/>
          </a:p>
        </p:txBody>
      </p:sp>
      <p:sp>
        <p:nvSpPr>
          <p:cNvPr id="5" name="바닥글 개체 틀 4"/>
          <p:cNvSpPr>
            <a:spLocks noGrp="1"/>
          </p:cNvSpPr>
          <p:nvPr>
            <p:ph type="ftr" sz="quarter" idx="11"/>
          </p:nvPr>
        </p:nvSpPr>
        <p:spPr/>
        <p:txBody>
          <a:bodyPr/>
          <a:lstStyle>
            <a:lvl1pPr>
              <a:defRPr/>
            </a:lvl1pPr>
          </a:lstStyle>
          <a:p>
            <a:endParaRPr lang="ko-KR" altLang="en-US"/>
          </a:p>
        </p:txBody>
      </p:sp>
      <p:sp>
        <p:nvSpPr>
          <p:cNvPr id="6" name="슬라이드 번호 개체 틀 5"/>
          <p:cNvSpPr>
            <a:spLocks noGrp="1"/>
          </p:cNvSpPr>
          <p:nvPr>
            <p:ph type="sldNum" sz="quarter" idx="12"/>
          </p:nvPr>
        </p:nvSpPr>
        <p:spPr/>
        <p:txBody>
          <a:bodyPr/>
          <a:lstStyle>
            <a:lvl1pPr>
              <a:defRPr/>
            </a:lvl1pPr>
          </a:lstStyle>
          <a:p>
            <a:fld id="{0DEDD0C4-08C2-40C9-A18C-4C3CE3E5FF36}" type="slidenum">
              <a:rPr lang="ko-KR" altLang="en-US"/>
              <a:pPr/>
              <a:t>‹#›</a:t>
            </a:fld>
            <a:endParaRPr lang="ko-KR" altLang="en-US"/>
          </a:p>
        </p:txBody>
      </p:sp>
    </p:spTree>
    <p:extLst>
      <p:ext uri="{BB962C8B-B14F-4D97-AF65-F5344CB8AC3E}">
        <p14:creationId xmlns:p14="http://schemas.microsoft.com/office/powerpoint/2010/main" val="35781020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제목 개체 틀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ko-KR" altLang="en-US" smtClean="0"/>
              <a:t>마스터 제목 스타일 편집</a:t>
            </a:r>
          </a:p>
        </p:txBody>
      </p:sp>
      <p:sp>
        <p:nvSpPr>
          <p:cNvPr id="1027" name="텍스트 개체 틀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p>
        </p:txBody>
      </p:sp>
      <p:sp>
        <p:nvSpPr>
          <p:cNvPr id="4" name="날짜 개체 틀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latinLnBrk="1">
              <a:defRPr sz="1200">
                <a:solidFill>
                  <a:srgbClr val="898989"/>
                </a:solidFill>
                <a:latin typeface="맑은 고딕" pitchFamily="34" charset="-127"/>
              </a:defRPr>
            </a:lvl1pPr>
          </a:lstStyle>
          <a:p>
            <a:fld id="{38922F30-31F1-4121-91B1-B3D9CE777D2C}" type="datetimeFigureOut">
              <a:rPr lang="ko-KR" altLang="en-US"/>
              <a:pPr/>
              <a:t>2012-05-24</a:t>
            </a:fld>
            <a:endParaRPr lang="ko-KR" altLang="en-US"/>
          </a:p>
        </p:txBody>
      </p:sp>
      <p:sp>
        <p:nvSpPr>
          <p:cNvPr id="5" name="바닥글 개체 틀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latinLnBrk="1">
              <a:defRPr sz="1200">
                <a:solidFill>
                  <a:srgbClr val="898989"/>
                </a:solidFill>
                <a:latin typeface="맑은 고딕" pitchFamily="34" charset="-127"/>
              </a:defRPr>
            </a:lvl1pPr>
          </a:lstStyle>
          <a:p>
            <a:endParaRPr lang="ko-KR" altLang="en-US"/>
          </a:p>
        </p:txBody>
      </p:sp>
      <p:sp>
        <p:nvSpPr>
          <p:cNvPr id="6" name="슬라이드 번호 개체 틀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latinLnBrk="1">
              <a:defRPr sz="1200">
                <a:solidFill>
                  <a:srgbClr val="898989"/>
                </a:solidFill>
                <a:latin typeface="맑은 고딕" pitchFamily="34" charset="-127"/>
              </a:defRPr>
            </a:lvl1pPr>
          </a:lstStyle>
          <a:p>
            <a:fld id="{22822A2B-ECD9-42C9-975C-652A2E1BC7A1}" type="slidenum">
              <a:rPr lang="ko-KR" altLang="en-US"/>
              <a:pPr/>
              <a:t>‹#›</a:t>
            </a:fld>
            <a:endParaRPr lang="ko-KR"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latinLnBrk="1" hangingPunct="0">
        <a:spcBef>
          <a:spcPct val="0"/>
        </a:spcBef>
        <a:spcAft>
          <a:spcPct val="0"/>
        </a:spcAft>
        <a:defRPr sz="4400" kern="1200">
          <a:solidFill>
            <a:schemeClr val="tx1"/>
          </a:solidFill>
          <a:latin typeface="+mj-lt"/>
          <a:ea typeface="+mj-ea"/>
          <a:cs typeface="+mj-cs"/>
        </a:defRPr>
      </a:lvl1pPr>
      <a:lvl2pPr algn="ctr" rtl="0" eaLnBrk="0" fontAlgn="base" latinLnBrk="1" hangingPunct="0">
        <a:spcBef>
          <a:spcPct val="0"/>
        </a:spcBef>
        <a:spcAft>
          <a:spcPct val="0"/>
        </a:spcAft>
        <a:defRPr sz="4400">
          <a:solidFill>
            <a:schemeClr val="tx1"/>
          </a:solidFill>
          <a:latin typeface="맑은 고딕" pitchFamily="34" charset="-127"/>
          <a:ea typeface="맑은 고딕" pitchFamily="34" charset="-127"/>
        </a:defRPr>
      </a:lvl2pPr>
      <a:lvl3pPr algn="ctr" rtl="0" eaLnBrk="0" fontAlgn="base" latinLnBrk="1" hangingPunct="0">
        <a:spcBef>
          <a:spcPct val="0"/>
        </a:spcBef>
        <a:spcAft>
          <a:spcPct val="0"/>
        </a:spcAft>
        <a:defRPr sz="4400">
          <a:solidFill>
            <a:schemeClr val="tx1"/>
          </a:solidFill>
          <a:latin typeface="맑은 고딕" pitchFamily="34" charset="-127"/>
          <a:ea typeface="맑은 고딕" pitchFamily="34" charset="-127"/>
        </a:defRPr>
      </a:lvl3pPr>
      <a:lvl4pPr algn="ctr" rtl="0" eaLnBrk="0" fontAlgn="base" latinLnBrk="1" hangingPunct="0">
        <a:spcBef>
          <a:spcPct val="0"/>
        </a:spcBef>
        <a:spcAft>
          <a:spcPct val="0"/>
        </a:spcAft>
        <a:defRPr sz="4400">
          <a:solidFill>
            <a:schemeClr val="tx1"/>
          </a:solidFill>
          <a:latin typeface="맑은 고딕" pitchFamily="34" charset="-127"/>
          <a:ea typeface="맑은 고딕" pitchFamily="34" charset="-127"/>
        </a:defRPr>
      </a:lvl4pPr>
      <a:lvl5pPr algn="ctr" rtl="0" eaLnBrk="0" fontAlgn="base" latinLnBrk="1" hangingPunct="0">
        <a:spcBef>
          <a:spcPct val="0"/>
        </a:spcBef>
        <a:spcAft>
          <a:spcPct val="0"/>
        </a:spcAft>
        <a:defRPr sz="4400">
          <a:solidFill>
            <a:schemeClr val="tx1"/>
          </a:solidFill>
          <a:latin typeface="맑은 고딕" pitchFamily="34" charset="-127"/>
          <a:ea typeface="맑은 고딕" pitchFamily="34" charset="-127"/>
        </a:defRPr>
      </a:lvl5pPr>
      <a:lvl6pPr marL="457200" algn="ctr" rtl="0" fontAlgn="base" latinLnBrk="1">
        <a:spcBef>
          <a:spcPct val="0"/>
        </a:spcBef>
        <a:spcAft>
          <a:spcPct val="0"/>
        </a:spcAft>
        <a:defRPr sz="4400">
          <a:solidFill>
            <a:schemeClr val="tx1"/>
          </a:solidFill>
          <a:latin typeface="맑은 고딕" pitchFamily="34" charset="-127"/>
          <a:ea typeface="맑은 고딕" pitchFamily="34" charset="-127"/>
        </a:defRPr>
      </a:lvl6pPr>
      <a:lvl7pPr marL="914400" algn="ctr" rtl="0" fontAlgn="base" latinLnBrk="1">
        <a:spcBef>
          <a:spcPct val="0"/>
        </a:spcBef>
        <a:spcAft>
          <a:spcPct val="0"/>
        </a:spcAft>
        <a:defRPr sz="4400">
          <a:solidFill>
            <a:schemeClr val="tx1"/>
          </a:solidFill>
          <a:latin typeface="맑은 고딕" pitchFamily="34" charset="-127"/>
          <a:ea typeface="맑은 고딕" pitchFamily="34" charset="-127"/>
        </a:defRPr>
      </a:lvl7pPr>
      <a:lvl8pPr marL="1371600" algn="ctr" rtl="0" fontAlgn="base" latinLnBrk="1">
        <a:spcBef>
          <a:spcPct val="0"/>
        </a:spcBef>
        <a:spcAft>
          <a:spcPct val="0"/>
        </a:spcAft>
        <a:defRPr sz="4400">
          <a:solidFill>
            <a:schemeClr val="tx1"/>
          </a:solidFill>
          <a:latin typeface="맑은 고딕" pitchFamily="34" charset="-127"/>
          <a:ea typeface="맑은 고딕" pitchFamily="34" charset="-127"/>
        </a:defRPr>
      </a:lvl8pPr>
      <a:lvl9pPr marL="1828800" algn="ctr" rtl="0" fontAlgn="base" latinLnBrk="1">
        <a:spcBef>
          <a:spcPct val="0"/>
        </a:spcBef>
        <a:spcAft>
          <a:spcPct val="0"/>
        </a:spcAft>
        <a:defRPr sz="4400">
          <a:solidFill>
            <a:schemeClr val="tx1"/>
          </a:solidFill>
          <a:latin typeface="맑은 고딕" pitchFamily="34" charset="-127"/>
          <a:ea typeface="맑은 고딕" pitchFamily="34" charset="-127"/>
        </a:defRPr>
      </a:lvl9pPr>
    </p:titleStyle>
    <p:bodyStyle>
      <a:lvl1pPr marL="342900" indent="-342900" algn="l" rtl="0" eaLnBrk="0" fontAlgn="base" latinLnBrk="1"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latinLnBrk="1"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latinLnBrk="1"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latinLnBrk="1"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latinLnBrk="1"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7.xml"/><Relationship Id="rId5" Type="http://schemas.openxmlformats.org/officeDocument/2006/relationships/image" Target="../media/image50.png"/><Relationship Id="rId4" Type="http://schemas.openxmlformats.org/officeDocument/2006/relationships/image" Target="../media/image49.png"/></Relationships>
</file>

<file path=ppt/slides/_rels/slide3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7.xml"/><Relationship Id="rId4" Type="http://schemas.openxmlformats.org/officeDocument/2006/relationships/image" Target="../media/image53.jpeg"/></Relationships>
</file>

<file path=ppt/slides/_rels/slide3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7.xml"/><Relationship Id="rId4" Type="http://schemas.openxmlformats.org/officeDocument/2006/relationships/image" Target="../media/image53.jpeg"/></Relationships>
</file>

<file path=ppt/slides/_rels/slide3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7.xml"/><Relationship Id="rId4" Type="http://schemas.openxmlformats.org/officeDocument/2006/relationships/image" Target="../media/image60.png"/></Relationships>
</file>

<file path=ppt/slides/_rels/slide3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65.png"/></Relationships>
</file>

<file path=ppt/slides/_rels/slide3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68.png"/><Relationship Id="rId4" Type="http://schemas.openxmlformats.org/officeDocument/2006/relationships/image" Target="../media/image67.png"/></Relationships>
</file>

<file path=ppt/slides/_rels/slide39.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70.png"/></Relationships>
</file>

<file path=ppt/slides/_rels/slide40.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72.png"/></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image" Target="../media/image73.png"/></Relationships>
</file>

<file path=ppt/slides/_rels/slide42.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jpeg"/><Relationship Id="rId1" Type="http://schemas.openxmlformats.org/officeDocument/2006/relationships/slideLayout" Target="../slideLayouts/slideLayout7.xml"/><Relationship Id="rId5" Type="http://schemas.openxmlformats.org/officeDocument/2006/relationships/image" Target="../media/image77.png"/><Relationship Id="rId4" Type="http://schemas.openxmlformats.org/officeDocument/2006/relationships/image" Target="../media/image76.png"/></Relationships>
</file>

<file path=ppt/slides/_rels/slide43.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7.xml"/><Relationship Id="rId4" Type="http://schemas.openxmlformats.org/officeDocument/2006/relationships/image" Target="../media/image81.png"/></Relationships>
</file>

<file path=ppt/slides/_rels/slide45.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69.png"/><Relationship Id="rId1" Type="http://schemas.openxmlformats.org/officeDocument/2006/relationships/slideLayout" Target="../slideLayouts/slideLayout7.xml"/><Relationship Id="rId4" Type="http://schemas.openxmlformats.org/officeDocument/2006/relationships/image" Target="../media/image84.png"/></Relationships>
</file>

<file path=ppt/slides/_rels/slide48.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69.png"/><Relationship Id="rId1" Type="http://schemas.openxmlformats.org/officeDocument/2006/relationships/slideLayout" Target="../slideLayouts/slideLayout7.xml"/><Relationship Id="rId4" Type="http://schemas.openxmlformats.org/officeDocument/2006/relationships/image" Target="../media/image86.png"/></Relationships>
</file>

<file path=ppt/slides/_rels/slide49.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7.xml"/><Relationship Id="rId5" Type="http://schemas.openxmlformats.org/officeDocument/2006/relationships/image" Target="../media/image50.png"/><Relationship Id="rId4" Type="http://schemas.openxmlformats.org/officeDocument/2006/relationships/image" Target="../media/image49.png"/></Relationships>
</file>

<file path=ppt/slides/_rels/slide55.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92.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png"/><Relationship Id="rId1" Type="http://schemas.openxmlformats.org/officeDocument/2006/relationships/slideLayout" Target="../slideLayouts/slideLayout7.xml"/><Relationship Id="rId4" Type="http://schemas.openxmlformats.org/officeDocument/2006/relationships/image" Target="../media/image97.png"/></Relationships>
</file>

<file path=ppt/slides/_rels/slide5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7.xml"/><Relationship Id="rId4" Type="http://schemas.openxmlformats.org/officeDocument/2006/relationships/image" Target="../media/image53.jpeg"/></Relationships>
</file>

<file path=ppt/slides/_rels/slide60.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63.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01.jpeg"/><Relationship Id="rId1" Type="http://schemas.openxmlformats.org/officeDocument/2006/relationships/slideLayout" Target="../slideLayouts/slideLayout7.xml"/><Relationship Id="rId5" Type="http://schemas.openxmlformats.org/officeDocument/2006/relationships/image" Target="../media/image104.png"/><Relationship Id="rId4" Type="http://schemas.openxmlformats.org/officeDocument/2006/relationships/image" Target="../media/image103.png"/></Relationships>
</file>

<file path=ppt/slides/_rels/slide64.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image" Target="../media/image101.jpeg"/><Relationship Id="rId1" Type="http://schemas.openxmlformats.org/officeDocument/2006/relationships/slideLayout" Target="../slideLayouts/slideLayout7.xml"/><Relationship Id="rId4" Type="http://schemas.openxmlformats.org/officeDocument/2006/relationships/image" Target="../media/image106.jpeg"/></Relationships>
</file>

<file path=ppt/slides/_rels/slide65.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jpeg"/><Relationship Id="rId1" Type="http://schemas.openxmlformats.org/officeDocument/2006/relationships/slideLayout" Target="../slideLayouts/slideLayout7.xml"/><Relationship Id="rId4" Type="http://schemas.openxmlformats.org/officeDocument/2006/relationships/image" Target="../media/image109.png"/></Relationships>
</file>

<file path=ppt/slides/_rels/slide66.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image" Target="../media/image110.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image" Target="../media/image107.jpeg"/><Relationship Id="rId1" Type="http://schemas.openxmlformats.org/officeDocument/2006/relationships/slideLayout" Target="../slideLayouts/slideLayout7.xml"/><Relationship Id="rId4" Type="http://schemas.openxmlformats.org/officeDocument/2006/relationships/image" Target="../media/image113.png"/></Relationships>
</file>

<file path=ppt/slides/_rels/slide68.xml.rels><?xml version="1.0" encoding="UTF-8" standalone="yes"?>
<Relationships xmlns="http://schemas.openxmlformats.org/package/2006/relationships"><Relationship Id="rId3" Type="http://schemas.openxmlformats.org/officeDocument/2006/relationships/image" Target="../media/image114.jpeg"/><Relationship Id="rId2" Type="http://schemas.openxmlformats.org/officeDocument/2006/relationships/image" Target="../media/image54.png"/><Relationship Id="rId1" Type="http://schemas.openxmlformats.org/officeDocument/2006/relationships/slideLayout" Target="../slideLayouts/slideLayout7.xml"/><Relationship Id="rId4" Type="http://schemas.openxmlformats.org/officeDocument/2006/relationships/image" Target="../media/image53.jpeg"/></Relationships>
</file>

<file path=ppt/slides/_rels/slide69.xml.rels><?xml version="1.0" encoding="UTF-8" standalone="yes"?>
<Relationships xmlns="http://schemas.openxmlformats.org/package/2006/relationships"><Relationship Id="rId2" Type="http://schemas.openxmlformats.org/officeDocument/2006/relationships/image" Target="../media/image115.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image" Target="../media/image11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Box 2"/>
          <p:cNvSpPr txBox="1">
            <a:spLocks noChangeArrowheads="1"/>
          </p:cNvSpPr>
          <p:nvPr/>
        </p:nvSpPr>
        <p:spPr bwMode="auto">
          <a:xfrm>
            <a:off x="273050" y="560388"/>
            <a:ext cx="8729663"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latin typeface="Times New Roman" pitchFamily="18" charset="0"/>
                <a:cs typeface="Times New Roman" pitchFamily="18" charset="0"/>
              </a:rPr>
              <a:t>Followings are evidences for fabrication from single corresponding authors. However, final judgment is on your sides. You may also can see fabrications from other journals and this will show you severe problems of this author.</a:t>
            </a:r>
          </a:p>
          <a:p>
            <a:pPr eaLnBrk="1" latinLnBrk="1" hangingPunct="1"/>
            <a:endParaRPr lang="en-US" altLang="ko-KR">
              <a:latin typeface="Times New Roman" pitchFamily="18" charset="0"/>
              <a:cs typeface="Times New Roman" pitchFamily="18" charset="0"/>
            </a:endParaRPr>
          </a:p>
          <a:p>
            <a:pPr eaLnBrk="1" latinLnBrk="1" hangingPunct="1"/>
            <a:r>
              <a:rPr lang="en-US" altLang="ko-KR" u="sng">
                <a:latin typeface="Times New Roman" pitchFamily="18" charset="0"/>
                <a:cs typeface="Times New Roman" pitchFamily="18" charset="0"/>
              </a:rPr>
              <a:t>If you want to require official information, please contact below</a:t>
            </a:r>
            <a:r>
              <a:rPr lang="en-US" altLang="ko-KR">
                <a:latin typeface="Times New Roman" pitchFamily="18" charset="0"/>
                <a:cs typeface="Times New Roman" pitchFamily="18" charset="0"/>
              </a:rPr>
              <a:t>:</a:t>
            </a:r>
          </a:p>
          <a:p>
            <a:pPr eaLnBrk="1" latinLnBrk="1" hangingPunct="1"/>
            <a:endParaRPr lang="en-US" altLang="ko-KR">
              <a:latin typeface="Times New Roman" pitchFamily="18" charset="0"/>
              <a:cs typeface="Times New Roman" pitchFamily="18" charset="0"/>
            </a:endParaRPr>
          </a:p>
          <a:p>
            <a:pPr eaLnBrk="1" latinLnBrk="1" hangingPunct="1"/>
            <a:r>
              <a:rPr lang="en-US" altLang="ko-KR">
                <a:latin typeface="Times New Roman" pitchFamily="18" charset="0"/>
                <a:cs typeface="Times New Roman" pitchFamily="18" charset="0"/>
              </a:rPr>
              <a:t>Committee of Research Integrity at Seoul National University</a:t>
            </a:r>
          </a:p>
          <a:p>
            <a:pPr eaLnBrk="1" latinLnBrk="1" hangingPunct="1"/>
            <a:r>
              <a:rPr lang="en-US" altLang="ko-KR">
                <a:solidFill>
                  <a:srgbClr val="0070C0"/>
                </a:solidFill>
                <a:latin typeface="Times New Roman" pitchFamily="18" charset="0"/>
                <a:cs typeface="Times New Roman" pitchFamily="18" charset="0"/>
              </a:rPr>
              <a:t>jslee123@snu.ac.kr</a:t>
            </a:r>
          </a:p>
          <a:p>
            <a:pPr eaLnBrk="1" latinLnBrk="1" hangingPunct="1"/>
            <a:endParaRPr lang="en-US" altLang="ko-KR">
              <a:latin typeface="Times New Roman" pitchFamily="18" charset="0"/>
              <a:cs typeface="Times New Roman" pitchFamily="18" charset="0"/>
            </a:endParaRPr>
          </a:p>
          <a:p>
            <a:pPr eaLnBrk="1" latinLnBrk="1" hangingPunct="1"/>
            <a:r>
              <a:rPr lang="en-US" altLang="ko-KR">
                <a:latin typeface="Times New Roman" pitchFamily="18" charset="0"/>
                <a:cs typeface="Times New Roman" pitchFamily="18" charset="0"/>
              </a:rPr>
              <a:t>Committee of Research Ethics at National Research Foundation of Korea</a:t>
            </a:r>
          </a:p>
          <a:p>
            <a:pPr eaLnBrk="1" latinLnBrk="1" hangingPunct="1"/>
            <a:r>
              <a:rPr lang="en-US" altLang="ko-KR">
                <a:solidFill>
                  <a:srgbClr val="0070C0"/>
                </a:solidFill>
                <a:latin typeface="Times New Roman" pitchFamily="18" charset="0"/>
                <a:cs typeface="Times New Roman" pitchFamily="18" charset="0"/>
              </a:rPr>
              <a:t>ctjin@nrf.re.kr</a:t>
            </a:r>
          </a:p>
          <a:p>
            <a:pPr eaLnBrk="1" latinLnBrk="1" hangingPunct="1"/>
            <a:endParaRPr lang="en-US" altLang="ko-KR">
              <a:latin typeface="Times New Roman" pitchFamily="18" charset="0"/>
              <a:cs typeface="Times New Roman" pitchFamily="18" charset="0"/>
            </a:endParaRPr>
          </a:p>
          <a:p>
            <a:pPr eaLnBrk="1" latinLnBrk="1" hangingPunct="1"/>
            <a:r>
              <a:rPr lang="en-US" altLang="ko-KR">
                <a:latin typeface="Times New Roman" pitchFamily="18" charset="0"/>
                <a:cs typeface="Times New Roman" pitchFamily="18" charset="0"/>
              </a:rPr>
              <a:t>Committee of Research Ethics at Korea Health Industry Development Institute</a:t>
            </a:r>
          </a:p>
          <a:p>
            <a:pPr eaLnBrk="1" latinLnBrk="1" hangingPunct="1"/>
            <a:r>
              <a:rPr lang="en-US" altLang="ko-KR">
                <a:solidFill>
                  <a:srgbClr val="0070C0"/>
                </a:solidFill>
                <a:latin typeface="Times New Roman" pitchFamily="18" charset="0"/>
                <a:cs typeface="Times New Roman" pitchFamily="18" charset="0"/>
              </a:rPr>
              <a:t>clean@khidi.or.kr</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3"/>
          <p:cNvSpPr txBox="1">
            <a:spLocks noChangeArrowheads="1"/>
          </p:cNvSpPr>
          <p:nvPr/>
        </p:nvSpPr>
        <p:spPr bwMode="auto">
          <a:xfrm>
            <a:off x="1401763" y="158750"/>
            <a:ext cx="61991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2400" b="1">
                <a:latin typeface="Times New Roman" pitchFamily="18" charset="0"/>
                <a:cs typeface="Times New Roman" pitchFamily="18" charset="0"/>
              </a:rPr>
              <a:t>Fabrications by Single Corresponding Author</a:t>
            </a:r>
            <a:endParaRPr lang="ko-KR" altLang="en-US" sz="2400" b="1">
              <a:latin typeface="Times New Roman" pitchFamily="18" charset="0"/>
              <a:cs typeface="Times New Roman" pitchFamily="18" charset="0"/>
            </a:endParaRPr>
          </a:p>
        </p:txBody>
      </p:sp>
      <p:sp>
        <p:nvSpPr>
          <p:cNvPr id="3075" name="TextBox 4"/>
          <p:cNvSpPr txBox="1">
            <a:spLocks noChangeArrowheads="1"/>
          </p:cNvSpPr>
          <p:nvPr/>
        </p:nvSpPr>
        <p:spPr bwMode="auto">
          <a:xfrm>
            <a:off x="619125" y="1127125"/>
            <a:ext cx="6988175" cy="449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2000" b="1">
                <a:latin typeface="Times New Roman" pitchFamily="18" charset="0"/>
                <a:cs typeface="Times New Roman" pitchFamily="18" charset="0"/>
              </a:rPr>
              <a:t>Key points</a:t>
            </a:r>
          </a:p>
          <a:p>
            <a:pPr eaLnBrk="1" latinLnBrk="1" hangingPunct="1"/>
            <a:r>
              <a:rPr lang="en-US" altLang="ko-KR" sz="2000">
                <a:latin typeface="Times New Roman" pitchFamily="18" charset="0"/>
                <a:cs typeface="Times New Roman" pitchFamily="18" charset="0"/>
              </a:rPr>
              <a:t>  </a:t>
            </a:r>
            <a:r>
              <a:rPr lang="en-US" altLang="ko-KR">
                <a:latin typeface="Times New Roman" pitchFamily="18" charset="0"/>
                <a:cs typeface="Times New Roman" pitchFamily="18" charset="0"/>
              </a:rPr>
              <a:t>1. Many different journals are involved</a:t>
            </a:r>
          </a:p>
          <a:p>
            <a:pPr eaLnBrk="1" latinLnBrk="1" hangingPunct="1"/>
            <a:r>
              <a:rPr lang="en-US" altLang="ko-KR">
                <a:latin typeface="Times New Roman" pitchFamily="18" charset="0"/>
                <a:cs typeface="Times New Roman" pitchFamily="18" charset="0"/>
              </a:rPr>
              <a:t>  2. First author is not common</a:t>
            </a:r>
          </a:p>
          <a:p>
            <a:pPr eaLnBrk="1" latinLnBrk="1" hangingPunct="1"/>
            <a:r>
              <a:rPr lang="en-US" altLang="ko-KR">
                <a:latin typeface="Times New Roman" pitchFamily="18" charset="0"/>
                <a:cs typeface="Times New Roman" pitchFamily="18" charset="0"/>
              </a:rPr>
              <a:t>  3. Intentionally modified blots</a:t>
            </a:r>
          </a:p>
          <a:p>
            <a:pPr eaLnBrk="1" latinLnBrk="1" hangingPunct="1"/>
            <a:r>
              <a:rPr lang="en-US" altLang="ko-KR">
                <a:latin typeface="Times New Roman" pitchFamily="18" charset="0"/>
                <a:cs typeface="Times New Roman" pitchFamily="18" charset="0"/>
              </a:rPr>
              <a:t>  4. There were graphs based on fabricated blots</a:t>
            </a:r>
          </a:p>
          <a:p>
            <a:pPr eaLnBrk="1" latinLnBrk="1" hangingPunct="1"/>
            <a:r>
              <a:rPr lang="en-US" altLang="ko-KR">
                <a:latin typeface="Times New Roman" pitchFamily="18" charset="0"/>
                <a:cs typeface="Times New Roman" pitchFamily="18" charset="0"/>
              </a:rPr>
              <a:t>  5. Difficult to find fabricated data as time goes by</a:t>
            </a:r>
          </a:p>
          <a:p>
            <a:pPr eaLnBrk="1" latinLnBrk="1" hangingPunct="1"/>
            <a:endParaRPr lang="en-US" altLang="ko-KR" sz="2000">
              <a:latin typeface="Times New Roman" pitchFamily="18" charset="0"/>
              <a:cs typeface="Times New Roman" pitchFamily="18" charset="0"/>
            </a:endParaRPr>
          </a:p>
          <a:p>
            <a:pPr eaLnBrk="1" latinLnBrk="1" hangingPunct="1"/>
            <a:r>
              <a:rPr lang="en-US" altLang="ko-KR" sz="2000" b="1">
                <a:latin typeface="Times New Roman" pitchFamily="18" charset="0"/>
                <a:cs typeface="Times New Roman" pitchFamily="18" charset="0"/>
              </a:rPr>
              <a:t>Speculations</a:t>
            </a:r>
          </a:p>
          <a:p>
            <a:pPr eaLnBrk="1" latinLnBrk="1" hangingPunct="1"/>
            <a:r>
              <a:rPr lang="en-US" altLang="ko-KR" sz="2000">
                <a:latin typeface="Times New Roman" pitchFamily="18" charset="0"/>
                <a:cs typeface="Times New Roman" pitchFamily="18" charset="0"/>
              </a:rPr>
              <a:t>  </a:t>
            </a:r>
            <a:r>
              <a:rPr lang="en-US" altLang="ko-KR">
                <a:latin typeface="Times New Roman" pitchFamily="18" charset="0"/>
                <a:cs typeface="Times New Roman" pitchFamily="18" charset="0"/>
              </a:rPr>
              <a:t>1. Corresponding author is involved</a:t>
            </a:r>
          </a:p>
          <a:p>
            <a:pPr eaLnBrk="1" latinLnBrk="1" hangingPunct="1"/>
            <a:r>
              <a:rPr lang="en-US" altLang="ko-KR">
                <a:latin typeface="Times New Roman" pitchFamily="18" charset="0"/>
                <a:cs typeface="Times New Roman" pitchFamily="18" charset="0"/>
              </a:rPr>
              <a:t>  2. Possible to create graphs or images</a:t>
            </a:r>
          </a:p>
          <a:p>
            <a:pPr eaLnBrk="1" latinLnBrk="1" hangingPunct="1"/>
            <a:r>
              <a:rPr lang="en-US" altLang="ko-KR">
                <a:latin typeface="Times New Roman" pitchFamily="18" charset="0"/>
                <a:cs typeface="Times New Roman" pitchFamily="18" charset="0"/>
              </a:rPr>
              <a:t>  3. Author will use unpublished raw data if it is available</a:t>
            </a:r>
          </a:p>
          <a:p>
            <a:pPr eaLnBrk="1" latinLnBrk="1" hangingPunct="1"/>
            <a:r>
              <a:rPr lang="en-US" altLang="ko-KR">
                <a:latin typeface="Times New Roman" pitchFamily="18" charset="0"/>
                <a:cs typeface="Times New Roman" pitchFamily="18" charset="0"/>
              </a:rPr>
              <a:t>  4. If we don’t stop this author now, no one can prove fabrication later on</a:t>
            </a:r>
          </a:p>
          <a:p>
            <a:pPr eaLnBrk="1" latinLnBrk="1" hangingPunct="1"/>
            <a:endParaRPr lang="en-US" altLang="ko-KR" sz="2000">
              <a:latin typeface="Times New Roman" pitchFamily="18" charset="0"/>
              <a:cs typeface="Times New Roman" pitchFamily="18" charset="0"/>
            </a:endParaRPr>
          </a:p>
          <a:p>
            <a:pPr eaLnBrk="1" latinLnBrk="1" hangingPunct="1"/>
            <a:r>
              <a:rPr lang="en-US" altLang="ko-KR" sz="2000" b="1">
                <a:latin typeface="Times New Roman" pitchFamily="18" charset="0"/>
                <a:cs typeface="Times New Roman" pitchFamily="18" charset="0"/>
              </a:rPr>
              <a:t>Question</a:t>
            </a:r>
          </a:p>
          <a:p>
            <a:pPr eaLnBrk="1" latinLnBrk="1" hangingPunct="1"/>
            <a:r>
              <a:rPr lang="en-US" altLang="ko-KR" sz="2000">
                <a:latin typeface="Times New Roman" pitchFamily="18" charset="0"/>
                <a:cs typeface="Times New Roman" pitchFamily="18" charset="0"/>
              </a:rPr>
              <a:t>  </a:t>
            </a:r>
            <a:r>
              <a:rPr lang="en-US" altLang="ko-KR" sz="2000">
                <a:solidFill>
                  <a:srgbClr val="C00000"/>
                </a:solidFill>
                <a:latin typeface="Times New Roman" pitchFamily="18" charset="0"/>
                <a:cs typeface="Times New Roman" pitchFamily="18" charset="0"/>
              </a:rPr>
              <a:t>Can you trust any kind of data from this corresponding author?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36575" y="79375"/>
            <a:ext cx="8010525"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90575" y="2533650"/>
            <a:ext cx="7562850" cy="179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TextBox 2"/>
          <p:cNvSpPr txBox="1">
            <a:spLocks noChangeArrowheads="1"/>
          </p:cNvSpPr>
          <p:nvPr/>
        </p:nvSpPr>
        <p:spPr bwMode="auto">
          <a:xfrm>
            <a:off x="0" y="0"/>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400" b="1">
                <a:latin typeface="Times New Roman" pitchFamily="18" charset="0"/>
                <a:cs typeface="Times New Roman" pitchFamily="18" charset="0"/>
              </a:rPr>
              <a:t>Brain 2012: 135; 1237–1252</a:t>
            </a:r>
          </a:p>
          <a:p>
            <a:pPr eaLnBrk="1" latinLnBrk="1" hangingPunct="1"/>
            <a:r>
              <a:rPr lang="en-US" altLang="ko-KR" sz="1400">
                <a:latin typeface="Times New Roman" pitchFamily="18" charset="0"/>
                <a:cs typeface="Times New Roman" pitchFamily="18" charset="0"/>
              </a:rPr>
              <a:t>MicroRNA 486 is a potentially novel target for the treatment of spinal cord injury</a:t>
            </a:r>
            <a:endParaRPr lang="ko-KR" altLang="en-US">
              <a:latin typeface="Times New Roman" pitchFamily="18" charset="0"/>
              <a:cs typeface="Times New Roman" pitchFamily="18" charset="0"/>
            </a:endParaRPr>
          </a:p>
        </p:txBody>
      </p:sp>
      <p:sp>
        <p:nvSpPr>
          <p:cNvPr id="4" name="직사각형 3"/>
          <p:cNvSpPr/>
          <p:nvPr/>
        </p:nvSpPr>
        <p:spPr>
          <a:xfrm>
            <a:off x="1855788" y="3302000"/>
            <a:ext cx="360362" cy="673100"/>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5" name="직사각형 4"/>
          <p:cNvSpPr/>
          <p:nvPr/>
        </p:nvSpPr>
        <p:spPr>
          <a:xfrm>
            <a:off x="2276475" y="3305175"/>
            <a:ext cx="360363" cy="673100"/>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5126" name="TextBox 5"/>
          <p:cNvSpPr txBox="1">
            <a:spLocks noChangeArrowheads="1"/>
          </p:cNvSpPr>
          <p:nvPr/>
        </p:nvSpPr>
        <p:spPr bwMode="auto">
          <a:xfrm>
            <a:off x="1122363" y="4321175"/>
            <a:ext cx="466407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Error was much more greater than mean value. Is it significant?</a:t>
            </a:r>
            <a:endParaRPr lang="ko-KR" altLang="en-US" sz="1200">
              <a:solidFill>
                <a:srgbClr val="FF0000"/>
              </a:solidFill>
            </a:endParaRPr>
          </a:p>
        </p:txBody>
      </p:sp>
      <p:sp>
        <p:nvSpPr>
          <p:cNvPr id="7" name="직사각형 6"/>
          <p:cNvSpPr/>
          <p:nvPr/>
        </p:nvSpPr>
        <p:spPr>
          <a:xfrm>
            <a:off x="3498850" y="3295650"/>
            <a:ext cx="360363" cy="673100"/>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8" name="직사각형 7"/>
          <p:cNvSpPr/>
          <p:nvPr/>
        </p:nvSpPr>
        <p:spPr>
          <a:xfrm>
            <a:off x="3919538" y="3298825"/>
            <a:ext cx="360362" cy="673100"/>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9" name="직사각형 8"/>
          <p:cNvSpPr/>
          <p:nvPr/>
        </p:nvSpPr>
        <p:spPr>
          <a:xfrm>
            <a:off x="4741863" y="3305175"/>
            <a:ext cx="360362" cy="673100"/>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0" name="직사각형 9"/>
          <p:cNvSpPr/>
          <p:nvPr/>
        </p:nvSpPr>
        <p:spPr>
          <a:xfrm>
            <a:off x="5162550" y="3308350"/>
            <a:ext cx="360363" cy="674688"/>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1" name="직사각형 10"/>
          <p:cNvSpPr/>
          <p:nvPr/>
        </p:nvSpPr>
        <p:spPr>
          <a:xfrm>
            <a:off x="6143625" y="3305175"/>
            <a:ext cx="360363" cy="673100"/>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2" name="직사각형 11"/>
          <p:cNvSpPr/>
          <p:nvPr/>
        </p:nvSpPr>
        <p:spPr>
          <a:xfrm>
            <a:off x="6564313" y="3308350"/>
            <a:ext cx="360362" cy="674688"/>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92113" y="1309688"/>
            <a:ext cx="2257425" cy="173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921125" y="1127125"/>
            <a:ext cx="2257425" cy="203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TextBox 3"/>
          <p:cNvSpPr txBox="1">
            <a:spLocks noChangeArrowheads="1"/>
          </p:cNvSpPr>
          <p:nvPr/>
        </p:nvSpPr>
        <p:spPr bwMode="auto">
          <a:xfrm>
            <a:off x="0" y="0"/>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400" b="1">
                <a:latin typeface="Times New Roman" pitchFamily="18" charset="0"/>
                <a:cs typeface="Times New Roman" pitchFamily="18" charset="0"/>
              </a:rPr>
              <a:t>Brain 2012: 135; 1237–1252</a:t>
            </a:r>
          </a:p>
          <a:p>
            <a:pPr eaLnBrk="1" latinLnBrk="1" hangingPunct="1"/>
            <a:r>
              <a:rPr lang="en-US" altLang="ko-KR" sz="1400">
                <a:latin typeface="Times New Roman" pitchFamily="18" charset="0"/>
                <a:cs typeface="Times New Roman" pitchFamily="18" charset="0"/>
              </a:rPr>
              <a:t>MicroRNA 486 is a potentially novel target for the treatment of spinal cord injury</a:t>
            </a:r>
            <a:endParaRPr lang="ko-KR" altLang="en-US">
              <a:latin typeface="Times New Roman" pitchFamily="18" charset="0"/>
              <a:cs typeface="Times New Roman" pitchFamily="18" charset="0"/>
            </a:endParaRPr>
          </a:p>
        </p:txBody>
      </p:sp>
      <p:sp>
        <p:nvSpPr>
          <p:cNvPr id="6149" name="TextBox 4"/>
          <p:cNvSpPr txBox="1">
            <a:spLocks noChangeArrowheads="1"/>
          </p:cNvSpPr>
          <p:nvPr/>
        </p:nvSpPr>
        <p:spPr bwMode="auto">
          <a:xfrm>
            <a:off x="935038" y="3235325"/>
            <a:ext cx="11858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4B</a:t>
            </a:r>
            <a:endParaRPr lang="ko-KR" altLang="en-US"/>
          </a:p>
        </p:txBody>
      </p:sp>
      <p:sp>
        <p:nvSpPr>
          <p:cNvPr id="6150" name="TextBox 5"/>
          <p:cNvSpPr txBox="1">
            <a:spLocks noChangeArrowheads="1"/>
          </p:cNvSpPr>
          <p:nvPr/>
        </p:nvSpPr>
        <p:spPr bwMode="auto">
          <a:xfrm>
            <a:off x="4556125" y="3049588"/>
            <a:ext cx="1198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4C</a:t>
            </a:r>
            <a:endParaRPr lang="ko-KR" altLang="en-US"/>
          </a:p>
        </p:txBody>
      </p:sp>
      <p:sp>
        <p:nvSpPr>
          <p:cNvPr id="7" name="직사각형 6"/>
          <p:cNvSpPr/>
          <p:nvPr/>
        </p:nvSpPr>
        <p:spPr>
          <a:xfrm>
            <a:off x="911225" y="2755900"/>
            <a:ext cx="1533525" cy="285750"/>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8" name="직사각형 7"/>
          <p:cNvSpPr/>
          <p:nvPr/>
        </p:nvSpPr>
        <p:spPr>
          <a:xfrm>
            <a:off x="323850" y="1125538"/>
            <a:ext cx="2303463" cy="206533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9" name="직사각형 8"/>
          <p:cNvSpPr/>
          <p:nvPr/>
        </p:nvSpPr>
        <p:spPr>
          <a:xfrm>
            <a:off x="4522788" y="2719388"/>
            <a:ext cx="1533525" cy="285750"/>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0" name="직사각형 9"/>
          <p:cNvSpPr/>
          <p:nvPr/>
        </p:nvSpPr>
        <p:spPr>
          <a:xfrm>
            <a:off x="3884613" y="979488"/>
            <a:ext cx="2305050" cy="208121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6155" name="TextBox 10"/>
          <p:cNvSpPr txBox="1">
            <a:spLocks noChangeArrowheads="1"/>
          </p:cNvSpPr>
          <p:nvPr/>
        </p:nvSpPr>
        <p:spPr bwMode="auto">
          <a:xfrm>
            <a:off x="1797050" y="3903663"/>
            <a:ext cx="3084513"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with different experimental set.</a:t>
            </a:r>
            <a:endParaRPr lang="ko-KR" altLang="en-US" sz="1200">
              <a:solidFill>
                <a:srgbClr val="FF0000"/>
              </a:solidFill>
            </a:endParaRPr>
          </a:p>
        </p:txBody>
      </p:sp>
      <p:cxnSp>
        <p:nvCxnSpPr>
          <p:cNvPr id="12" name="직선 화살표 연결선 11"/>
          <p:cNvCxnSpPr/>
          <p:nvPr/>
        </p:nvCxnSpPr>
        <p:spPr>
          <a:xfrm>
            <a:off x="2514600" y="2882900"/>
            <a:ext cx="193833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92113" y="1309688"/>
            <a:ext cx="2257425" cy="173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2"/>
          <p:cNvSpPr txBox="1">
            <a:spLocks noChangeArrowheads="1"/>
          </p:cNvSpPr>
          <p:nvPr/>
        </p:nvSpPr>
        <p:spPr bwMode="auto">
          <a:xfrm>
            <a:off x="0" y="0"/>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400" b="1">
                <a:latin typeface="Times New Roman" pitchFamily="18" charset="0"/>
                <a:cs typeface="Times New Roman" pitchFamily="18" charset="0"/>
              </a:rPr>
              <a:t>Brain 2012: 135; 1237–1252</a:t>
            </a:r>
          </a:p>
          <a:p>
            <a:pPr eaLnBrk="1" latinLnBrk="1" hangingPunct="1"/>
            <a:r>
              <a:rPr lang="en-US" altLang="ko-KR" sz="1400">
                <a:latin typeface="Times New Roman" pitchFamily="18" charset="0"/>
                <a:cs typeface="Times New Roman" pitchFamily="18" charset="0"/>
              </a:rPr>
              <a:t>MicroRNA 486 is a potentially novel target for the treatment of spinal cord injury</a:t>
            </a:r>
            <a:endParaRPr lang="ko-KR" altLang="en-US">
              <a:latin typeface="Times New Roman" pitchFamily="18" charset="0"/>
              <a:cs typeface="Times New Roman" pitchFamily="18" charset="0"/>
            </a:endParaRPr>
          </a:p>
        </p:txBody>
      </p:sp>
      <p:sp>
        <p:nvSpPr>
          <p:cNvPr id="7172" name="TextBox 3"/>
          <p:cNvSpPr txBox="1">
            <a:spLocks noChangeArrowheads="1"/>
          </p:cNvSpPr>
          <p:nvPr/>
        </p:nvSpPr>
        <p:spPr bwMode="auto">
          <a:xfrm>
            <a:off x="935038" y="3235325"/>
            <a:ext cx="11858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4B</a:t>
            </a:r>
            <a:endParaRPr lang="ko-KR" altLang="en-US"/>
          </a:p>
        </p:txBody>
      </p:sp>
      <p:sp>
        <p:nvSpPr>
          <p:cNvPr id="5" name="직사각형 4"/>
          <p:cNvSpPr/>
          <p:nvPr/>
        </p:nvSpPr>
        <p:spPr>
          <a:xfrm>
            <a:off x="323850" y="1125538"/>
            <a:ext cx="2303463" cy="206533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7174" name="TextBox 5"/>
          <p:cNvSpPr txBox="1">
            <a:spLocks noChangeArrowheads="1"/>
          </p:cNvSpPr>
          <p:nvPr/>
        </p:nvSpPr>
        <p:spPr bwMode="auto">
          <a:xfrm>
            <a:off x="6518275" y="5484813"/>
            <a:ext cx="25146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Last lane was artificially attached.</a:t>
            </a:r>
            <a:endParaRPr lang="ko-KR" altLang="en-US" sz="1200">
              <a:solidFill>
                <a:srgbClr val="FF0000"/>
              </a:solidFill>
            </a:endParaRPr>
          </a:p>
        </p:txBody>
      </p:sp>
      <p:sp>
        <p:nvSpPr>
          <p:cNvPr id="7175" name="TextBox 6"/>
          <p:cNvSpPr txBox="1">
            <a:spLocks noChangeArrowheads="1"/>
          </p:cNvSpPr>
          <p:nvPr/>
        </p:nvSpPr>
        <p:spPr bwMode="auto">
          <a:xfrm>
            <a:off x="5868988" y="5067300"/>
            <a:ext cx="11842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4B</a:t>
            </a:r>
            <a:endParaRPr lang="ko-KR" altLang="en-US"/>
          </a:p>
        </p:txBody>
      </p:sp>
      <p:pic>
        <p:nvPicPr>
          <p:cNvPr id="7176"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108450" y="1292225"/>
            <a:ext cx="4425950" cy="3398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직사각형 8"/>
          <p:cNvSpPr/>
          <p:nvPr/>
        </p:nvSpPr>
        <p:spPr>
          <a:xfrm>
            <a:off x="3975100" y="928688"/>
            <a:ext cx="4518025" cy="40513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0" name="직사각형 9"/>
          <p:cNvSpPr/>
          <p:nvPr/>
        </p:nvSpPr>
        <p:spPr>
          <a:xfrm>
            <a:off x="7316788" y="1695450"/>
            <a:ext cx="1012825" cy="3005138"/>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1" name="직선 화살표 연결선 10"/>
          <p:cNvCxnSpPr/>
          <p:nvPr/>
        </p:nvCxnSpPr>
        <p:spPr>
          <a:xfrm>
            <a:off x="2722563" y="2225675"/>
            <a:ext cx="111442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3"/>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41325" y="1196975"/>
            <a:ext cx="2257425" cy="203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2"/>
          <p:cNvSpPr txBox="1">
            <a:spLocks noChangeArrowheads="1"/>
          </p:cNvSpPr>
          <p:nvPr/>
        </p:nvSpPr>
        <p:spPr bwMode="auto">
          <a:xfrm>
            <a:off x="0" y="0"/>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400" b="1">
                <a:latin typeface="Times New Roman" pitchFamily="18" charset="0"/>
                <a:cs typeface="Times New Roman" pitchFamily="18" charset="0"/>
              </a:rPr>
              <a:t>Brain 2012: 135; 1237–1252</a:t>
            </a:r>
          </a:p>
          <a:p>
            <a:pPr eaLnBrk="1" latinLnBrk="1" hangingPunct="1"/>
            <a:r>
              <a:rPr lang="en-US" altLang="ko-KR" sz="1400">
                <a:latin typeface="Times New Roman" pitchFamily="18" charset="0"/>
                <a:cs typeface="Times New Roman" pitchFamily="18" charset="0"/>
              </a:rPr>
              <a:t>MicroRNA 486 is a potentially novel target for the treatment of spinal cord injury</a:t>
            </a:r>
            <a:endParaRPr lang="ko-KR" altLang="en-US">
              <a:latin typeface="Times New Roman" pitchFamily="18" charset="0"/>
              <a:cs typeface="Times New Roman" pitchFamily="18" charset="0"/>
            </a:endParaRPr>
          </a:p>
        </p:txBody>
      </p:sp>
      <p:sp>
        <p:nvSpPr>
          <p:cNvPr id="8196" name="TextBox 3"/>
          <p:cNvSpPr txBox="1">
            <a:spLocks noChangeArrowheads="1"/>
          </p:cNvSpPr>
          <p:nvPr/>
        </p:nvSpPr>
        <p:spPr bwMode="auto">
          <a:xfrm>
            <a:off x="1077913" y="3119438"/>
            <a:ext cx="1198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4C</a:t>
            </a:r>
            <a:endParaRPr lang="ko-KR" altLang="en-US"/>
          </a:p>
        </p:txBody>
      </p:sp>
      <p:sp>
        <p:nvSpPr>
          <p:cNvPr id="5" name="직사각형 4"/>
          <p:cNvSpPr/>
          <p:nvPr/>
        </p:nvSpPr>
        <p:spPr>
          <a:xfrm>
            <a:off x="406400" y="1049338"/>
            <a:ext cx="2303463" cy="208121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pic>
        <p:nvPicPr>
          <p:cNvPr id="8198"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492625" y="1016000"/>
            <a:ext cx="4289425" cy="387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직사각형 6"/>
          <p:cNvSpPr/>
          <p:nvPr/>
        </p:nvSpPr>
        <p:spPr>
          <a:xfrm>
            <a:off x="4424363" y="973138"/>
            <a:ext cx="4379912" cy="39560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8200" name="TextBox 7"/>
          <p:cNvSpPr txBox="1">
            <a:spLocks noChangeArrowheads="1"/>
          </p:cNvSpPr>
          <p:nvPr/>
        </p:nvSpPr>
        <p:spPr bwMode="auto">
          <a:xfrm>
            <a:off x="6229350" y="4981575"/>
            <a:ext cx="11985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4C</a:t>
            </a:r>
            <a:endParaRPr lang="ko-KR" altLang="en-US"/>
          </a:p>
        </p:txBody>
      </p:sp>
      <p:sp>
        <p:nvSpPr>
          <p:cNvPr id="8201" name="TextBox 8"/>
          <p:cNvSpPr txBox="1">
            <a:spLocks noChangeArrowheads="1"/>
          </p:cNvSpPr>
          <p:nvPr/>
        </p:nvSpPr>
        <p:spPr bwMode="auto">
          <a:xfrm>
            <a:off x="6518275" y="5534025"/>
            <a:ext cx="25146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Last lane was artificially attached.</a:t>
            </a:r>
            <a:endParaRPr lang="ko-KR" altLang="en-US" sz="1200">
              <a:solidFill>
                <a:srgbClr val="FF0000"/>
              </a:solidFill>
            </a:endParaRPr>
          </a:p>
        </p:txBody>
      </p:sp>
      <p:sp>
        <p:nvSpPr>
          <p:cNvPr id="10" name="직사각형 9"/>
          <p:cNvSpPr/>
          <p:nvPr/>
        </p:nvSpPr>
        <p:spPr>
          <a:xfrm>
            <a:off x="7554913" y="1555750"/>
            <a:ext cx="1012825" cy="3006725"/>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1" name="직선 화살표 연결선 10"/>
          <p:cNvCxnSpPr/>
          <p:nvPr/>
        </p:nvCxnSpPr>
        <p:spPr>
          <a:xfrm>
            <a:off x="2782888" y="2057400"/>
            <a:ext cx="159067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71525" y="1128713"/>
            <a:ext cx="3206750" cy="330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TextBox 2"/>
          <p:cNvSpPr txBox="1">
            <a:spLocks noChangeArrowheads="1"/>
          </p:cNvSpPr>
          <p:nvPr/>
        </p:nvSpPr>
        <p:spPr bwMode="auto">
          <a:xfrm>
            <a:off x="0" y="0"/>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400" b="1">
                <a:latin typeface="Times New Roman" pitchFamily="18" charset="0"/>
                <a:cs typeface="Times New Roman" pitchFamily="18" charset="0"/>
              </a:rPr>
              <a:t>Brain 2012: 135; 1237–1252</a:t>
            </a:r>
          </a:p>
          <a:p>
            <a:pPr eaLnBrk="1" latinLnBrk="1" hangingPunct="1"/>
            <a:r>
              <a:rPr lang="en-US" altLang="ko-KR" sz="1400">
                <a:latin typeface="Times New Roman" pitchFamily="18" charset="0"/>
                <a:cs typeface="Times New Roman" pitchFamily="18" charset="0"/>
              </a:rPr>
              <a:t>MicroRNA 486 is a potentially novel target for the treatment of spinal cord injury</a:t>
            </a:r>
            <a:endParaRPr lang="ko-KR" altLang="en-US">
              <a:latin typeface="Times New Roman" pitchFamily="18" charset="0"/>
              <a:cs typeface="Times New Roman" pitchFamily="18" charset="0"/>
            </a:endParaRPr>
          </a:p>
        </p:txBody>
      </p:sp>
      <p:sp>
        <p:nvSpPr>
          <p:cNvPr id="9220" name="TextBox 3"/>
          <p:cNvSpPr txBox="1">
            <a:spLocks noChangeArrowheads="1"/>
          </p:cNvSpPr>
          <p:nvPr/>
        </p:nvSpPr>
        <p:spPr bwMode="auto">
          <a:xfrm>
            <a:off x="1930400" y="4557713"/>
            <a:ext cx="12112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4G</a:t>
            </a:r>
            <a:endParaRPr lang="ko-KR" altLang="en-US"/>
          </a:p>
        </p:txBody>
      </p:sp>
      <p:sp>
        <p:nvSpPr>
          <p:cNvPr id="5" name="직사각형 4"/>
          <p:cNvSpPr/>
          <p:nvPr/>
        </p:nvSpPr>
        <p:spPr>
          <a:xfrm>
            <a:off x="746125" y="1090613"/>
            <a:ext cx="3290888" cy="34099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9222" name="TextBox 5"/>
          <p:cNvSpPr txBox="1">
            <a:spLocks noChangeArrowheads="1"/>
          </p:cNvSpPr>
          <p:nvPr/>
        </p:nvSpPr>
        <p:spPr bwMode="auto">
          <a:xfrm>
            <a:off x="4905375" y="1639888"/>
            <a:ext cx="1389063"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Artificial error bar</a:t>
            </a:r>
            <a:endParaRPr lang="ko-KR" altLang="en-US" sz="1200">
              <a:solidFill>
                <a:srgbClr val="FF0000"/>
              </a:solidFill>
            </a:endParaRPr>
          </a:p>
        </p:txBody>
      </p:sp>
      <p:sp>
        <p:nvSpPr>
          <p:cNvPr id="7" name="타원 6"/>
          <p:cNvSpPr/>
          <p:nvPr/>
        </p:nvSpPr>
        <p:spPr>
          <a:xfrm>
            <a:off x="1457325" y="1538288"/>
            <a:ext cx="501650" cy="500062"/>
          </a:xfrm>
          <a:prstGeom prst="ellipse">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8" name="직선 화살표 연결선 7"/>
          <p:cNvCxnSpPr>
            <a:endCxn id="9222" idx="1"/>
          </p:cNvCxnSpPr>
          <p:nvPr/>
        </p:nvCxnSpPr>
        <p:spPr>
          <a:xfrm>
            <a:off x="2044700" y="1778000"/>
            <a:ext cx="2860675"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50850" y="869950"/>
            <a:ext cx="2981325" cy="404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extBox 2"/>
          <p:cNvSpPr txBox="1">
            <a:spLocks noChangeArrowheads="1"/>
          </p:cNvSpPr>
          <p:nvPr/>
        </p:nvSpPr>
        <p:spPr bwMode="auto">
          <a:xfrm>
            <a:off x="0" y="0"/>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400" b="1">
                <a:latin typeface="Times New Roman" pitchFamily="18" charset="0"/>
                <a:cs typeface="Times New Roman" pitchFamily="18" charset="0"/>
              </a:rPr>
              <a:t>Brain 2012: 135; 1237–1252</a:t>
            </a:r>
          </a:p>
          <a:p>
            <a:pPr eaLnBrk="1" latinLnBrk="1" hangingPunct="1"/>
            <a:r>
              <a:rPr lang="en-US" altLang="ko-KR" sz="1400">
                <a:latin typeface="Times New Roman" pitchFamily="18" charset="0"/>
                <a:cs typeface="Times New Roman" pitchFamily="18" charset="0"/>
              </a:rPr>
              <a:t>MicroRNA 486 is a potentially novel target for the treatment of spinal cord injury</a:t>
            </a:r>
            <a:endParaRPr lang="ko-KR" altLang="en-US">
              <a:latin typeface="Times New Roman" pitchFamily="18" charset="0"/>
              <a:cs typeface="Times New Roman" pitchFamily="18" charset="0"/>
            </a:endParaRPr>
          </a:p>
        </p:txBody>
      </p:sp>
      <p:sp>
        <p:nvSpPr>
          <p:cNvPr id="4" name="직사각형 3"/>
          <p:cNvSpPr/>
          <p:nvPr/>
        </p:nvSpPr>
        <p:spPr>
          <a:xfrm>
            <a:off x="468313" y="801688"/>
            <a:ext cx="2922587" cy="4191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0245" name="TextBox 4"/>
          <p:cNvSpPr txBox="1">
            <a:spLocks noChangeArrowheads="1"/>
          </p:cNvSpPr>
          <p:nvPr/>
        </p:nvSpPr>
        <p:spPr bwMode="auto">
          <a:xfrm>
            <a:off x="1376363" y="5040313"/>
            <a:ext cx="1196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4H</a:t>
            </a:r>
            <a:endParaRPr lang="ko-KR" altLang="en-US"/>
          </a:p>
        </p:txBody>
      </p:sp>
      <p:pic>
        <p:nvPicPr>
          <p:cNvPr id="1024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103813" y="920750"/>
            <a:ext cx="2981325" cy="158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직사각형 6"/>
          <p:cNvSpPr/>
          <p:nvPr/>
        </p:nvSpPr>
        <p:spPr>
          <a:xfrm>
            <a:off x="7232650" y="1679575"/>
            <a:ext cx="781050" cy="374650"/>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8" name="직선 화살표 연결선 7"/>
          <p:cNvCxnSpPr/>
          <p:nvPr/>
        </p:nvCxnSpPr>
        <p:spPr>
          <a:xfrm>
            <a:off x="3503613" y="1890713"/>
            <a:ext cx="14589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 name="직사각형 9"/>
          <p:cNvSpPr/>
          <p:nvPr/>
        </p:nvSpPr>
        <p:spPr>
          <a:xfrm>
            <a:off x="512763" y="908050"/>
            <a:ext cx="2805112" cy="1577975"/>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0250" name="TextBox 10"/>
          <p:cNvSpPr txBox="1">
            <a:spLocks noChangeArrowheads="1"/>
          </p:cNvSpPr>
          <p:nvPr/>
        </p:nvSpPr>
        <p:spPr bwMode="auto">
          <a:xfrm>
            <a:off x="5964238" y="3860800"/>
            <a:ext cx="2513012"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Last lane was artificially attached.</a:t>
            </a:r>
            <a:endParaRPr lang="ko-KR" altLang="en-US" sz="1200">
              <a:solidFill>
                <a:srgbClr val="FF0000"/>
              </a:solidFill>
            </a:endParaRPr>
          </a:p>
        </p:txBody>
      </p:sp>
      <p:cxnSp>
        <p:nvCxnSpPr>
          <p:cNvPr id="12" name="직선 화살표 연결선 11"/>
          <p:cNvCxnSpPr/>
          <p:nvPr/>
        </p:nvCxnSpPr>
        <p:spPr>
          <a:xfrm>
            <a:off x="7654925" y="2085975"/>
            <a:ext cx="0" cy="17049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직선 화살표 연결선 13"/>
          <p:cNvCxnSpPr>
            <a:stCxn id="10250" idx="1"/>
          </p:cNvCxnSpPr>
          <p:nvPr/>
        </p:nvCxnSpPr>
        <p:spPr>
          <a:xfrm flipH="1" flipV="1">
            <a:off x="3143250" y="3997325"/>
            <a:ext cx="2820988"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253" name="TextBox 15"/>
          <p:cNvSpPr txBox="1">
            <a:spLocks noChangeArrowheads="1"/>
          </p:cNvSpPr>
          <p:nvPr/>
        </p:nvSpPr>
        <p:spPr bwMode="auto">
          <a:xfrm>
            <a:off x="3989388" y="4054475"/>
            <a:ext cx="1325562"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How quantified?</a:t>
            </a:r>
            <a:endParaRPr lang="ko-KR" altLang="en-US" sz="1200">
              <a:solidFill>
                <a:srgbClr val="FF00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1"/>
          <p:cNvSpPr txBox="1">
            <a:spLocks noChangeArrowheads="1"/>
          </p:cNvSpPr>
          <p:nvPr/>
        </p:nvSpPr>
        <p:spPr bwMode="auto">
          <a:xfrm>
            <a:off x="0" y="0"/>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400" b="1">
                <a:latin typeface="Times New Roman" pitchFamily="18" charset="0"/>
                <a:cs typeface="Times New Roman" pitchFamily="18" charset="0"/>
              </a:rPr>
              <a:t>Brain 2012: 135; 1237–1252</a:t>
            </a:r>
          </a:p>
          <a:p>
            <a:pPr eaLnBrk="1" latinLnBrk="1" hangingPunct="1"/>
            <a:r>
              <a:rPr lang="en-US" altLang="ko-KR" sz="1400">
                <a:latin typeface="Times New Roman" pitchFamily="18" charset="0"/>
                <a:cs typeface="Times New Roman" pitchFamily="18" charset="0"/>
              </a:rPr>
              <a:t>MicroRNA 486 is a potentially novel target for the treatment of spinal cord injury</a:t>
            </a:r>
            <a:endParaRPr lang="ko-KR" altLang="en-US">
              <a:latin typeface="Times New Roman" pitchFamily="18" charset="0"/>
              <a:cs typeface="Times New Roman" pitchFamily="18" charset="0"/>
            </a:endParaRPr>
          </a:p>
        </p:txBody>
      </p:sp>
      <p:pic>
        <p:nvPicPr>
          <p:cNvPr id="11267"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60375" y="1252538"/>
            <a:ext cx="2508250" cy="2316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243513" y="1085850"/>
            <a:ext cx="2363787" cy="254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TextBox 4"/>
          <p:cNvSpPr txBox="1">
            <a:spLocks noChangeArrowheads="1"/>
          </p:cNvSpPr>
          <p:nvPr/>
        </p:nvSpPr>
        <p:spPr bwMode="auto">
          <a:xfrm>
            <a:off x="1157288" y="3686175"/>
            <a:ext cx="11985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5C</a:t>
            </a:r>
            <a:endParaRPr lang="ko-KR" altLang="en-US"/>
          </a:p>
        </p:txBody>
      </p:sp>
      <p:sp>
        <p:nvSpPr>
          <p:cNvPr id="6" name="직사각형 5"/>
          <p:cNvSpPr/>
          <p:nvPr/>
        </p:nvSpPr>
        <p:spPr>
          <a:xfrm>
            <a:off x="406400" y="1049338"/>
            <a:ext cx="2733675" cy="256857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7" name="직사각형 6"/>
          <p:cNvSpPr/>
          <p:nvPr/>
        </p:nvSpPr>
        <p:spPr>
          <a:xfrm>
            <a:off x="4932363" y="1092200"/>
            <a:ext cx="2733675" cy="256857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1272" name="TextBox 7"/>
          <p:cNvSpPr txBox="1">
            <a:spLocks noChangeArrowheads="1"/>
          </p:cNvSpPr>
          <p:nvPr/>
        </p:nvSpPr>
        <p:spPr bwMode="auto">
          <a:xfrm>
            <a:off x="5822950" y="3759200"/>
            <a:ext cx="119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5D</a:t>
            </a:r>
            <a:endParaRPr lang="ko-KR" altLang="en-US"/>
          </a:p>
        </p:txBody>
      </p:sp>
      <p:sp>
        <p:nvSpPr>
          <p:cNvPr id="9" name="직사각형 8"/>
          <p:cNvSpPr/>
          <p:nvPr/>
        </p:nvSpPr>
        <p:spPr>
          <a:xfrm>
            <a:off x="1270000" y="3163888"/>
            <a:ext cx="1473200" cy="285750"/>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0" name="직사각형 9"/>
          <p:cNvSpPr/>
          <p:nvPr/>
        </p:nvSpPr>
        <p:spPr>
          <a:xfrm>
            <a:off x="6024563" y="3195638"/>
            <a:ext cx="1330325" cy="285750"/>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1" name="직선 화살표 연결선 10"/>
          <p:cNvCxnSpPr/>
          <p:nvPr/>
        </p:nvCxnSpPr>
        <p:spPr>
          <a:xfrm>
            <a:off x="2803525" y="3309938"/>
            <a:ext cx="314007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276" name="TextBox 11"/>
          <p:cNvSpPr txBox="1">
            <a:spLocks noChangeArrowheads="1"/>
          </p:cNvSpPr>
          <p:nvPr/>
        </p:nvSpPr>
        <p:spPr bwMode="auto">
          <a:xfrm>
            <a:off x="2433638" y="4003675"/>
            <a:ext cx="30829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with different experimental set.</a:t>
            </a:r>
            <a:endParaRPr lang="ko-KR" altLang="en-US" sz="1200">
              <a:solidFill>
                <a:srgbClr val="FF000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03238" y="1165225"/>
            <a:ext cx="3033712"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extBox 2"/>
          <p:cNvSpPr txBox="1">
            <a:spLocks noChangeArrowheads="1"/>
          </p:cNvSpPr>
          <p:nvPr/>
        </p:nvSpPr>
        <p:spPr bwMode="auto">
          <a:xfrm>
            <a:off x="0" y="0"/>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400" b="1">
                <a:latin typeface="Times New Roman" pitchFamily="18" charset="0"/>
                <a:cs typeface="Times New Roman" pitchFamily="18" charset="0"/>
              </a:rPr>
              <a:t>Brain 2012: 135; 1237–1252</a:t>
            </a:r>
          </a:p>
          <a:p>
            <a:pPr eaLnBrk="1" latinLnBrk="1" hangingPunct="1"/>
            <a:r>
              <a:rPr lang="en-US" altLang="ko-KR" sz="1400">
                <a:latin typeface="Times New Roman" pitchFamily="18" charset="0"/>
                <a:cs typeface="Times New Roman" pitchFamily="18" charset="0"/>
              </a:rPr>
              <a:t>MicroRNA 486 is a potentially novel target for the treatment of spinal cord injury</a:t>
            </a:r>
            <a:endParaRPr lang="ko-KR" altLang="en-US">
              <a:latin typeface="Times New Roman" pitchFamily="18" charset="0"/>
              <a:cs typeface="Times New Roman" pitchFamily="18" charset="0"/>
            </a:endParaRPr>
          </a:p>
        </p:txBody>
      </p:sp>
      <p:sp>
        <p:nvSpPr>
          <p:cNvPr id="12292" name="TextBox 3"/>
          <p:cNvSpPr txBox="1">
            <a:spLocks noChangeArrowheads="1"/>
          </p:cNvSpPr>
          <p:nvPr/>
        </p:nvSpPr>
        <p:spPr bwMode="auto">
          <a:xfrm>
            <a:off x="1450975" y="5049838"/>
            <a:ext cx="11842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6B</a:t>
            </a:r>
            <a:endParaRPr lang="ko-KR" altLang="en-US"/>
          </a:p>
        </p:txBody>
      </p:sp>
      <p:sp>
        <p:nvSpPr>
          <p:cNvPr id="5" name="직사각형 4"/>
          <p:cNvSpPr/>
          <p:nvPr/>
        </p:nvSpPr>
        <p:spPr>
          <a:xfrm>
            <a:off x="406400" y="1049338"/>
            <a:ext cx="3190875" cy="391953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2" name="타원 1"/>
          <p:cNvSpPr/>
          <p:nvPr/>
        </p:nvSpPr>
        <p:spPr>
          <a:xfrm>
            <a:off x="1457325" y="1682750"/>
            <a:ext cx="501650" cy="500063"/>
          </a:xfrm>
          <a:prstGeom prst="ellipse">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7" name="직선 화살표 연결선 6"/>
          <p:cNvCxnSpPr/>
          <p:nvPr/>
        </p:nvCxnSpPr>
        <p:spPr>
          <a:xfrm>
            <a:off x="1992313" y="1912938"/>
            <a:ext cx="2406650" cy="15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2296" name="TextBox 7"/>
          <p:cNvSpPr txBox="1">
            <a:spLocks noChangeArrowheads="1"/>
          </p:cNvSpPr>
          <p:nvPr/>
        </p:nvSpPr>
        <p:spPr bwMode="auto">
          <a:xfrm>
            <a:off x="4460875" y="1785938"/>
            <a:ext cx="245427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Error bar was artificially attached</a:t>
            </a:r>
            <a:endParaRPr lang="ko-KR" altLang="en-US" sz="1200">
              <a:solidFill>
                <a:srgbClr val="FF000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20650" y="1484313"/>
            <a:ext cx="8885238" cy="3586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extBox 2"/>
          <p:cNvSpPr txBox="1">
            <a:spLocks noChangeArrowheads="1"/>
          </p:cNvSpPr>
          <p:nvPr/>
        </p:nvSpPr>
        <p:spPr bwMode="auto">
          <a:xfrm>
            <a:off x="0" y="0"/>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400" b="1">
                <a:latin typeface="Times New Roman" pitchFamily="18" charset="0"/>
                <a:cs typeface="Times New Roman" pitchFamily="18" charset="0"/>
              </a:rPr>
              <a:t>Brain 2012: 135; 1237–1252</a:t>
            </a:r>
          </a:p>
          <a:p>
            <a:pPr eaLnBrk="1" latinLnBrk="1" hangingPunct="1"/>
            <a:r>
              <a:rPr lang="en-US" altLang="ko-KR" sz="1400">
                <a:latin typeface="Times New Roman" pitchFamily="18" charset="0"/>
                <a:cs typeface="Times New Roman" pitchFamily="18" charset="0"/>
              </a:rPr>
              <a:t>MicroRNA 486 is a potentially novel target for the treatment of spinal cord injury</a:t>
            </a:r>
            <a:endParaRPr lang="ko-KR" altLang="en-US">
              <a:latin typeface="Times New Roman" pitchFamily="18" charset="0"/>
              <a:cs typeface="Times New Roman" pitchFamily="18" charset="0"/>
            </a:endParaRPr>
          </a:p>
        </p:txBody>
      </p:sp>
      <p:sp>
        <p:nvSpPr>
          <p:cNvPr id="13316" name="TextBox 3"/>
          <p:cNvSpPr txBox="1">
            <a:spLocks noChangeArrowheads="1"/>
          </p:cNvSpPr>
          <p:nvPr/>
        </p:nvSpPr>
        <p:spPr bwMode="auto">
          <a:xfrm>
            <a:off x="4108450" y="5368925"/>
            <a:ext cx="15430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6D-6F</a:t>
            </a:r>
            <a:endParaRPr lang="ko-KR" altLang="en-US"/>
          </a:p>
        </p:txBody>
      </p:sp>
      <p:sp>
        <p:nvSpPr>
          <p:cNvPr id="5" name="직사각형 4"/>
          <p:cNvSpPr/>
          <p:nvPr/>
        </p:nvSpPr>
        <p:spPr>
          <a:xfrm>
            <a:off x="44450" y="1393825"/>
            <a:ext cx="9064625" cy="391953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6" name="타원 5"/>
          <p:cNvSpPr/>
          <p:nvPr/>
        </p:nvSpPr>
        <p:spPr>
          <a:xfrm>
            <a:off x="1077913" y="1863725"/>
            <a:ext cx="500062" cy="500063"/>
          </a:xfrm>
          <a:prstGeom prst="ellipse">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3319" name="TextBox 7"/>
          <p:cNvSpPr txBox="1">
            <a:spLocks noChangeArrowheads="1"/>
          </p:cNvSpPr>
          <p:nvPr/>
        </p:nvSpPr>
        <p:spPr bwMode="auto">
          <a:xfrm>
            <a:off x="3684588" y="5953125"/>
            <a:ext cx="245427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Error bar was artificially attached</a:t>
            </a:r>
            <a:endParaRPr lang="ko-KR" altLang="en-US" sz="1200">
              <a:solidFill>
                <a:srgbClr val="FF0000"/>
              </a:solidFill>
            </a:endParaRPr>
          </a:p>
        </p:txBody>
      </p:sp>
      <p:sp>
        <p:nvSpPr>
          <p:cNvPr id="9" name="타원 8"/>
          <p:cNvSpPr/>
          <p:nvPr/>
        </p:nvSpPr>
        <p:spPr>
          <a:xfrm>
            <a:off x="4154488" y="3033713"/>
            <a:ext cx="501650" cy="500062"/>
          </a:xfrm>
          <a:prstGeom prst="ellipse">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0" name="타원 9"/>
          <p:cNvSpPr/>
          <p:nvPr/>
        </p:nvSpPr>
        <p:spPr>
          <a:xfrm>
            <a:off x="7053263" y="1912938"/>
            <a:ext cx="500062" cy="500062"/>
          </a:xfrm>
          <a:prstGeom prst="ellipse">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219200" y="404813"/>
            <a:ext cx="6705600" cy="207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61975" y="869950"/>
            <a:ext cx="1849438" cy="366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extBox 2"/>
          <p:cNvSpPr txBox="1">
            <a:spLocks noChangeArrowheads="1"/>
          </p:cNvSpPr>
          <p:nvPr/>
        </p:nvSpPr>
        <p:spPr bwMode="auto">
          <a:xfrm>
            <a:off x="468313" y="122238"/>
            <a:ext cx="82804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100" b="1"/>
              <a:t>ANTIOXIDANTS &amp; REDOX SIGNALING Volume 16, Number 10, 2012 10.1089/ars.2011.4224</a:t>
            </a:r>
          </a:p>
          <a:p>
            <a:pPr eaLnBrk="1" latinLnBrk="1" hangingPunct="1"/>
            <a:r>
              <a:rPr lang="en-US" altLang="ko-KR" sz="1400"/>
              <a:t>miR23b Ameliorates Neuropathic Pain in Spinal Cord by Silencing NADPH Oxidase 4</a:t>
            </a:r>
            <a:endParaRPr lang="ko-KR" altLang="en-US" sz="1400"/>
          </a:p>
        </p:txBody>
      </p:sp>
      <p:pic>
        <p:nvPicPr>
          <p:cNvPr id="1536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308600" y="641350"/>
            <a:ext cx="1495425" cy="168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직사각형 4"/>
          <p:cNvSpPr/>
          <p:nvPr/>
        </p:nvSpPr>
        <p:spPr>
          <a:xfrm>
            <a:off x="5308600" y="1314450"/>
            <a:ext cx="1344613" cy="215900"/>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5366" name="TextBox 5"/>
          <p:cNvSpPr txBox="1">
            <a:spLocks noChangeArrowheads="1"/>
          </p:cNvSpPr>
          <p:nvPr/>
        </p:nvSpPr>
        <p:spPr bwMode="auto">
          <a:xfrm>
            <a:off x="4572000" y="2155825"/>
            <a:ext cx="3240088"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700" b="1"/>
              <a:t>ANTIOXIDANTS &amp; REDOX SIGNALING Volume 16, Number 2, 2012</a:t>
            </a:r>
          </a:p>
          <a:p>
            <a:pPr eaLnBrk="1" latinLnBrk="1" hangingPunct="1"/>
            <a:r>
              <a:rPr lang="en-US" altLang="ko-KR" sz="900"/>
              <a:t>Crucial Role of Nuclear Ago2 for hUCB-MSCs Differentiation and Self-Renewal via Stemness Control</a:t>
            </a:r>
            <a:endParaRPr lang="ko-KR" altLang="en-US" sz="900"/>
          </a:p>
        </p:txBody>
      </p:sp>
      <p:sp>
        <p:nvSpPr>
          <p:cNvPr id="7" name="직사각형 6"/>
          <p:cNvSpPr/>
          <p:nvPr/>
        </p:nvSpPr>
        <p:spPr>
          <a:xfrm>
            <a:off x="971550" y="1274763"/>
            <a:ext cx="1439863" cy="215900"/>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5368" name="TextBox 7"/>
          <p:cNvSpPr txBox="1">
            <a:spLocks noChangeArrowheads="1"/>
          </p:cNvSpPr>
          <p:nvPr/>
        </p:nvSpPr>
        <p:spPr bwMode="auto">
          <a:xfrm>
            <a:off x="5565775" y="1768475"/>
            <a:ext cx="12112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3G</a:t>
            </a:r>
            <a:endParaRPr lang="ko-KR" altLang="en-US"/>
          </a:p>
        </p:txBody>
      </p:sp>
      <p:sp>
        <p:nvSpPr>
          <p:cNvPr id="15369" name="TextBox 8"/>
          <p:cNvSpPr txBox="1">
            <a:spLocks noChangeArrowheads="1"/>
          </p:cNvSpPr>
          <p:nvPr/>
        </p:nvSpPr>
        <p:spPr bwMode="auto">
          <a:xfrm>
            <a:off x="955675" y="4637088"/>
            <a:ext cx="1196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1D</a:t>
            </a:r>
            <a:endParaRPr lang="ko-KR" altLang="en-US"/>
          </a:p>
        </p:txBody>
      </p:sp>
      <p:sp>
        <p:nvSpPr>
          <p:cNvPr id="10" name="직사각형 9"/>
          <p:cNvSpPr/>
          <p:nvPr/>
        </p:nvSpPr>
        <p:spPr>
          <a:xfrm>
            <a:off x="323850" y="836613"/>
            <a:ext cx="2303463" cy="375126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1" name="직사각형 10"/>
          <p:cNvSpPr/>
          <p:nvPr/>
        </p:nvSpPr>
        <p:spPr>
          <a:xfrm>
            <a:off x="4500563" y="614363"/>
            <a:ext cx="3167062" cy="209391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2" name="직선 화살표 연결선 11"/>
          <p:cNvCxnSpPr/>
          <p:nvPr/>
        </p:nvCxnSpPr>
        <p:spPr>
          <a:xfrm>
            <a:off x="2484438" y="1382713"/>
            <a:ext cx="2735262" cy="0"/>
          </a:xfrm>
          <a:prstGeom prst="straightConnector1">
            <a:avLst/>
          </a:prstGeom>
          <a:ln>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5373" name="TextBox 12"/>
          <p:cNvSpPr txBox="1">
            <a:spLocks noChangeArrowheads="1"/>
          </p:cNvSpPr>
          <p:nvPr/>
        </p:nvSpPr>
        <p:spPr bwMode="auto">
          <a:xfrm>
            <a:off x="2771775" y="1458913"/>
            <a:ext cx="1566863"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was used</a:t>
            </a:r>
            <a:endParaRPr lang="ko-KR" altLang="en-US" sz="1200">
              <a:solidFill>
                <a:srgbClr val="FF000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46200" y="260350"/>
            <a:ext cx="6448425" cy="231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25450" y="944563"/>
            <a:ext cx="2274888"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직사각형 2"/>
          <p:cNvSpPr/>
          <p:nvPr/>
        </p:nvSpPr>
        <p:spPr>
          <a:xfrm>
            <a:off x="395288" y="115888"/>
            <a:ext cx="8569325" cy="439737"/>
          </a:xfrm>
          <a:prstGeom prst="rect">
            <a:avLst/>
          </a:prstGeom>
        </p:spPr>
        <p:txBody>
          <a:bodyPr>
            <a:spAutoFit/>
          </a:bodyPr>
          <a:lstStyle/>
          <a:p>
            <a:pPr latinLnBrk="1"/>
            <a:r>
              <a:rPr lang="en-US" altLang="ko-KR" sz="1000" b="1">
                <a:cs typeface="Arial" charset="0"/>
              </a:rPr>
              <a:t>ANTIOXIDANTS &amp; REDOX SIGNALING Volume 16, Number 5, 2012 DOI: 10.1089/ars.2011.4134</a:t>
            </a:r>
          </a:p>
          <a:p>
            <a:pPr latinLnBrk="1"/>
            <a:r>
              <a:rPr lang="en-US" altLang="ko-KR" sz="1200">
                <a:cs typeface="Arial" charset="0"/>
              </a:rPr>
              <a:t>Nuclear Ago2/HSP60 Contributes to Broad Spectrum of hATSCs Function via Oct4 Regulation</a:t>
            </a:r>
            <a:endParaRPr lang="ko-KR" altLang="en-US" sz="1200">
              <a:cs typeface="Arial" charset="0"/>
            </a:endParaRPr>
          </a:p>
        </p:txBody>
      </p:sp>
      <p:pic>
        <p:nvPicPr>
          <p:cNvPr id="17412"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818188" y="692150"/>
            <a:ext cx="2290762" cy="244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321050" y="1514475"/>
            <a:ext cx="2295525"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직사각형 5"/>
          <p:cNvSpPr/>
          <p:nvPr/>
        </p:nvSpPr>
        <p:spPr>
          <a:xfrm>
            <a:off x="6353175" y="1508125"/>
            <a:ext cx="955675" cy="298450"/>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7" name="직사각형 6"/>
          <p:cNvSpPr/>
          <p:nvPr/>
        </p:nvSpPr>
        <p:spPr>
          <a:xfrm>
            <a:off x="4645025" y="1487488"/>
            <a:ext cx="955675" cy="298450"/>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8" name="직사각형 7"/>
          <p:cNvSpPr/>
          <p:nvPr/>
        </p:nvSpPr>
        <p:spPr>
          <a:xfrm>
            <a:off x="1744663" y="1512888"/>
            <a:ext cx="955675" cy="298450"/>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9" name="직선 화살표 연결선 8"/>
          <p:cNvCxnSpPr/>
          <p:nvPr/>
        </p:nvCxnSpPr>
        <p:spPr>
          <a:xfrm>
            <a:off x="2735263" y="1670050"/>
            <a:ext cx="190976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flipV="1">
            <a:off x="5616575" y="1657350"/>
            <a:ext cx="655638" cy="47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7419" name="TextBox 10"/>
          <p:cNvSpPr txBox="1">
            <a:spLocks noChangeArrowheads="1"/>
          </p:cNvSpPr>
          <p:nvPr/>
        </p:nvSpPr>
        <p:spPr bwMode="auto">
          <a:xfrm>
            <a:off x="1049338" y="3132138"/>
            <a:ext cx="11731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3F</a:t>
            </a:r>
            <a:endParaRPr lang="ko-KR" altLang="en-US"/>
          </a:p>
        </p:txBody>
      </p:sp>
      <p:sp>
        <p:nvSpPr>
          <p:cNvPr id="12" name="직사각형 11"/>
          <p:cNvSpPr/>
          <p:nvPr/>
        </p:nvSpPr>
        <p:spPr>
          <a:xfrm>
            <a:off x="323850" y="849313"/>
            <a:ext cx="2447925" cy="223837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3" name="직사각형 12"/>
          <p:cNvSpPr/>
          <p:nvPr/>
        </p:nvSpPr>
        <p:spPr>
          <a:xfrm>
            <a:off x="5724525" y="588963"/>
            <a:ext cx="3168650" cy="36322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7422" name="직사각형 13"/>
          <p:cNvSpPr>
            <a:spLocks noChangeArrowheads="1"/>
          </p:cNvSpPr>
          <p:nvPr/>
        </p:nvSpPr>
        <p:spPr bwMode="auto">
          <a:xfrm>
            <a:off x="5818188" y="3436938"/>
            <a:ext cx="3074987"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900" b="1"/>
              <a:t>STEM CELLS 2008;26:2724–2734</a:t>
            </a:r>
          </a:p>
          <a:p>
            <a:pPr latinLnBrk="1"/>
            <a:r>
              <a:rPr lang="en-US" altLang="ko-KR" sz="900"/>
              <a:t>IFATS Series: Selenium Induces Improvement of Stem Cell Behaviors in Human Adipose-Tissue Stromal Cells via SAPK/JNK and Stemness Acting Signals</a:t>
            </a:r>
            <a:endParaRPr lang="ko-KR" altLang="en-US" sz="900"/>
          </a:p>
          <a:p>
            <a:pPr latinLnBrk="1"/>
            <a:endParaRPr lang="ko-KR" altLang="en-US" sz="900"/>
          </a:p>
        </p:txBody>
      </p:sp>
      <p:sp>
        <p:nvSpPr>
          <p:cNvPr id="17423" name="TextBox 14"/>
          <p:cNvSpPr txBox="1">
            <a:spLocks noChangeArrowheads="1"/>
          </p:cNvSpPr>
          <p:nvPr/>
        </p:nvSpPr>
        <p:spPr bwMode="auto">
          <a:xfrm>
            <a:off x="6754813" y="3086100"/>
            <a:ext cx="11858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2A</a:t>
            </a:r>
            <a:endParaRPr lang="ko-KR" altLang="en-US"/>
          </a:p>
        </p:txBody>
      </p:sp>
      <p:sp>
        <p:nvSpPr>
          <p:cNvPr id="17424" name="TextBox 15"/>
          <p:cNvSpPr txBox="1">
            <a:spLocks noChangeArrowheads="1"/>
          </p:cNvSpPr>
          <p:nvPr/>
        </p:nvSpPr>
        <p:spPr bwMode="auto">
          <a:xfrm>
            <a:off x="3527425" y="1882775"/>
            <a:ext cx="156686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was used</a:t>
            </a:r>
            <a:endParaRPr lang="ko-KR" altLang="en-US" sz="1200">
              <a:solidFill>
                <a:srgbClr val="FF000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23850" y="555625"/>
            <a:ext cx="2843213" cy="292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직사각형 2"/>
          <p:cNvSpPr/>
          <p:nvPr/>
        </p:nvSpPr>
        <p:spPr>
          <a:xfrm>
            <a:off x="395288" y="115888"/>
            <a:ext cx="8569325" cy="439737"/>
          </a:xfrm>
          <a:prstGeom prst="rect">
            <a:avLst/>
          </a:prstGeom>
        </p:spPr>
        <p:txBody>
          <a:bodyPr>
            <a:spAutoFit/>
          </a:bodyPr>
          <a:lstStyle/>
          <a:p>
            <a:pPr latinLnBrk="1"/>
            <a:r>
              <a:rPr lang="en-US" altLang="ko-KR" sz="1000" b="1">
                <a:cs typeface="Arial" charset="0"/>
              </a:rPr>
              <a:t>ANTIOXIDANTS &amp; REDOX SIGNALING Volume 16, Number 5, 2012 DOI: 10.1089/ars.2011.4134</a:t>
            </a:r>
          </a:p>
          <a:p>
            <a:pPr latinLnBrk="1"/>
            <a:r>
              <a:rPr lang="en-US" altLang="ko-KR" sz="1200">
                <a:cs typeface="Arial" charset="0"/>
              </a:rPr>
              <a:t>Nuclear Ago2/HSP60 Contributes to Broad Spectrum of hATSCs Function via Oct4 Regulation</a:t>
            </a:r>
            <a:endParaRPr lang="ko-KR" altLang="en-US" sz="1200">
              <a:cs typeface="Arial" charset="0"/>
            </a:endParaRPr>
          </a:p>
        </p:txBody>
      </p:sp>
      <p:pic>
        <p:nvPicPr>
          <p:cNvPr id="18436"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r="-735"/>
          <a:stretch>
            <a:fillRect/>
          </a:stretch>
        </p:blipFill>
        <p:spPr bwMode="auto">
          <a:xfrm>
            <a:off x="6246813" y="1674813"/>
            <a:ext cx="1835150" cy="184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직사각형 4"/>
          <p:cNvSpPr/>
          <p:nvPr/>
        </p:nvSpPr>
        <p:spPr>
          <a:xfrm>
            <a:off x="2195513" y="3155950"/>
            <a:ext cx="863600" cy="296863"/>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6" name="직사각형 5"/>
          <p:cNvSpPr/>
          <p:nvPr/>
        </p:nvSpPr>
        <p:spPr>
          <a:xfrm>
            <a:off x="7254875" y="3114675"/>
            <a:ext cx="863600" cy="296863"/>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8439" name="TextBox 6"/>
          <p:cNvSpPr txBox="1">
            <a:spLocks noChangeArrowheads="1"/>
          </p:cNvSpPr>
          <p:nvPr/>
        </p:nvSpPr>
        <p:spPr bwMode="auto">
          <a:xfrm>
            <a:off x="6757988" y="3444875"/>
            <a:ext cx="11969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3H</a:t>
            </a:r>
            <a:endParaRPr lang="ko-KR" altLang="en-US"/>
          </a:p>
        </p:txBody>
      </p:sp>
      <p:sp>
        <p:nvSpPr>
          <p:cNvPr id="18440" name="TextBox 7"/>
          <p:cNvSpPr txBox="1">
            <a:spLocks noChangeArrowheads="1"/>
          </p:cNvSpPr>
          <p:nvPr/>
        </p:nvSpPr>
        <p:spPr bwMode="auto">
          <a:xfrm>
            <a:off x="1331913" y="3481388"/>
            <a:ext cx="11842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4E</a:t>
            </a:r>
            <a:endParaRPr lang="ko-KR" altLang="en-US"/>
          </a:p>
        </p:txBody>
      </p:sp>
      <p:cxnSp>
        <p:nvCxnSpPr>
          <p:cNvPr id="9" name="직선 화살표 연결선 8"/>
          <p:cNvCxnSpPr/>
          <p:nvPr/>
        </p:nvCxnSpPr>
        <p:spPr>
          <a:xfrm>
            <a:off x="3059113" y="3311525"/>
            <a:ext cx="419576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 name="직사각형 9"/>
          <p:cNvSpPr/>
          <p:nvPr/>
        </p:nvSpPr>
        <p:spPr>
          <a:xfrm>
            <a:off x="323850" y="614363"/>
            <a:ext cx="2843213" cy="290988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1" name="직사각형 10"/>
          <p:cNvSpPr/>
          <p:nvPr/>
        </p:nvSpPr>
        <p:spPr>
          <a:xfrm>
            <a:off x="5834063" y="622300"/>
            <a:ext cx="2841625" cy="290988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8444" name="TextBox 11"/>
          <p:cNvSpPr txBox="1">
            <a:spLocks noChangeArrowheads="1"/>
          </p:cNvSpPr>
          <p:nvPr/>
        </p:nvSpPr>
        <p:spPr bwMode="auto">
          <a:xfrm>
            <a:off x="3348038" y="2841625"/>
            <a:ext cx="2384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was used for different</a:t>
            </a:r>
          </a:p>
          <a:p>
            <a:pPr eaLnBrk="1" latinLnBrk="1" hangingPunct="1"/>
            <a:r>
              <a:rPr lang="en-US" altLang="ko-KR" sz="1200">
                <a:solidFill>
                  <a:srgbClr val="FF0000"/>
                </a:solidFill>
              </a:rPr>
              <a:t>experimental set</a:t>
            </a:r>
            <a:endParaRPr lang="ko-KR" altLang="en-US" sz="1200">
              <a:solidFill>
                <a:srgbClr val="FF0000"/>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Box 1"/>
          <p:cNvSpPr txBox="1">
            <a:spLocks noChangeArrowheads="1"/>
          </p:cNvSpPr>
          <p:nvPr/>
        </p:nvSpPr>
        <p:spPr bwMode="auto">
          <a:xfrm>
            <a:off x="179388" y="44450"/>
            <a:ext cx="8856662" cy="47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100" b="1"/>
              <a:t>ANTIOXIDANTS &amp; REDOX SIGNALING Volume 16, Number 2, 2012</a:t>
            </a:r>
          </a:p>
          <a:p>
            <a:pPr eaLnBrk="1" latinLnBrk="1" hangingPunct="1"/>
            <a:r>
              <a:rPr lang="en-US" altLang="ko-KR" sz="1400"/>
              <a:t>Crucial Role of Nuclear Ago2 for hUCB-MSCs Differentiation and Self-Renewal via Stemness Control</a:t>
            </a:r>
            <a:endParaRPr lang="ko-KR" altLang="en-US" sz="1400"/>
          </a:p>
        </p:txBody>
      </p:sp>
      <p:pic>
        <p:nvPicPr>
          <p:cNvPr id="19459"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076825" y="742950"/>
            <a:ext cx="3106738" cy="117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73063" y="620713"/>
            <a:ext cx="3108325" cy="117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 name="직선 화살표 연결선 4"/>
          <p:cNvCxnSpPr/>
          <p:nvPr/>
        </p:nvCxnSpPr>
        <p:spPr>
          <a:xfrm flipV="1">
            <a:off x="3419475" y="1152525"/>
            <a:ext cx="1452563" cy="47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 name="자유형 5"/>
          <p:cNvSpPr/>
          <p:nvPr/>
        </p:nvSpPr>
        <p:spPr>
          <a:xfrm>
            <a:off x="6213475" y="1600200"/>
            <a:ext cx="1366838" cy="706438"/>
          </a:xfrm>
          <a:custGeom>
            <a:avLst/>
            <a:gdLst>
              <a:gd name="connsiteX0" fmla="*/ 0 w 1367625"/>
              <a:gd name="connsiteY0" fmla="*/ 166977 h 707666"/>
              <a:gd name="connsiteX1" fmla="*/ 675861 w 1367625"/>
              <a:gd name="connsiteY1" fmla="*/ 707666 h 707666"/>
              <a:gd name="connsiteX2" fmla="*/ 1367625 w 1367625"/>
              <a:gd name="connsiteY2" fmla="*/ 0 h 707666"/>
            </a:gdLst>
            <a:ahLst/>
            <a:cxnLst>
              <a:cxn ang="0">
                <a:pos x="connsiteX0" y="connsiteY0"/>
              </a:cxn>
              <a:cxn ang="0">
                <a:pos x="connsiteX1" y="connsiteY1"/>
              </a:cxn>
              <a:cxn ang="0">
                <a:pos x="connsiteX2" y="connsiteY2"/>
              </a:cxn>
            </a:cxnLst>
            <a:rect l="l" t="t" r="r" b="b"/>
            <a:pathLst>
              <a:path w="1367625" h="707666">
                <a:moveTo>
                  <a:pt x="0" y="166977"/>
                </a:moveTo>
                <a:lnTo>
                  <a:pt x="675861" y="707666"/>
                </a:lnTo>
                <a:lnTo>
                  <a:pt x="1367625" y="0"/>
                </a:lnTo>
              </a:path>
            </a:pathLst>
          </a:cu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latinLnBrk="1">
              <a:spcBef>
                <a:spcPts val="0"/>
              </a:spcBef>
              <a:spcAft>
                <a:spcPts val="0"/>
              </a:spcAft>
              <a:defRPr/>
            </a:pPr>
            <a:endParaRPr lang="ko-KR" altLang="en-US"/>
          </a:p>
        </p:txBody>
      </p:sp>
      <p:cxnSp>
        <p:nvCxnSpPr>
          <p:cNvPr id="7" name="직선 화살표 연결선 6"/>
          <p:cNvCxnSpPr>
            <a:stCxn id="6" idx="1"/>
          </p:cNvCxnSpPr>
          <p:nvPr/>
        </p:nvCxnSpPr>
        <p:spPr>
          <a:xfrm>
            <a:off x="6889750" y="2306638"/>
            <a:ext cx="7938" cy="5969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9464" name="TextBox 7"/>
          <p:cNvSpPr txBox="1">
            <a:spLocks noChangeArrowheads="1"/>
          </p:cNvSpPr>
          <p:nvPr/>
        </p:nvSpPr>
        <p:spPr bwMode="auto">
          <a:xfrm>
            <a:off x="5757863" y="2922588"/>
            <a:ext cx="226377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Two lanes are artificially joined</a:t>
            </a:r>
            <a:endParaRPr lang="ko-KR" altLang="en-US" sz="1200">
              <a:solidFill>
                <a:srgbClr val="FF0000"/>
              </a:solidFill>
            </a:endParaRPr>
          </a:p>
        </p:txBody>
      </p:sp>
      <p:sp>
        <p:nvSpPr>
          <p:cNvPr id="19465" name="TextBox 8"/>
          <p:cNvSpPr txBox="1">
            <a:spLocks noChangeArrowheads="1"/>
          </p:cNvSpPr>
          <p:nvPr/>
        </p:nvSpPr>
        <p:spPr bwMode="auto">
          <a:xfrm>
            <a:off x="1463675" y="1735138"/>
            <a:ext cx="11731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1B</a:t>
            </a:r>
            <a:endParaRPr lang="ko-KR" altLang="en-US"/>
          </a:p>
        </p:txBody>
      </p:sp>
      <p:sp>
        <p:nvSpPr>
          <p:cNvPr id="10" name="직사각형 9"/>
          <p:cNvSpPr/>
          <p:nvPr/>
        </p:nvSpPr>
        <p:spPr>
          <a:xfrm>
            <a:off x="373063" y="622300"/>
            <a:ext cx="2974975" cy="10604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1" name="직사각형 10"/>
          <p:cNvSpPr/>
          <p:nvPr/>
        </p:nvSpPr>
        <p:spPr>
          <a:xfrm>
            <a:off x="4932363" y="622300"/>
            <a:ext cx="3600450" cy="270827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63588" y="652463"/>
            <a:ext cx="1790700"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3"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618163" y="698500"/>
            <a:ext cx="1790700" cy="155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4" name="TextBox 3"/>
          <p:cNvSpPr txBox="1">
            <a:spLocks noChangeArrowheads="1"/>
          </p:cNvSpPr>
          <p:nvPr/>
        </p:nvSpPr>
        <p:spPr bwMode="auto">
          <a:xfrm>
            <a:off x="1239838" y="2276475"/>
            <a:ext cx="11715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2F</a:t>
            </a:r>
            <a:endParaRPr lang="ko-KR" altLang="en-US"/>
          </a:p>
        </p:txBody>
      </p:sp>
      <p:sp>
        <p:nvSpPr>
          <p:cNvPr id="5" name="직사각형 4"/>
          <p:cNvSpPr/>
          <p:nvPr/>
        </p:nvSpPr>
        <p:spPr>
          <a:xfrm>
            <a:off x="6008688" y="985838"/>
            <a:ext cx="358775" cy="1265237"/>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6" name="직사각형 5"/>
          <p:cNvSpPr/>
          <p:nvPr/>
        </p:nvSpPr>
        <p:spPr>
          <a:xfrm>
            <a:off x="6983413" y="985838"/>
            <a:ext cx="358775" cy="1265237"/>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20487" name="TextBox 6"/>
          <p:cNvSpPr txBox="1">
            <a:spLocks noChangeArrowheads="1"/>
          </p:cNvSpPr>
          <p:nvPr/>
        </p:nvSpPr>
        <p:spPr bwMode="auto">
          <a:xfrm>
            <a:off x="5381625" y="2432050"/>
            <a:ext cx="22637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Two lanes are artificially joined</a:t>
            </a:r>
            <a:endParaRPr lang="ko-KR" altLang="en-US" sz="1200">
              <a:solidFill>
                <a:srgbClr val="FF0000"/>
              </a:solidFill>
            </a:endParaRPr>
          </a:p>
        </p:txBody>
      </p:sp>
      <p:sp>
        <p:nvSpPr>
          <p:cNvPr id="20488" name="TextBox 7"/>
          <p:cNvSpPr txBox="1">
            <a:spLocks noChangeArrowheads="1"/>
          </p:cNvSpPr>
          <p:nvPr/>
        </p:nvSpPr>
        <p:spPr bwMode="auto">
          <a:xfrm>
            <a:off x="179388" y="44450"/>
            <a:ext cx="8856662" cy="47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100" b="1"/>
              <a:t>ANTIOXIDANTS &amp; REDOX SIGNALING Volume 16, Number 2, 2012</a:t>
            </a:r>
          </a:p>
          <a:p>
            <a:pPr eaLnBrk="1" latinLnBrk="1" hangingPunct="1"/>
            <a:r>
              <a:rPr lang="en-US" altLang="ko-KR" sz="1400"/>
              <a:t>Crucial Role of Nuclear Ago2 for hUCB-MSCs Differentiation and Self-Renewal via Stemness Control</a:t>
            </a:r>
            <a:endParaRPr lang="ko-KR" altLang="en-US" sz="1400"/>
          </a:p>
        </p:txBody>
      </p:sp>
      <p:sp>
        <p:nvSpPr>
          <p:cNvPr id="9" name="직사각형 8"/>
          <p:cNvSpPr/>
          <p:nvPr/>
        </p:nvSpPr>
        <p:spPr>
          <a:xfrm>
            <a:off x="373063" y="622300"/>
            <a:ext cx="2974975" cy="158273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0" name="직사각형 9"/>
          <p:cNvSpPr/>
          <p:nvPr/>
        </p:nvSpPr>
        <p:spPr>
          <a:xfrm>
            <a:off x="4981575" y="620713"/>
            <a:ext cx="2974975" cy="216058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1" name="직선 화살표 연결선 10"/>
          <p:cNvCxnSpPr/>
          <p:nvPr/>
        </p:nvCxnSpPr>
        <p:spPr>
          <a:xfrm>
            <a:off x="3419475" y="1157288"/>
            <a:ext cx="1452563"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Box 1"/>
          <p:cNvSpPr txBox="1">
            <a:spLocks noChangeArrowheads="1"/>
          </p:cNvSpPr>
          <p:nvPr/>
        </p:nvSpPr>
        <p:spPr bwMode="auto">
          <a:xfrm>
            <a:off x="1331913" y="2232025"/>
            <a:ext cx="11969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2H</a:t>
            </a:r>
            <a:endParaRPr lang="ko-KR" altLang="en-US"/>
          </a:p>
        </p:txBody>
      </p:sp>
      <p:grpSp>
        <p:nvGrpSpPr>
          <p:cNvPr id="21507" name="그룹 2"/>
          <p:cNvGrpSpPr>
            <a:grpSpLocks/>
          </p:cNvGrpSpPr>
          <p:nvPr/>
        </p:nvGrpSpPr>
        <p:grpSpPr bwMode="auto">
          <a:xfrm>
            <a:off x="5157788" y="769938"/>
            <a:ext cx="2695575" cy="1365250"/>
            <a:chOff x="5157782" y="770366"/>
            <a:chExt cx="1955895" cy="990600"/>
          </a:xfrm>
        </p:grpSpPr>
        <p:pic>
          <p:nvPicPr>
            <p:cNvPr id="21514" name="Picture 4"/>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157782" y="770366"/>
              <a:ext cx="1955895"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직사각형 4"/>
            <p:cNvSpPr/>
            <p:nvPr/>
          </p:nvSpPr>
          <p:spPr>
            <a:xfrm>
              <a:off x="6506635" y="1039901"/>
              <a:ext cx="504524" cy="228068"/>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6" name="직사각형 5"/>
            <p:cNvSpPr/>
            <p:nvPr/>
          </p:nvSpPr>
          <p:spPr>
            <a:xfrm>
              <a:off x="6734708" y="1265666"/>
              <a:ext cx="276452" cy="228068"/>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grpSp>
      <p:sp>
        <p:nvSpPr>
          <p:cNvPr id="21508" name="TextBox 6"/>
          <p:cNvSpPr txBox="1">
            <a:spLocks noChangeArrowheads="1"/>
          </p:cNvSpPr>
          <p:nvPr/>
        </p:nvSpPr>
        <p:spPr bwMode="auto">
          <a:xfrm>
            <a:off x="5448300" y="1770063"/>
            <a:ext cx="226377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Two lanes are artificially joined</a:t>
            </a:r>
            <a:endParaRPr lang="ko-KR" altLang="en-US" sz="1200">
              <a:solidFill>
                <a:srgbClr val="FF0000"/>
              </a:solidFill>
            </a:endParaRPr>
          </a:p>
        </p:txBody>
      </p:sp>
      <p:sp>
        <p:nvSpPr>
          <p:cNvPr id="21509" name="TextBox 7"/>
          <p:cNvSpPr txBox="1">
            <a:spLocks noChangeArrowheads="1"/>
          </p:cNvSpPr>
          <p:nvPr/>
        </p:nvSpPr>
        <p:spPr bwMode="auto">
          <a:xfrm>
            <a:off x="179388" y="44450"/>
            <a:ext cx="8856662" cy="47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100" b="1"/>
              <a:t>ANTIOXIDANTS &amp; REDOX SIGNALING Volume 16, Number 2, 2012</a:t>
            </a:r>
          </a:p>
          <a:p>
            <a:pPr eaLnBrk="1" latinLnBrk="1" hangingPunct="1"/>
            <a:r>
              <a:rPr lang="en-US" altLang="ko-KR" sz="1400"/>
              <a:t>Crucial Role of Nuclear Ago2 for hUCB-MSCs Differentiation and Self-Renewal via Stemness Control</a:t>
            </a:r>
            <a:endParaRPr lang="ko-KR" altLang="en-US" sz="1400"/>
          </a:p>
        </p:txBody>
      </p:sp>
      <p:sp>
        <p:nvSpPr>
          <p:cNvPr id="9" name="직사각형 8"/>
          <p:cNvSpPr/>
          <p:nvPr/>
        </p:nvSpPr>
        <p:spPr>
          <a:xfrm>
            <a:off x="344488" y="720725"/>
            <a:ext cx="2974975" cy="141446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pic>
        <p:nvPicPr>
          <p:cNvPr id="21511"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39750" y="801688"/>
            <a:ext cx="2498725" cy="127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직사각형 10"/>
          <p:cNvSpPr/>
          <p:nvPr/>
        </p:nvSpPr>
        <p:spPr>
          <a:xfrm>
            <a:off x="5064125" y="720725"/>
            <a:ext cx="2974975" cy="141446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2" name="직선 화살표 연결선 11"/>
          <p:cNvCxnSpPr/>
          <p:nvPr/>
        </p:nvCxnSpPr>
        <p:spPr>
          <a:xfrm>
            <a:off x="3419475" y="1157288"/>
            <a:ext cx="1452563"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95288" y="855663"/>
            <a:ext cx="2857500" cy="91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TextBox 2"/>
          <p:cNvSpPr txBox="1">
            <a:spLocks noChangeArrowheads="1"/>
          </p:cNvSpPr>
          <p:nvPr/>
        </p:nvSpPr>
        <p:spPr bwMode="auto">
          <a:xfrm>
            <a:off x="1258888" y="2160588"/>
            <a:ext cx="11461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2J</a:t>
            </a:r>
            <a:endParaRPr lang="ko-KR" altLang="en-US"/>
          </a:p>
        </p:txBody>
      </p:sp>
      <p:grpSp>
        <p:nvGrpSpPr>
          <p:cNvPr id="22532" name="그룹 3"/>
          <p:cNvGrpSpPr>
            <a:grpSpLocks/>
          </p:cNvGrpSpPr>
          <p:nvPr/>
        </p:nvGrpSpPr>
        <p:grpSpPr bwMode="auto">
          <a:xfrm>
            <a:off x="5019675" y="838200"/>
            <a:ext cx="2760663" cy="922338"/>
            <a:chOff x="5436096" y="777078"/>
            <a:chExt cx="2475782" cy="826967"/>
          </a:xfrm>
        </p:grpSpPr>
        <p:pic>
          <p:nvPicPr>
            <p:cNvPr id="22538"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436096" y="777078"/>
              <a:ext cx="2475782" cy="8269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직사각형 5"/>
            <p:cNvSpPr/>
            <p:nvPr/>
          </p:nvSpPr>
          <p:spPr>
            <a:xfrm>
              <a:off x="5821914" y="1057478"/>
              <a:ext cx="429952" cy="546567"/>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7" name="직사각형 6"/>
            <p:cNvSpPr/>
            <p:nvPr/>
          </p:nvSpPr>
          <p:spPr>
            <a:xfrm>
              <a:off x="6251866" y="1330762"/>
              <a:ext cx="644927" cy="229159"/>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8" name="직사각형 7"/>
            <p:cNvSpPr/>
            <p:nvPr/>
          </p:nvSpPr>
          <p:spPr>
            <a:xfrm>
              <a:off x="6827033" y="1310835"/>
              <a:ext cx="1007966" cy="229159"/>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9" name="직사각형 8"/>
            <p:cNvSpPr/>
            <p:nvPr/>
          </p:nvSpPr>
          <p:spPr>
            <a:xfrm>
              <a:off x="6247594" y="1081675"/>
              <a:ext cx="1587405" cy="229160"/>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grpSp>
      <p:sp>
        <p:nvSpPr>
          <p:cNvPr id="22533" name="TextBox 9"/>
          <p:cNvSpPr txBox="1">
            <a:spLocks noChangeArrowheads="1"/>
          </p:cNvSpPr>
          <p:nvPr/>
        </p:nvSpPr>
        <p:spPr bwMode="auto">
          <a:xfrm>
            <a:off x="5549900" y="1803400"/>
            <a:ext cx="19907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Lanes are artificially joined</a:t>
            </a:r>
            <a:endParaRPr lang="ko-KR" altLang="en-US" sz="1200">
              <a:solidFill>
                <a:srgbClr val="FF0000"/>
              </a:solidFill>
            </a:endParaRPr>
          </a:p>
        </p:txBody>
      </p:sp>
      <p:sp>
        <p:nvSpPr>
          <p:cNvPr id="22534" name="TextBox 10"/>
          <p:cNvSpPr txBox="1">
            <a:spLocks noChangeArrowheads="1"/>
          </p:cNvSpPr>
          <p:nvPr/>
        </p:nvSpPr>
        <p:spPr bwMode="auto">
          <a:xfrm>
            <a:off x="179388" y="44450"/>
            <a:ext cx="8856662" cy="47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100" b="1"/>
              <a:t>ANTIOXIDANTS &amp; REDOX SIGNALING Volume 16, Number 2, 2012</a:t>
            </a:r>
          </a:p>
          <a:p>
            <a:pPr eaLnBrk="1" latinLnBrk="1" hangingPunct="1"/>
            <a:r>
              <a:rPr lang="en-US" altLang="ko-KR" sz="1400"/>
              <a:t>Crucial Role of Nuclear Ago2 for hUCB-MSCs Differentiation and Self-Renewal via Stemness Control</a:t>
            </a:r>
            <a:endParaRPr lang="ko-KR" altLang="en-US" sz="1400"/>
          </a:p>
        </p:txBody>
      </p:sp>
      <p:sp>
        <p:nvSpPr>
          <p:cNvPr id="12" name="직사각형 11"/>
          <p:cNvSpPr/>
          <p:nvPr/>
        </p:nvSpPr>
        <p:spPr>
          <a:xfrm>
            <a:off x="344488" y="720725"/>
            <a:ext cx="2974975" cy="141446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3" name="직사각형 12"/>
          <p:cNvSpPr/>
          <p:nvPr/>
        </p:nvSpPr>
        <p:spPr>
          <a:xfrm>
            <a:off x="4932363" y="717550"/>
            <a:ext cx="2974975" cy="14160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4" name="직선 화살표 연결선 13"/>
          <p:cNvCxnSpPr/>
          <p:nvPr/>
        </p:nvCxnSpPr>
        <p:spPr>
          <a:xfrm>
            <a:off x="3419475" y="1157288"/>
            <a:ext cx="1452563"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r="-1725"/>
          <a:stretch>
            <a:fillRect/>
          </a:stretch>
        </p:blipFill>
        <p:spPr bwMode="auto">
          <a:xfrm>
            <a:off x="989013" y="765175"/>
            <a:ext cx="1495425" cy="116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5"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860800" y="1446213"/>
            <a:ext cx="1495425" cy="24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6"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962650" y="1119188"/>
            <a:ext cx="1831975" cy="161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7" name="직사각형 4"/>
          <p:cNvSpPr>
            <a:spLocks noChangeArrowheads="1"/>
          </p:cNvSpPr>
          <p:nvPr/>
        </p:nvSpPr>
        <p:spPr bwMode="auto">
          <a:xfrm>
            <a:off x="5943600" y="3141663"/>
            <a:ext cx="2827338"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700" b="1"/>
              <a:t>ANTIOXIDANTS &amp; REDOX SIGNALING Volume 16, Number 10, 2012 10.1089/ars.2011.4224</a:t>
            </a:r>
          </a:p>
          <a:p>
            <a:pPr latinLnBrk="1"/>
            <a:r>
              <a:rPr lang="en-US" altLang="ko-KR" sz="800"/>
              <a:t>miR23b Ameliorates Neuropathic Pain in Spinal Cord by Silencing NADPH Oxidase 4</a:t>
            </a:r>
            <a:endParaRPr lang="ko-KR" altLang="en-US" sz="800"/>
          </a:p>
        </p:txBody>
      </p:sp>
      <p:sp>
        <p:nvSpPr>
          <p:cNvPr id="23558" name="TextBox 5"/>
          <p:cNvSpPr txBox="1">
            <a:spLocks noChangeArrowheads="1"/>
          </p:cNvSpPr>
          <p:nvPr/>
        </p:nvSpPr>
        <p:spPr bwMode="auto">
          <a:xfrm>
            <a:off x="1227138" y="2141538"/>
            <a:ext cx="12096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3G</a:t>
            </a:r>
            <a:endParaRPr lang="ko-KR" altLang="en-US"/>
          </a:p>
        </p:txBody>
      </p:sp>
      <p:sp>
        <p:nvSpPr>
          <p:cNvPr id="7" name="직사각형 6"/>
          <p:cNvSpPr/>
          <p:nvPr/>
        </p:nvSpPr>
        <p:spPr>
          <a:xfrm>
            <a:off x="963613" y="1446213"/>
            <a:ext cx="1344612" cy="215900"/>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8" name="직사각형 7"/>
          <p:cNvSpPr/>
          <p:nvPr/>
        </p:nvSpPr>
        <p:spPr>
          <a:xfrm>
            <a:off x="6346825" y="1476375"/>
            <a:ext cx="1344613" cy="215900"/>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23561" name="TextBox 8"/>
          <p:cNvSpPr txBox="1">
            <a:spLocks noChangeArrowheads="1"/>
          </p:cNvSpPr>
          <p:nvPr/>
        </p:nvSpPr>
        <p:spPr bwMode="auto">
          <a:xfrm>
            <a:off x="179388" y="44450"/>
            <a:ext cx="8856662" cy="47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100" b="1"/>
              <a:t>ANTIOXIDANTS &amp; REDOX SIGNALING Volume 16, Number 2, 2012</a:t>
            </a:r>
          </a:p>
          <a:p>
            <a:pPr eaLnBrk="1" latinLnBrk="1" hangingPunct="1"/>
            <a:r>
              <a:rPr lang="en-US" altLang="ko-KR" sz="1400"/>
              <a:t>Crucial Role of Nuclear Ago2 for hUCB-MSCs Differentiation and Self-Renewal via Stemness Control</a:t>
            </a:r>
            <a:endParaRPr lang="ko-KR" altLang="en-US" sz="1400"/>
          </a:p>
        </p:txBody>
      </p:sp>
      <p:sp>
        <p:nvSpPr>
          <p:cNvPr id="23562" name="TextBox 9"/>
          <p:cNvSpPr txBox="1">
            <a:spLocks noChangeArrowheads="1"/>
          </p:cNvSpPr>
          <p:nvPr/>
        </p:nvSpPr>
        <p:spPr bwMode="auto">
          <a:xfrm>
            <a:off x="6597650" y="2732088"/>
            <a:ext cx="11969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1D</a:t>
            </a:r>
            <a:endParaRPr lang="ko-KR" altLang="en-US"/>
          </a:p>
        </p:txBody>
      </p:sp>
      <p:sp>
        <p:nvSpPr>
          <p:cNvPr id="11" name="직사각형 10"/>
          <p:cNvSpPr/>
          <p:nvPr/>
        </p:nvSpPr>
        <p:spPr>
          <a:xfrm>
            <a:off x="344488" y="720725"/>
            <a:ext cx="2974975" cy="141446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2" name="직사각형 11"/>
          <p:cNvSpPr/>
          <p:nvPr/>
        </p:nvSpPr>
        <p:spPr>
          <a:xfrm>
            <a:off x="5724525" y="588963"/>
            <a:ext cx="3168650" cy="317817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3" name="직선 화살표 연결선 12"/>
          <p:cNvCxnSpPr/>
          <p:nvPr/>
        </p:nvCxnSpPr>
        <p:spPr>
          <a:xfrm>
            <a:off x="2328863" y="1568450"/>
            <a:ext cx="145097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직선 화살표 연결선 13"/>
          <p:cNvCxnSpPr/>
          <p:nvPr/>
        </p:nvCxnSpPr>
        <p:spPr>
          <a:xfrm>
            <a:off x="5146675" y="1582738"/>
            <a:ext cx="1200150" cy="15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3567" name="TextBox 14"/>
          <p:cNvSpPr txBox="1">
            <a:spLocks noChangeArrowheads="1"/>
          </p:cNvSpPr>
          <p:nvPr/>
        </p:nvSpPr>
        <p:spPr bwMode="auto">
          <a:xfrm>
            <a:off x="3836988" y="1741488"/>
            <a:ext cx="1566862"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was used</a:t>
            </a:r>
            <a:endParaRPr lang="ko-KR" altLang="en-US" sz="1200">
              <a:solidFill>
                <a:srgbClr val="FF0000"/>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65125" y="738188"/>
            <a:ext cx="1501775"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TextBox 2"/>
          <p:cNvSpPr txBox="1">
            <a:spLocks noChangeArrowheads="1"/>
          </p:cNvSpPr>
          <p:nvPr/>
        </p:nvSpPr>
        <p:spPr bwMode="auto">
          <a:xfrm>
            <a:off x="179388" y="44450"/>
            <a:ext cx="8856662" cy="47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100" b="1">
                <a:latin typeface="맑은 고딕" pitchFamily="34" charset="-127"/>
              </a:rPr>
              <a:t>ANTIOXIDANTS &amp; REDOX SIGNALING Volume 16, Number 2, 2012</a:t>
            </a:r>
          </a:p>
          <a:p>
            <a:pPr eaLnBrk="1" latinLnBrk="1" hangingPunct="1"/>
            <a:r>
              <a:rPr lang="en-US" altLang="ko-KR" sz="1400">
                <a:latin typeface="맑은 고딕" pitchFamily="34" charset="-127"/>
              </a:rPr>
              <a:t>Crucial Role of Nuclear Ago2 for hUCB-MSCs Differentiation and Self-Renewal via Stemness Control</a:t>
            </a:r>
            <a:endParaRPr lang="ko-KR" altLang="en-US" sz="1400">
              <a:latin typeface="맑은 고딕" pitchFamily="34" charset="-127"/>
            </a:endParaRPr>
          </a:p>
        </p:txBody>
      </p:sp>
      <p:sp>
        <p:nvSpPr>
          <p:cNvPr id="24580" name="TextBox 3"/>
          <p:cNvSpPr txBox="1">
            <a:spLocks noChangeArrowheads="1"/>
          </p:cNvSpPr>
          <p:nvPr/>
        </p:nvSpPr>
        <p:spPr bwMode="auto">
          <a:xfrm>
            <a:off x="611188" y="3506788"/>
            <a:ext cx="11858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4A</a:t>
            </a:r>
            <a:endParaRPr lang="ko-KR" altLang="en-US"/>
          </a:p>
        </p:txBody>
      </p:sp>
      <p:sp>
        <p:nvSpPr>
          <p:cNvPr id="5" name="직사각형 4"/>
          <p:cNvSpPr/>
          <p:nvPr/>
        </p:nvSpPr>
        <p:spPr>
          <a:xfrm>
            <a:off x="827088" y="2997200"/>
            <a:ext cx="1039812" cy="287338"/>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24582" name="TextBox 5"/>
          <p:cNvSpPr txBox="1">
            <a:spLocks noChangeArrowheads="1"/>
          </p:cNvSpPr>
          <p:nvPr/>
        </p:nvSpPr>
        <p:spPr bwMode="auto">
          <a:xfrm>
            <a:off x="2446338" y="3038475"/>
            <a:ext cx="20542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Total number of lane is two.</a:t>
            </a:r>
            <a:endParaRPr lang="ko-KR" altLang="en-US" sz="1200">
              <a:solidFill>
                <a:srgbClr val="FF0000"/>
              </a:solidFill>
            </a:endParaRPr>
          </a:p>
        </p:txBody>
      </p:sp>
      <p:sp>
        <p:nvSpPr>
          <p:cNvPr id="7" name="직사각형 6"/>
          <p:cNvSpPr/>
          <p:nvPr/>
        </p:nvSpPr>
        <p:spPr>
          <a:xfrm>
            <a:off x="344488" y="720725"/>
            <a:ext cx="1635125" cy="277971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8" name="직사각형 7"/>
          <p:cNvSpPr/>
          <p:nvPr/>
        </p:nvSpPr>
        <p:spPr>
          <a:xfrm>
            <a:off x="5219700" y="692150"/>
            <a:ext cx="1636713" cy="288131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pic>
        <p:nvPicPr>
          <p:cNvPr id="24585"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294313" y="757238"/>
            <a:ext cx="1501775" cy="276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직사각형 9"/>
          <p:cNvSpPr/>
          <p:nvPr/>
        </p:nvSpPr>
        <p:spPr>
          <a:xfrm>
            <a:off x="5811838" y="836613"/>
            <a:ext cx="984250" cy="288925"/>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1" name="직사각형 10"/>
          <p:cNvSpPr/>
          <p:nvPr/>
        </p:nvSpPr>
        <p:spPr>
          <a:xfrm>
            <a:off x="5756275" y="2997200"/>
            <a:ext cx="1039813" cy="287338"/>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2" name="직선 화살표 연결선 11"/>
          <p:cNvCxnSpPr/>
          <p:nvPr/>
        </p:nvCxnSpPr>
        <p:spPr>
          <a:xfrm>
            <a:off x="4443413" y="3176588"/>
            <a:ext cx="992187"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직선 화살표 연결선 12"/>
          <p:cNvCxnSpPr>
            <a:endCxn id="24582" idx="1"/>
          </p:cNvCxnSpPr>
          <p:nvPr/>
        </p:nvCxnSpPr>
        <p:spPr>
          <a:xfrm>
            <a:off x="1908175" y="3176588"/>
            <a:ext cx="538163"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4590" name="TextBox 13"/>
          <p:cNvSpPr txBox="1">
            <a:spLocks noChangeArrowheads="1"/>
          </p:cNvSpPr>
          <p:nvPr/>
        </p:nvSpPr>
        <p:spPr bwMode="auto">
          <a:xfrm>
            <a:off x="2771775" y="835025"/>
            <a:ext cx="136207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Three conditions</a:t>
            </a:r>
            <a:endParaRPr lang="ko-KR" altLang="en-US" sz="1200">
              <a:solidFill>
                <a:srgbClr val="FF0000"/>
              </a:solidFill>
            </a:endParaRPr>
          </a:p>
        </p:txBody>
      </p:sp>
      <p:cxnSp>
        <p:nvCxnSpPr>
          <p:cNvPr id="15" name="직선 화살표 연결선 14"/>
          <p:cNvCxnSpPr/>
          <p:nvPr/>
        </p:nvCxnSpPr>
        <p:spPr>
          <a:xfrm>
            <a:off x="4111625" y="981075"/>
            <a:ext cx="164465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Box 1"/>
          <p:cNvSpPr txBox="1">
            <a:spLocks noChangeArrowheads="1"/>
          </p:cNvSpPr>
          <p:nvPr/>
        </p:nvSpPr>
        <p:spPr bwMode="auto">
          <a:xfrm>
            <a:off x="179388" y="44450"/>
            <a:ext cx="8856662" cy="47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100" b="1">
                <a:latin typeface="맑은 고딕" pitchFamily="34" charset="-127"/>
              </a:rPr>
              <a:t>ANTIOXIDANTS &amp; REDOX SIGNALING Volume 16, Number 2, 2012</a:t>
            </a:r>
          </a:p>
          <a:p>
            <a:pPr eaLnBrk="1" latinLnBrk="1" hangingPunct="1"/>
            <a:r>
              <a:rPr lang="en-US" altLang="ko-KR" sz="1400">
                <a:latin typeface="맑은 고딕" pitchFamily="34" charset="-127"/>
              </a:rPr>
              <a:t>Crucial Role of Nuclear Ago2 for hUCB-MSCs Differentiation and Self-Renewal via Stemness Control</a:t>
            </a:r>
            <a:endParaRPr lang="ko-KR" altLang="en-US" sz="1400">
              <a:latin typeface="맑은 고딕" pitchFamily="34" charset="-127"/>
            </a:endParaRPr>
          </a:p>
        </p:txBody>
      </p:sp>
      <p:pic>
        <p:nvPicPr>
          <p:cNvPr id="25603"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68313" y="836613"/>
            <a:ext cx="1614487" cy="182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4" name="TextBox 3"/>
          <p:cNvSpPr txBox="1">
            <a:spLocks noChangeArrowheads="1"/>
          </p:cNvSpPr>
          <p:nvPr/>
        </p:nvSpPr>
        <p:spPr bwMode="auto">
          <a:xfrm>
            <a:off x="565150" y="2660650"/>
            <a:ext cx="11985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4D</a:t>
            </a:r>
            <a:endParaRPr lang="ko-KR" altLang="en-US"/>
          </a:p>
        </p:txBody>
      </p:sp>
      <p:pic>
        <p:nvPicPr>
          <p:cNvPr id="25605"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81475" y="812800"/>
            <a:ext cx="1614488" cy="182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직사각형 5"/>
          <p:cNvSpPr/>
          <p:nvPr/>
        </p:nvSpPr>
        <p:spPr>
          <a:xfrm>
            <a:off x="5334000" y="1304925"/>
            <a:ext cx="311150" cy="1293813"/>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25607" name="TextBox 6"/>
          <p:cNvSpPr txBox="1">
            <a:spLocks noChangeArrowheads="1"/>
          </p:cNvSpPr>
          <p:nvPr/>
        </p:nvSpPr>
        <p:spPr bwMode="auto">
          <a:xfrm>
            <a:off x="3851275" y="2719388"/>
            <a:ext cx="2246313"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Last lane was artificially joined</a:t>
            </a:r>
            <a:endParaRPr lang="ko-KR" altLang="en-US" sz="1200">
              <a:solidFill>
                <a:srgbClr val="FF0000"/>
              </a:solidFill>
            </a:endParaRPr>
          </a:p>
        </p:txBody>
      </p:sp>
      <p:cxnSp>
        <p:nvCxnSpPr>
          <p:cNvPr id="8" name="직선 화살표 연결선 7"/>
          <p:cNvCxnSpPr/>
          <p:nvPr/>
        </p:nvCxnSpPr>
        <p:spPr>
          <a:xfrm>
            <a:off x="2082800" y="1809750"/>
            <a:ext cx="16256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9" name="직사각형 8"/>
          <p:cNvSpPr/>
          <p:nvPr/>
        </p:nvSpPr>
        <p:spPr>
          <a:xfrm>
            <a:off x="344488" y="720725"/>
            <a:ext cx="1635125" cy="193992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0" name="직사각형 9"/>
          <p:cNvSpPr/>
          <p:nvPr/>
        </p:nvSpPr>
        <p:spPr>
          <a:xfrm>
            <a:off x="3790950" y="720725"/>
            <a:ext cx="2379663" cy="249237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23850" y="622300"/>
            <a:ext cx="1871663"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TextBox 2"/>
          <p:cNvSpPr txBox="1">
            <a:spLocks noChangeArrowheads="1"/>
          </p:cNvSpPr>
          <p:nvPr/>
        </p:nvSpPr>
        <p:spPr bwMode="auto">
          <a:xfrm>
            <a:off x="179388" y="44450"/>
            <a:ext cx="8856662" cy="47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100" b="1">
                <a:latin typeface="맑은 고딕" pitchFamily="34" charset="-127"/>
              </a:rPr>
              <a:t>ANTIOXIDANTS &amp; REDOX SIGNALING Volume 16, Number 2, 2012</a:t>
            </a:r>
          </a:p>
          <a:p>
            <a:pPr eaLnBrk="1" latinLnBrk="1" hangingPunct="1"/>
            <a:r>
              <a:rPr lang="en-US" altLang="ko-KR" sz="1400">
                <a:latin typeface="맑은 고딕" pitchFamily="34" charset="-127"/>
              </a:rPr>
              <a:t>Crucial Role of Nuclear Ago2 for hUCB-MSCs Differentiation and Self-Renewal via Stemness Control</a:t>
            </a:r>
            <a:endParaRPr lang="ko-KR" altLang="en-US" sz="1400">
              <a:latin typeface="맑은 고딕" pitchFamily="34" charset="-127"/>
            </a:endParaRPr>
          </a:p>
        </p:txBody>
      </p:sp>
      <p:grpSp>
        <p:nvGrpSpPr>
          <p:cNvPr id="26628" name="그룹 3"/>
          <p:cNvGrpSpPr>
            <a:grpSpLocks/>
          </p:cNvGrpSpPr>
          <p:nvPr/>
        </p:nvGrpSpPr>
        <p:grpSpPr bwMode="auto">
          <a:xfrm>
            <a:off x="4851400" y="836613"/>
            <a:ext cx="3897313" cy="3292475"/>
            <a:chOff x="5296582" y="990712"/>
            <a:chExt cx="3897435" cy="3292400"/>
          </a:xfrm>
        </p:grpSpPr>
        <p:pic>
          <p:nvPicPr>
            <p:cNvPr id="26636"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296582" y="990712"/>
              <a:ext cx="3897435" cy="329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타원 5"/>
            <p:cNvSpPr/>
            <p:nvPr/>
          </p:nvSpPr>
          <p:spPr>
            <a:xfrm>
              <a:off x="7744584" y="3222686"/>
              <a:ext cx="647720" cy="936604"/>
            </a:xfrm>
            <a:prstGeom prst="ellipse">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7" name="타원 6"/>
            <p:cNvSpPr/>
            <p:nvPr/>
          </p:nvSpPr>
          <p:spPr>
            <a:xfrm>
              <a:off x="7244506" y="2438479"/>
              <a:ext cx="649307" cy="936604"/>
            </a:xfrm>
            <a:prstGeom prst="ellipse">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grpSp>
      <p:sp>
        <p:nvSpPr>
          <p:cNvPr id="26629" name="TextBox 7"/>
          <p:cNvSpPr txBox="1">
            <a:spLocks noChangeArrowheads="1"/>
          </p:cNvSpPr>
          <p:nvPr/>
        </p:nvSpPr>
        <p:spPr bwMode="auto">
          <a:xfrm>
            <a:off x="754063" y="2781300"/>
            <a:ext cx="11985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5D</a:t>
            </a:r>
            <a:endParaRPr lang="ko-KR" altLang="en-US"/>
          </a:p>
        </p:txBody>
      </p:sp>
      <p:sp>
        <p:nvSpPr>
          <p:cNvPr id="9" name="직사각형 8"/>
          <p:cNvSpPr/>
          <p:nvPr/>
        </p:nvSpPr>
        <p:spPr>
          <a:xfrm>
            <a:off x="344488" y="720725"/>
            <a:ext cx="1851025" cy="206057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0" name="직사각형 9"/>
          <p:cNvSpPr/>
          <p:nvPr/>
        </p:nvSpPr>
        <p:spPr>
          <a:xfrm>
            <a:off x="4491038" y="720725"/>
            <a:ext cx="4545012" cy="358298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26632" name="TextBox 10"/>
          <p:cNvSpPr txBox="1">
            <a:spLocks noChangeArrowheads="1"/>
          </p:cNvSpPr>
          <p:nvPr/>
        </p:nvSpPr>
        <p:spPr bwMode="auto">
          <a:xfrm>
            <a:off x="2446338" y="1425575"/>
            <a:ext cx="169068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Artificially joined lanes</a:t>
            </a:r>
            <a:endParaRPr lang="ko-KR" altLang="en-US" sz="1200">
              <a:solidFill>
                <a:srgbClr val="FF0000"/>
              </a:solidFill>
            </a:endParaRPr>
          </a:p>
        </p:txBody>
      </p:sp>
      <p:cxnSp>
        <p:nvCxnSpPr>
          <p:cNvPr id="12" name="직선 화살표 연결선 11"/>
          <p:cNvCxnSpPr/>
          <p:nvPr/>
        </p:nvCxnSpPr>
        <p:spPr>
          <a:xfrm>
            <a:off x="2298700" y="1809750"/>
            <a:ext cx="212883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3" name="직사각형 12"/>
          <p:cNvSpPr/>
          <p:nvPr/>
        </p:nvSpPr>
        <p:spPr>
          <a:xfrm>
            <a:off x="1290638" y="1674813"/>
            <a:ext cx="311150" cy="458787"/>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4" name="직사각형 13"/>
          <p:cNvSpPr/>
          <p:nvPr/>
        </p:nvSpPr>
        <p:spPr>
          <a:xfrm>
            <a:off x="1547813" y="2133600"/>
            <a:ext cx="311150" cy="503238"/>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79450" y="827088"/>
            <a:ext cx="1368425" cy="2281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TextBox 2"/>
          <p:cNvSpPr txBox="1">
            <a:spLocks noChangeArrowheads="1"/>
          </p:cNvSpPr>
          <p:nvPr/>
        </p:nvSpPr>
        <p:spPr bwMode="auto">
          <a:xfrm>
            <a:off x="179388" y="44450"/>
            <a:ext cx="8856662" cy="47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100" b="1">
                <a:latin typeface="맑은 고딕" pitchFamily="34" charset="-127"/>
              </a:rPr>
              <a:t>ANTIOXIDANTS &amp; REDOX SIGNALING Volume 16, Number 2, 2012</a:t>
            </a:r>
          </a:p>
          <a:p>
            <a:pPr eaLnBrk="1" latinLnBrk="1" hangingPunct="1"/>
            <a:r>
              <a:rPr lang="en-US" altLang="ko-KR" sz="1400">
                <a:latin typeface="맑은 고딕" pitchFamily="34" charset="-127"/>
              </a:rPr>
              <a:t>Crucial Role of Nuclear Ago2 for hUCB-MSCs Differentiation and Self-Renewal via Stemness Control</a:t>
            </a:r>
            <a:endParaRPr lang="ko-KR" altLang="en-US" sz="1400">
              <a:latin typeface="맑은 고딕" pitchFamily="34" charset="-127"/>
            </a:endParaRPr>
          </a:p>
        </p:txBody>
      </p:sp>
      <p:sp>
        <p:nvSpPr>
          <p:cNvPr id="27652" name="TextBox 3"/>
          <p:cNvSpPr txBox="1">
            <a:spLocks noChangeArrowheads="1"/>
          </p:cNvSpPr>
          <p:nvPr/>
        </p:nvSpPr>
        <p:spPr bwMode="auto">
          <a:xfrm>
            <a:off x="323850" y="3149600"/>
            <a:ext cx="19542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6H and 6J</a:t>
            </a:r>
            <a:endParaRPr lang="ko-KR" altLang="en-US"/>
          </a:p>
        </p:txBody>
      </p:sp>
      <p:grpSp>
        <p:nvGrpSpPr>
          <p:cNvPr id="27653" name="그룹 4"/>
          <p:cNvGrpSpPr>
            <a:grpSpLocks/>
          </p:cNvGrpSpPr>
          <p:nvPr/>
        </p:nvGrpSpPr>
        <p:grpSpPr bwMode="auto">
          <a:xfrm>
            <a:off x="5516563" y="819150"/>
            <a:ext cx="2708275" cy="4514850"/>
            <a:chOff x="2915816" y="666870"/>
            <a:chExt cx="1368181" cy="2281667"/>
          </a:xfrm>
        </p:grpSpPr>
        <p:pic>
          <p:nvPicPr>
            <p:cNvPr id="27658"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2915816" y="666870"/>
              <a:ext cx="1368181" cy="2281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직사각형 6"/>
            <p:cNvSpPr/>
            <p:nvPr/>
          </p:nvSpPr>
          <p:spPr>
            <a:xfrm>
              <a:off x="3896640" y="974943"/>
              <a:ext cx="315179" cy="650644"/>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8" name="직사각형 7"/>
            <p:cNvSpPr/>
            <p:nvPr/>
          </p:nvSpPr>
          <p:spPr>
            <a:xfrm>
              <a:off x="3968016" y="2412618"/>
              <a:ext cx="315981" cy="325723"/>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grpSp>
      <p:sp>
        <p:nvSpPr>
          <p:cNvPr id="27654" name="TextBox 8"/>
          <p:cNvSpPr txBox="1">
            <a:spLocks noChangeArrowheads="1"/>
          </p:cNvSpPr>
          <p:nvPr/>
        </p:nvSpPr>
        <p:spPr bwMode="auto">
          <a:xfrm>
            <a:off x="5867400" y="5337175"/>
            <a:ext cx="224631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Last lane was artificially joined</a:t>
            </a:r>
            <a:endParaRPr lang="ko-KR" altLang="en-US" sz="1200">
              <a:solidFill>
                <a:srgbClr val="FF0000"/>
              </a:solidFill>
            </a:endParaRPr>
          </a:p>
        </p:txBody>
      </p:sp>
      <p:cxnSp>
        <p:nvCxnSpPr>
          <p:cNvPr id="10" name="직선 화살표 연결선 9"/>
          <p:cNvCxnSpPr/>
          <p:nvPr/>
        </p:nvCxnSpPr>
        <p:spPr>
          <a:xfrm flipV="1">
            <a:off x="2278063" y="1968500"/>
            <a:ext cx="301466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 name="직사각형 10"/>
          <p:cNvSpPr/>
          <p:nvPr/>
        </p:nvSpPr>
        <p:spPr>
          <a:xfrm>
            <a:off x="344488" y="720725"/>
            <a:ext cx="1851025" cy="242887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2" name="직사각형 11"/>
          <p:cNvSpPr/>
          <p:nvPr/>
        </p:nvSpPr>
        <p:spPr>
          <a:xfrm>
            <a:off x="5364163" y="690563"/>
            <a:ext cx="3024187" cy="50419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4925" y="60325"/>
            <a:ext cx="9037638" cy="300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179388" y="115888"/>
            <a:ext cx="8856662" cy="393700"/>
          </a:xfrm>
          <a:prstGeom prst="rect">
            <a:avLst/>
          </a:prstGeom>
        </p:spPr>
        <p:txBody>
          <a:bodyPr>
            <a:spAutoFit/>
          </a:bodyPr>
          <a:lstStyle/>
          <a:p>
            <a:pPr latinLnBrk="1"/>
            <a:r>
              <a:rPr lang="en-US" altLang="ko-KR" sz="900" b="1">
                <a:latin typeface="맑은 고딕" pitchFamily="34" charset="-127"/>
              </a:rPr>
              <a:t>Aging Cell (2011) 10, pp277–291</a:t>
            </a:r>
          </a:p>
          <a:p>
            <a:pPr latinLnBrk="1"/>
            <a:r>
              <a:rPr lang="en-US" altLang="ko-KR" sz="1000">
                <a:latin typeface="맑은 고딕" pitchFamily="34" charset="-127"/>
              </a:rPr>
              <a:t>Nuclear Argonaute 2 regulates adipose tissue-derived stem cell survival through direct control of miR10b and selenoprotein N1 expression</a:t>
            </a:r>
            <a:endParaRPr lang="ko-KR" altLang="en-US" sz="1000">
              <a:latin typeface="맑은 고딕" pitchFamily="34" charset="-127"/>
            </a:endParaRPr>
          </a:p>
        </p:txBody>
      </p:sp>
      <p:pic>
        <p:nvPicPr>
          <p:cNvPr id="29699"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41325" y="765175"/>
            <a:ext cx="1609725" cy="347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0" name="TextBox 3"/>
          <p:cNvSpPr txBox="1">
            <a:spLocks noChangeArrowheads="1"/>
          </p:cNvSpPr>
          <p:nvPr/>
        </p:nvSpPr>
        <p:spPr bwMode="auto">
          <a:xfrm>
            <a:off x="722313" y="4365625"/>
            <a:ext cx="11858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3E</a:t>
            </a:r>
            <a:endParaRPr lang="ko-KR" altLang="en-US"/>
          </a:p>
        </p:txBody>
      </p:sp>
      <p:pic>
        <p:nvPicPr>
          <p:cNvPr id="29701"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254625" y="701675"/>
            <a:ext cx="3254375" cy="296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2" name="TextBox 5"/>
          <p:cNvSpPr txBox="1">
            <a:spLocks noChangeArrowheads="1"/>
          </p:cNvSpPr>
          <p:nvPr/>
        </p:nvSpPr>
        <p:spPr bwMode="auto">
          <a:xfrm>
            <a:off x="6516688" y="3722688"/>
            <a:ext cx="12096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4G</a:t>
            </a:r>
            <a:endParaRPr lang="ko-KR" altLang="en-US"/>
          </a:p>
        </p:txBody>
      </p:sp>
      <p:sp>
        <p:nvSpPr>
          <p:cNvPr id="7" name="직사각형 6"/>
          <p:cNvSpPr/>
          <p:nvPr/>
        </p:nvSpPr>
        <p:spPr>
          <a:xfrm>
            <a:off x="1089025" y="3862388"/>
            <a:ext cx="962025" cy="325437"/>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8" name="직사각형 7"/>
          <p:cNvSpPr/>
          <p:nvPr/>
        </p:nvSpPr>
        <p:spPr>
          <a:xfrm>
            <a:off x="7392988" y="2954338"/>
            <a:ext cx="1066800" cy="358775"/>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9" name="직선 화살표 연결선 8"/>
          <p:cNvCxnSpPr/>
          <p:nvPr/>
        </p:nvCxnSpPr>
        <p:spPr>
          <a:xfrm flipV="1">
            <a:off x="2076450" y="3436938"/>
            <a:ext cx="5316538" cy="615950"/>
          </a:xfrm>
          <a:prstGeom prst="straightConnector1">
            <a:avLst/>
          </a:prstGeom>
          <a:ln>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0" name="직사각형 9"/>
          <p:cNvSpPr/>
          <p:nvPr/>
        </p:nvSpPr>
        <p:spPr>
          <a:xfrm>
            <a:off x="1058863" y="925513"/>
            <a:ext cx="992187" cy="200025"/>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1" name="직사각형 10"/>
          <p:cNvSpPr/>
          <p:nvPr/>
        </p:nvSpPr>
        <p:spPr>
          <a:xfrm>
            <a:off x="7392988" y="1289050"/>
            <a:ext cx="995362" cy="268288"/>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2" name="직선 화살표 연결선 11"/>
          <p:cNvCxnSpPr/>
          <p:nvPr/>
        </p:nvCxnSpPr>
        <p:spPr>
          <a:xfrm>
            <a:off x="2076450" y="1025525"/>
            <a:ext cx="5316538" cy="396875"/>
          </a:xfrm>
          <a:prstGeom prst="straightConnector1">
            <a:avLst/>
          </a:prstGeom>
          <a:ln>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29709" name="TextBox 12"/>
          <p:cNvSpPr txBox="1">
            <a:spLocks noChangeArrowheads="1"/>
          </p:cNvSpPr>
          <p:nvPr/>
        </p:nvSpPr>
        <p:spPr bwMode="auto">
          <a:xfrm>
            <a:off x="2700338" y="3521075"/>
            <a:ext cx="15652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was used</a:t>
            </a:r>
            <a:endParaRPr lang="ko-KR" altLang="en-US" sz="1200">
              <a:solidFill>
                <a:srgbClr val="FF0000"/>
              </a:solidFill>
            </a:endParaRPr>
          </a:p>
        </p:txBody>
      </p:sp>
      <p:sp>
        <p:nvSpPr>
          <p:cNvPr id="29710" name="TextBox 13"/>
          <p:cNvSpPr txBox="1">
            <a:spLocks noChangeArrowheads="1"/>
          </p:cNvSpPr>
          <p:nvPr/>
        </p:nvSpPr>
        <p:spPr bwMode="auto">
          <a:xfrm>
            <a:off x="2522538" y="1223963"/>
            <a:ext cx="20605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Different set of experiments</a:t>
            </a:r>
            <a:endParaRPr lang="ko-KR" altLang="en-US" sz="1200">
              <a:solidFill>
                <a:srgbClr val="FF0000"/>
              </a:solidFill>
            </a:endParaRPr>
          </a:p>
        </p:txBody>
      </p:sp>
      <p:sp>
        <p:nvSpPr>
          <p:cNvPr id="15" name="직사각형 14"/>
          <p:cNvSpPr/>
          <p:nvPr/>
        </p:nvSpPr>
        <p:spPr>
          <a:xfrm>
            <a:off x="344488" y="720725"/>
            <a:ext cx="1851025" cy="363696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6" name="직사각형 15"/>
          <p:cNvSpPr/>
          <p:nvPr/>
        </p:nvSpPr>
        <p:spPr>
          <a:xfrm>
            <a:off x="4859338" y="684213"/>
            <a:ext cx="4033837" cy="298291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77813" y="404813"/>
            <a:ext cx="8353425" cy="207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3"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6350"/>
            <a:ext cx="3590925"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직사각형 1"/>
          <p:cNvSpPr>
            <a:spLocks noChangeArrowheads="1"/>
          </p:cNvSpPr>
          <p:nvPr/>
        </p:nvSpPr>
        <p:spPr bwMode="auto">
          <a:xfrm>
            <a:off x="323850" y="44450"/>
            <a:ext cx="8640763"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1000" b="1"/>
              <a:t>PLoS ONE | www.plosone.org 1 February 2010 | Volume 5 | Issue 2 | e9026</a:t>
            </a:r>
          </a:p>
          <a:p>
            <a:pPr latinLnBrk="1"/>
            <a:r>
              <a:rPr lang="en-US" altLang="ko-KR" sz="1100"/>
              <a:t>DHP-Derivative and Low Oxygen Tension Effectively Induces Human Adipose Stromal Cell Reprogramming</a:t>
            </a:r>
            <a:endParaRPr lang="ko-KR" altLang="en-US" sz="1100"/>
          </a:p>
        </p:txBody>
      </p:sp>
      <p:sp>
        <p:nvSpPr>
          <p:cNvPr id="31747" name="TextBox 2"/>
          <p:cNvSpPr txBox="1">
            <a:spLocks noChangeArrowheads="1"/>
          </p:cNvSpPr>
          <p:nvPr/>
        </p:nvSpPr>
        <p:spPr bwMode="auto">
          <a:xfrm>
            <a:off x="3492500" y="1979613"/>
            <a:ext cx="5275263"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400" i="1"/>
              <a:t>Cell Prolif. </a:t>
            </a:r>
            <a:r>
              <a:rPr lang="en-US" altLang="ko-KR" sz="1400"/>
              <a:t>2008, </a:t>
            </a:r>
            <a:r>
              <a:rPr lang="en-US" altLang="ko-KR" sz="1400" b="1"/>
              <a:t>41</a:t>
            </a:r>
            <a:r>
              <a:rPr lang="en-US" altLang="ko-KR" sz="1400"/>
              <a:t>, 248–264</a:t>
            </a:r>
          </a:p>
          <a:p>
            <a:pPr eaLnBrk="1" latinLnBrk="1" hangingPunct="1"/>
            <a:r>
              <a:rPr lang="en-US" altLang="ko-KR" sz="1400" b="1"/>
              <a:t>Transforming growth factor-</a:t>
            </a:r>
            <a:r>
              <a:rPr lang="el-GR" altLang="ko-KR" sz="1400"/>
              <a:t>β</a:t>
            </a:r>
            <a:r>
              <a:rPr lang="en-US" altLang="ko-KR" sz="1400" b="1"/>
              <a:t>1 regulates the fate of cultured </a:t>
            </a:r>
            <a:r>
              <a:rPr lang="it-IT" altLang="ko-KR" sz="1400" b="1"/>
              <a:t>spinal cord-derived neural progenitor cells</a:t>
            </a:r>
            <a:endParaRPr lang="ko-KR" altLang="en-US" sz="1400"/>
          </a:p>
        </p:txBody>
      </p:sp>
      <p:sp>
        <p:nvSpPr>
          <p:cNvPr id="31748" name="TextBox 3"/>
          <p:cNvSpPr txBox="1">
            <a:spLocks noChangeArrowheads="1"/>
          </p:cNvSpPr>
          <p:nvPr/>
        </p:nvSpPr>
        <p:spPr bwMode="auto">
          <a:xfrm>
            <a:off x="1116013" y="6237288"/>
            <a:ext cx="11842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3A</a:t>
            </a:r>
            <a:endParaRPr lang="ko-KR" altLang="en-US"/>
          </a:p>
        </p:txBody>
      </p:sp>
      <p:pic>
        <p:nvPicPr>
          <p:cNvPr id="31749" name="Picture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563938" y="692150"/>
            <a:ext cx="5400675" cy="91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0" name="TextBox 5"/>
          <p:cNvSpPr txBox="1">
            <a:spLocks noChangeArrowheads="1"/>
          </p:cNvSpPr>
          <p:nvPr/>
        </p:nvSpPr>
        <p:spPr bwMode="auto">
          <a:xfrm>
            <a:off x="5672138" y="1654175"/>
            <a:ext cx="13382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5(B)</a:t>
            </a:r>
            <a:endParaRPr lang="ko-KR" altLang="en-US"/>
          </a:p>
        </p:txBody>
      </p:sp>
      <p:pic>
        <p:nvPicPr>
          <p:cNvPr id="31751"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897688" y="5013325"/>
            <a:ext cx="1922462"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2"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773738" y="3146425"/>
            <a:ext cx="3117850" cy="44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직사각형 8"/>
          <p:cNvSpPr/>
          <p:nvPr/>
        </p:nvSpPr>
        <p:spPr>
          <a:xfrm>
            <a:off x="6340475" y="765175"/>
            <a:ext cx="2551113" cy="503238"/>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grpSp>
        <p:nvGrpSpPr>
          <p:cNvPr id="31754" name="그룹 9"/>
          <p:cNvGrpSpPr>
            <a:grpSpLocks/>
          </p:cNvGrpSpPr>
          <p:nvPr/>
        </p:nvGrpSpPr>
        <p:grpSpPr bwMode="auto">
          <a:xfrm>
            <a:off x="341313" y="568325"/>
            <a:ext cx="2540000" cy="5614988"/>
            <a:chOff x="341732" y="568443"/>
            <a:chExt cx="2664296" cy="5892193"/>
          </a:xfrm>
        </p:grpSpPr>
        <p:pic>
          <p:nvPicPr>
            <p:cNvPr id="31763"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41732" y="568443"/>
              <a:ext cx="2664296" cy="5892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직사각형 11"/>
            <p:cNvSpPr/>
            <p:nvPr/>
          </p:nvSpPr>
          <p:spPr>
            <a:xfrm>
              <a:off x="1052765" y="3357114"/>
              <a:ext cx="1718471" cy="288197"/>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grpSp>
      <p:cxnSp>
        <p:nvCxnSpPr>
          <p:cNvPr id="13" name="직선 화살표 연결선 12"/>
          <p:cNvCxnSpPr/>
          <p:nvPr/>
        </p:nvCxnSpPr>
        <p:spPr>
          <a:xfrm>
            <a:off x="8820150" y="1285875"/>
            <a:ext cx="0" cy="186055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4" name="직사각형 13"/>
          <p:cNvSpPr/>
          <p:nvPr/>
        </p:nvSpPr>
        <p:spPr>
          <a:xfrm>
            <a:off x="5773738" y="3146425"/>
            <a:ext cx="3117850" cy="449263"/>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5" name="직사각형 14"/>
          <p:cNvSpPr/>
          <p:nvPr/>
        </p:nvSpPr>
        <p:spPr>
          <a:xfrm>
            <a:off x="7010400" y="4941888"/>
            <a:ext cx="1727200" cy="503237"/>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6" name="직선 화살표 연결선 15"/>
          <p:cNvCxnSpPr/>
          <p:nvPr/>
        </p:nvCxnSpPr>
        <p:spPr>
          <a:xfrm>
            <a:off x="8101013" y="3640138"/>
            <a:ext cx="0" cy="130175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31759" name="TextBox 16"/>
          <p:cNvSpPr txBox="1">
            <a:spLocks noChangeArrowheads="1"/>
          </p:cNvSpPr>
          <p:nvPr/>
        </p:nvSpPr>
        <p:spPr bwMode="auto">
          <a:xfrm>
            <a:off x="6478588" y="4152900"/>
            <a:ext cx="15668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was used</a:t>
            </a:r>
            <a:endParaRPr lang="ko-KR" altLang="en-US" sz="1200">
              <a:solidFill>
                <a:srgbClr val="FF0000"/>
              </a:solidFill>
            </a:endParaRPr>
          </a:p>
        </p:txBody>
      </p:sp>
      <p:sp>
        <p:nvSpPr>
          <p:cNvPr id="18" name="직사각형 17"/>
          <p:cNvSpPr/>
          <p:nvPr/>
        </p:nvSpPr>
        <p:spPr>
          <a:xfrm>
            <a:off x="415925" y="533400"/>
            <a:ext cx="2465388" cy="570388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9" name="직사각형 18"/>
          <p:cNvSpPr/>
          <p:nvPr/>
        </p:nvSpPr>
        <p:spPr>
          <a:xfrm>
            <a:off x="3492500" y="588963"/>
            <a:ext cx="5472113" cy="212883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20" name="자유형 19"/>
          <p:cNvSpPr/>
          <p:nvPr/>
        </p:nvSpPr>
        <p:spPr>
          <a:xfrm>
            <a:off x="2690813" y="3363913"/>
            <a:ext cx="4210050" cy="1855787"/>
          </a:xfrm>
          <a:custGeom>
            <a:avLst/>
            <a:gdLst>
              <a:gd name="connsiteX0" fmla="*/ 0 w 4209690"/>
              <a:gd name="connsiteY0" fmla="*/ 0 h 1854679"/>
              <a:gd name="connsiteX1" fmla="*/ 621101 w 4209690"/>
              <a:gd name="connsiteY1" fmla="*/ 0 h 1854679"/>
              <a:gd name="connsiteX2" fmla="*/ 621101 w 4209690"/>
              <a:gd name="connsiteY2" fmla="*/ 1854679 h 1854679"/>
              <a:gd name="connsiteX3" fmla="*/ 4209690 w 4209690"/>
              <a:gd name="connsiteY3" fmla="*/ 1854679 h 1854679"/>
            </a:gdLst>
            <a:ahLst/>
            <a:cxnLst>
              <a:cxn ang="0">
                <a:pos x="connsiteX0" y="connsiteY0"/>
              </a:cxn>
              <a:cxn ang="0">
                <a:pos x="connsiteX1" y="connsiteY1"/>
              </a:cxn>
              <a:cxn ang="0">
                <a:pos x="connsiteX2" y="connsiteY2"/>
              </a:cxn>
              <a:cxn ang="0">
                <a:pos x="connsiteX3" y="connsiteY3"/>
              </a:cxn>
            </a:cxnLst>
            <a:rect l="l" t="t" r="r" b="b"/>
            <a:pathLst>
              <a:path w="4209690" h="1854679">
                <a:moveTo>
                  <a:pt x="0" y="0"/>
                </a:moveTo>
                <a:lnTo>
                  <a:pt x="621101" y="0"/>
                </a:lnTo>
                <a:lnTo>
                  <a:pt x="621101" y="1854679"/>
                </a:lnTo>
                <a:lnTo>
                  <a:pt x="4209690" y="1854679"/>
                </a:lnTo>
              </a:path>
            </a:pathLst>
          </a:custGeom>
          <a:noFill/>
          <a:ln w="3175">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latinLnBrk="1">
              <a:spcBef>
                <a:spcPts val="0"/>
              </a:spcBef>
              <a:spcAft>
                <a:spcPts val="0"/>
              </a:spcAft>
              <a:defRPr/>
            </a:pPr>
            <a:endParaRPr lang="ko-KR" alt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직사각형 1"/>
          <p:cNvSpPr>
            <a:spLocks noChangeArrowheads="1"/>
          </p:cNvSpPr>
          <p:nvPr/>
        </p:nvSpPr>
        <p:spPr bwMode="auto">
          <a:xfrm>
            <a:off x="323850" y="44450"/>
            <a:ext cx="8640763"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1000" b="1"/>
              <a:t>PLoS ONE | www.plosone.org 1 February 2010 | Volume 5 | Issue 2 | e9026</a:t>
            </a:r>
          </a:p>
          <a:p>
            <a:pPr latinLnBrk="1"/>
            <a:r>
              <a:rPr lang="en-US" altLang="ko-KR" sz="1100"/>
              <a:t>DHP-Derivative and Low Oxygen Tension Effectively Induces Human Adipose Stromal Cell Reprogramming</a:t>
            </a:r>
            <a:endParaRPr lang="ko-KR" altLang="en-US" sz="1100"/>
          </a:p>
        </p:txBody>
      </p:sp>
      <p:pic>
        <p:nvPicPr>
          <p:cNvPr id="32771"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724525" y="1704975"/>
            <a:ext cx="2343150" cy="326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2"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298825" y="2990850"/>
            <a:ext cx="1504950"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직사각형 4"/>
          <p:cNvSpPr/>
          <p:nvPr/>
        </p:nvSpPr>
        <p:spPr>
          <a:xfrm>
            <a:off x="6297613" y="2924175"/>
            <a:ext cx="1563687" cy="327025"/>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32774" name="TextBox 5"/>
          <p:cNvSpPr txBox="1">
            <a:spLocks noChangeArrowheads="1"/>
          </p:cNvSpPr>
          <p:nvPr/>
        </p:nvSpPr>
        <p:spPr bwMode="auto">
          <a:xfrm>
            <a:off x="3362325" y="3233738"/>
            <a:ext cx="15668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was used</a:t>
            </a:r>
            <a:endParaRPr lang="ko-KR" altLang="en-US" sz="1200">
              <a:solidFill>
                <a:srgbClr val="FF0000"/>
              </a:solidFill>
            </a:endParaRPr>
          </a:p>
        </p:txBody>
      </p:sp>
      <p:grpSp>
        <p:nvGrpSpPr>
          <p:cNvPr id="32775" name="그룹 6"/>
          <p:cNvGrpSpPr>
            <a:grpSpLocks/>
          </p:cNvGrpSpPr>
          <p:nvPr/>
        </p:nvGrpSpPr>
        <p:grpSpPr bwMode="auto">
          <a:xfrm>
            <a:off x="485775" y="673100"/>
            <a:ext cx="2284413" cy="2678113"/>
            <a:chOff x="74585" y="764704"/>
            <a:chExt cx="2786000" cy="3267531"/>
          </a:xfrm>
        </p:grpSpPr>
        <p:pic>
          <p:nvPicPr>
            <p:cNvPr id="32783"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4585" y="764704"/>
              <a:ext cx="2786000" cy="3267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직사각형 8"/>
            <p:cNvSpPr/>
            <p:nvPr/>
          </p:nvSpPr>
          <p:spPr>
            <a:xfrm>
              <a:off x="1576972" y="3577066"/>
              <a:ext cx="1241019" cy="325397"/>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grpSp>
      <p:cxnSp>
        <p:nvCxnSpPr>
          <p:cNvPr id="10" name="직선 화살표 연결선 9"/>
          <p:cNvCxnSpPr/>
          <p:nvPr/>
        </p:nvCxnSpPr>
        <p:spPr>
          <a:xfrm flipH="1">
            <a:off x="2770188" y="3113088"/>
            <a:ext cx="63817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2777" name="TextBox 10"/>
          <p:cNvSpPr txBox="1">
            <a:spLocks noChangeArrowheads="1"/>
          </p:cNvSpPr>
          <p:nvPr/>
        </p:nvSpPr>
        <p:spPr bwMode="auto">
          <a:xfrm>
            <a:off x="5824538" y="5467350"/>
            <a:ext cx="2203450"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900" b="1" i="1">
                <a:latin typeface="맑은 고딕" pitchFamily="34" charset="-127"/>
              </a:rPr>
              <a:t>BMC Neuroscience </a:t>
            </a:r>
            <a:r>
              <a:rPr lang="en-US" altLang="ko-KR" sz="900" b="1">
                <a:latin typeface="맑은 고딕" pitchFamily="34" charset="-127"/>
              </a:rPr>
              <a:t>2008, 9:15</a:t>
            </a:r>
          </a:p>
          <a:p>
            <a:pPr eaLnBrk="1" latinLnBrk="1" hangingPunct="1"/>
            <a:r>
              <a:rPr lang="en-US" altLang="ko-KR" sz="900">
                <a:latin typeface="맑은 고딕" pitchFamily="34" charset="-127"/>
              </a:rPr>
              <a:t>Potential identity of multi-potential cancer stem-like subpopulation</a:t>
            </a:r>
          </a:p>
          <a:p>
            <a:pPr eaLnBrk="1" latinLnBrk="1" hangingPunct="1"/>
            <a:r>
              <a:rPr lang="en-US" altLang="ko-KR" sz="900">
                <a:latin typeface="맑은 고딕" pitchFamily="34" charset="-127"/>
              </a:rPr>
              <a:t>after radiation of cultured brain glioma</a:t>
            </a:r>
            <a:endParaRPr lang="ko-KR" altLang="en-US" sz="900">
              <a:latin typeface="맑은 고딕" pitchFamily="34" charset="-127"/>
            </a:endParaRPr>
          </a:p>
        </p:txBody>
      </p:sp>
      <p:sp>
        <p:nvSpPr>
          <p:cNvPr id="32778" name="TextBox 11"/>
          <p:cNvSpPr txBox="1">
            <a:spLocks noChangeArrowheads="1"/>
          </p:cNvSpPr>
          <p:nvPr/>
        </p:nvSpPr>
        <p:spPr bwMode="auto">
          <a:xfrm>
            <a:off x="1052513" y="3419475"/>
            <a:ext cx="11731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4B</a:t>
            </a:r>
            <a:endParaRPr lang="ko-KR" altLang="en-US"/>
          </a:p>
        </p:txBody>
      </p:sp>
      <p:sp>
        <p:nvSpPr>
          <p:cNvPr id="32779" name="TextBox 12"/>
          <p:cNvSpPr txBox="1">
            <a:spLocks noChangeArrowheads="1"/>
          </p:cNvSpPr>
          <p:nvPr/>
        </p:nvSpPr>
        <p:spPr bwMode="auto">
          <a:xfrm>
            <a:off x="6443663" y="4972050"/>
            <a:ext cx="11747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3B</a:t>
            </a:r>
            <a:endParaRPr lang="ko-KR" altLang="en-US"/>
          </a:p>
        </p:txBody>
      </p:sp>
      <p:sp>
        <p:nvSpPr>
          <p:cNvPr id="14" name="직사각형 13"/>
          <p:cNvSpPr/>
          <p:nvPr/>
        </p:nvSpPr>
        <p:spPr>
          <a:xfrm>
            <a:off x="395288" y="527050"/>
            <a:ext cx="2465387" cy="285273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5" name="직사각형 14"/>
          <p:cNvSpPr/>
          <p:nvPr/>
        </p:nvSpPr>
        <p:spPr>
          <a:xfrm>
            <a:off x="5724525" y="1525588"/>
            <a:ext cx="2343150" cy="49276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6" name="직선 화살표 연결선 15"/>
          <p:cNvCxnSpPr/>
          <p:nvPr/>
        </p:nvCxnSpPr>
        <p:spPr>
          <a:xfrm flipH="1">
            <a:off x="4787900" y="3087688"/>
            <a:ext cx="143033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직사각형 1"/>
          <p:cNvSpPr>
            <a:spLocks noChangeArrowheads="1"/>
          </p:cNvSpPr>
          <p:nvPr/>
        </p:nvSpPr>
        <p:spPr bwMode="auto">
          <a:xfrm>
            <a:off x="323850" y="44450"/>
            <a:ext cx="8640763"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1000" b="1"/>
              <a:t>PLoS ONE | www.plosone.org 1 February 2010 | Volume 5 | Issue 2 | e9026</a:t>
            </a:r>
          </a:p>
          <a:p>
            <a:pPr latinLnBrk="1"/>
            <a:r>
              <a:rPr lang="en-US" altLang="ko-KR" sz="1100"/>
              <a:t>DHP-Derivative and Low Oxygen Tension Effectively Induces Human Adipose Stromal Cell Reprogramming</a:t>
            </a:r>
            <a:endParaRPr lang="ko-KR" altLang="en-US" sz="1100"/>
          </a:p>
        </p:txBody>
      </p:sp>
      <p:sp>
        <p:nvSpPr>
          <p:cNvPr id="33795" name="TextBox 2"/>
          <p:cNvSpPr txBox="1">
            <a:spLocks noChangeArrowheads="1"/>
          </p:cNvSpPr>
          <p:nvPr/>
        </p:nvSpPr>
        <p:spPr bwMode="auto">
          <a:xfrm>
            <a:off x="3240088" y="3100388"/>
            <a:ext cx="15668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was used</a:t>
            </a:r>
            <a:endParaRPr lang="ko-KR" altLang="en-US" sz="1200">
              <a:solidFill>
                <a:srgbClr val="FF0000"/>
              </a:solidFill>
            </a:endParaRPr>
          </a:p>
        </p:txBody>
      </p:sp>
      <p:pic>
        <p:nvPicPr>
          <p:cNvPr id="33796"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216275" y="2708275"/>
            <a:ext cx="1614488" cy="32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7" name="직사각형 4"/>
          <p:cNvSpPr>
            <a:spLocks noChangeArrowheads="1"/>
          </p:cNvSpPr>
          <p:nvPr/>
        </p:nvSpPr>
        <p:spPr bwMode="auto">
          <a:xfrm>
            <a:off x="5395913" y="3657600"/>
            <a:ext cx="26320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900" b="1"/>
              <a:t>Cellular Physiology and Biochemistry 2008;21:225-238</a:t>
            </a:r>
          </a:p>
          <a:p>
            <a:pPr latinLnBrk="1"/>
            <a:r>
              <a:rPr lang="en-US" altLang="ko-KR" sz="900"/>
              <a:t>Selenium Attenuates ROS-Mediated Apoptotic nCell Death of Injured Spinal Cord through Prevention of Mitochondria Dysfunction; </a:t>
            </a:r>
            <a:r>
              <a:rPr lang="en-US" altLang="ko-KR" sz="900" i="1"/>
              <a:t>in Vitro </a:t>
            </a:r>
            <a:r>
              <a:rPr lang="en-US" altLang="ko-KR" sz="900"/>
              <a:t>and </a:t>
            </a:r>
            <a:r>
              <a:rPr lang="en-US" altLang="ko-KR" sz="900" i="1"/>
              <a:t>in Vivo </a:t>
            </a:r>
            <a:r>
              <a:rPr lang="en-US" altLang="ko-KR" sz="900"/>
              <a:t>Study</a:t>
            </a:r>
            <a:endParaRPr lang="ko-KR" altLang="en-US" sz="900"/>
          </a:p>
        </p:txBody>
      </p:sp>
      <p:pic>
        <p:nvPicPr>
          <p:cNvPr id="33798"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148263" y="549275"/>
            <a:ext cx="2952750" cy="285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9" name="TextBox 6"/>
          <p:cNvSpPr txBox="1">
            <a:spLocks noChangeArrowheads="1"/>
          </p:cNvSpPr>
          <p:nvPr/>
        </p:nvSpPr>
        <p:spPr bwMode="auto">
          <a:xfrm>
            <a:off x="6280150" y="3357563"/>
            <a:ext cx="10382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7</a:t>
            </a:r>
            <a:endParaRPr lang="ko-KR" altLang="en-US"/>
          </a:p>
        </p:txBody>
      </p:sp>
      <p:sp>
        <p:nvSpPr>
          <p:cNvPr id="8" name="직사각형 7"/>
          <p:cNvSpPr/>
          <p:nvPr/>
        </p:nvSpPr>
        <p:spPr>
          <a:xfrm>
            <a:off x="5395913" y="2708275"/>
            <a:ext cx="1481137" cy="382588"/>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9" name="직사각형 8"/>
          <p:cNvSpPr/>
          <p:nvPr/>
        </p:nvSpPr>
        <p:spPr>
          <a:xfrm>
            <a:off x="3216275" y="2708275"/>
            <a:ext cx="1643063" cy="327025"/>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grpSp>
        <p:nvGrpSpPr>
          <p:cNvPr id="33802" name="그룹 9"/>
          <p:cNvGrpSpPr>
            <a:grpSpLocks/>
          </p:cNvGrpSpPr>
          <p:nvPr/>
        </p:nvGrpSpPr>
        <p:grpSpPr bwMode="auto">
          <a:xfrm>
            <a:off x="485775" y="673100"/>
            <a:ext cx="2284413" cy="2678113"/>
            <a:chOff x="74585" y="764704"/>
            <a:chExt cx="2786000" cy="3267531"/>
          </a:xfrm>
        </p:grpSpPr>
        <p:pic>
          <p:nvPicPr>
            <p:cNvPr id="33808"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4585" y="764704"/>
              <a:ext cx="2786000" cy="3267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직사각형 11"/>
            <p:cNvSpPr/>
            <p:nvPr/>
          </p:nvSpPr>
          <p:spPr>
            <a:xfrm>
              <a:off x="667021" y="3247795"/>
              <a:ext cx="2150970" cy="325397"/>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grpSp>
      <p:cxnSp>
        <p:nvCxnSpPr>
          <p:cNvPr id="13" name="직선 화살표 연결선 12"/>
          <p:cNvCxnSpPr/>
          <p:nvPr/>
        </p:nvCxnSpPr>
        <p:spPr>
          <a:xfrm flipH="1">
            <a:off x="2770188" y="2841625"/>
            <a:ext cx="433387"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3804" name="TextBox 13"/>
          <p:cNvSpPr txBox="1">
            <a:spLocks noChangeArrowheads="1"/>
          </p:cNvSpPr>
          <p:nvPr/>
        </p:nvSpPr>
        <p:spPr bwMode="auto">
          <a:xfrm>
            <a:off x="1116013" y="3379788"/>
            <a:ext cx="11731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4B</a:t>
            </a:r>
            <a:endParaRPr lang="ko-KR" altLang="en-US"/>
          </a:p>
        </p:txBody>
      </p:sp>
      <p:sp>
        <p:nvSpPr>
          <p:cNvPr id="15" name="직사각형 14"/>
          <p:cNvSpPr/>
          <p:nvPr/>
        </p:nvSpPr>
        <p:spPr>
          <a:xfrm>
            <a:off x="395288" y="527050"/>
            <a:ext cx="2465387" cy="285273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6" name="직사각형 15"/>
          <p:cNvSpPr/>
          <p:nvPr/>
        </p:nvSpPr>
        <p:spPr>
          <a:xfrm>
            <a:off x="5181600" y="527050"/>
            <a:ext cx="2919413" cy="405447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7" name="직선 화살표 연결선 16"/>
          <p:cNvCxnSpPr/>
          <p:nvPr/>
        </p:nvCxnSpPr>
        <p:spPr>
          <a:xfrm flipH="1">
            <a:off x="4891088" y="2900363"/>
            <a:ext cx="43497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1438" y="404813"/>
            <a:ext cx="9037637" cy="219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19"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4763"/>
            <a:ext cx="3686175"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300788" y="679450"/>
            <a:ext cx="2009775"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3"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11188" y="1150938"/>
            <a:ext cx="1390650" cy="158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직사각형 3"/>
          <p:cNvSpPr/>
          <p:nvPr/>
        </p:nvSpPr>
        <p:spPr>
          <a:xfrm>
            <a:off x="179388" y="1119188"/>
            <a:ext cx="2465387" cy="16129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35845" name="TextBox 4"/>
          <p:cNvSpPr txBox="1">
            <a:spLocks noChangeArrowheads="1"/>
          </p:cNvSpPr>
          <p:nvPr/>
        </p:nvSpPr>
        <p:spPr bwMode="auto">
          <a:xfrm>
            <a:off x="19050" y="0"/>
            <a:ext cx="912495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100" b="1"/>
              <a:t>PLoS ONE | www.plosone.org 1 September 2009 | Volume 4 | Issue 9 | e7166</a:t>
            </a:r>
          </a:p>
          <a:p>
            <a:pPr eaLnBrk="1" latinLnBrk="1" hangingPunct="1"/>
            <a:r>
              <a:rPr lang="en-US" altLang="ko-KR" sz="1100"/>
              <a:t>Regulation of Adipose Tissue Stromal Cells Behaviors by Endogenic Oct4 Expression Control</a:t>
            </a:r>
            <a:endParaRPr lang="ko-KR" altLang="en-US" sz="1100"/>
          </a:p>
        </p:txBody>
      </p:sp>
      <p:sp>
        <p:nvSpPr>
          <p:cNvPr id="35846" name="TextBox 5"/>
          <p:cNvSpPr txBox="1">
            <a:spLocks noChangeArrowheads="1"/>
          </p:cNvSpPr>
          <p:nvPr/>
        </p:nvSpPr>
        <p:spPr bwMode="auto">
          <a:xfrm>
            <a:off x="900113" y="2732088"/>
            <a:ext cx="1196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1C</a:t>
            </a:r>
            <a:endParaRPr lang="ko-KR" altLang="en-US"/>
          </a:p>
        </p:txBody>
      </p:sp>
      <p:sp>
        <p:nvSpPr>
          <p:cNvPr id="7" name="직사각형 6"/>
          <p:cNvSpPr/>
          <p:nvPr/>
        </p:nvSpPr>
        <p:spPr>
          <a:xfrm>
            <a:off x="6072188" y="679450"/>
            <a:ext cx="2465387" cy="410527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35848" name="TextBox 7"/>
          <p:cNvSpPr txBox="1">
            <a:spLocks noChangeArrowheads="1"/>
          </p:cNvSpPr>
          <p:nvPr/>
        </p:nvSpPr>
        <p:spPr bwMode="auto">
          <a:xfrm>
            <a:off x="6875463" y="4794250"/>
            <a:ext cx="11858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5B</a:t>
            </a:r>
            <a:endParaRPr lang="ko-KR" altLang="en-US"/>
          </a:p>
        </p:txBody>
      </p:sp>
      <p:pic>
        <p:nvPicPr>
          <p:cNvPr id="35849" name="Picture 2"/>
          <p:cNvPicPr>
            <a:picLocks noChangeAspect="1" noChangeArrowheads="1"/>
          </p:cNvPicPr>
          <p:nvPr/>
        </p:nvPicPr>
        <p:blipFill>
          <a:blip r:embed="rId4" cstate="email">
            <a:lum bright="-20000" contrast="20000"/>
            <a:extLst>
              <a:ext uri="{28A0092B-C50C-407E-A947-70E740481C1C}">
                <a14:useLocalDpi xmlns:a14="http://schemas.microsoft.com/office/drawing/2010/main"/>
              </a:ext>
            </a:extLst>
          </a:blip>
          <a:srcRect/>
          <a:stretch>
            <a:fillRect/>
          </a:stretch>
        </p:blipFill>
        <p:spPr bwMode="auto">
          <a:xfrm>
            <a:off x="2843213" y="4365625"/>
            <a:ext cx="2757487" cy="47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0" name="직선 화살표 연결선 9"/>
          <p:cNvCxnSpPr/>
          <p:nvPr/>
        </p:nvCxnSpPr>
        <p:spPr>
          <a:xfrm flipH="1">
            <a:off x="5651500" y="4652963"/>
            <a:ext cx="8270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 name="직사각형 10"/>
          <p:cNvSpPr/>
          <p:nvPr/>
        </p:nvSpPr>
        <p:spPr>
          <a:xfrm>
            <a:off x="6581775" y="4508500"/>
            <a:ext cx="1590675" cy="215900"/>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2" name="직사각형 11"/>
          <p:cNvSpPr/>
          <p:nvPr/>
        </p:nvSpPr>
        <p:spPr>
          <a:xfrm>
            <a:off x="3995738" y="4508500"/>
            <a:ext cx="863600" cy="215900"/>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3" name="직사각형 12"/>
          <p:cNvSpPr/>
          <p:nvPr/>
        </p:nvSpPr>
        <p:spPr>
          <a:xfrm>
            <a:off x="1039813" y="1924050"/>
            <a:ext cx="865187" cy="215900"/>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4" name="자유형 13"/>
          <p:cNvSpPr/>
          <p:nvPr/>
        </p:nvSpPr>
        <p:spPr>
          <a:xfrm>
            <a:off x="2062163" y="2032000"/>
            <a:ext cx="2354262" cy="2409825"/>
          </a:xfrm>
          <a:custGeom>
            <a:avLst/>
            <a:gdLst>
              <a:gd name="connsiteX0" fmla="*/ 2355012 w 2355012"/>
              <a:gd name="connsiteY0" fmla="*/ 2260121 h 2260121"/>
              <a:gd name="connsiteX1" fmla="*/ 2355012 w 2355012"/>
              <a:gd name="connsiteY1" fmla="*/ 0 h 2260121"/>
              <a:gd name="connsiteX2" fmla="*/ 0 w 2355012"/>
              <a:gd name="connsiteY2" fmla="*/ 0 h 2260121"/>
            </a:gdLst>
            <a:ahLst/>
            <a:cxnLst>
              <a:cxn ang="0">
                <a:pos x="connsiteX0" y="connsiteY0"/>
              </a:cxn>
              <a:cxn ang="0">
                <a:pos x="connsiteX1" y="connsiteY1"/>
              </a:cxn>
              <a:cxn ang="0">
                <a:pos x="connsiteX2" y="connsiteY2"/>
              </a:cxn>
            </a:cxnLst>
            <a:rect l="l" t="t" r="r" b="b"/>
            <a:pathLst>
              <a:path w="2355012" h="2260121">
                <a:moveTo>
                  <a:pt x="2355012" y="2260121"/>
                </a:moveTo>
                <a:lnTo>
                  <a:pt x="2355012" y="0"/>
                </a:lnTo>
                <a:lnTo>
                  <a:pt x="0" y="0"/>
                </a:lnTo>
              </a:path>
            </a:pathLst>
          </a:custGeom>
          <a:noFill/>
          <a:ln w="3175">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latinLnBrk="1">
              <a:spcBef>
                <a:spcPts val="0"/>
              </a:spcBef>
              <a:spcAft>
                <a:spcPts val="0"/>
              </a:spcAft>
              <a:defRPr/>
            </a:pPr>
            <a:endParaRPr lang="ko-KR" altLang="en-US"/>
          </a:p>
        </p:txBody>
      </p:sp>
      <p:sp>
        <p:nvSpPr>
          <p:cNvPr id="35855" name="TextBox 14"/>
          <p:cNvSpPr txBox="1">
            <a:spLocks noChangeArrowheads="1"/>
          </p:cNvSpPr>
          <p:nvPr/>
        </p:nvSpPr>
        <p:spPr bwMode="auto">
          <a:xfrm>
            <a:off x="3208338" y="1663700"/>
            <a:ext cx="156527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was used</a:t>
            </a:r>
            <a:endParaRPr lang="ko-KR" altLang="en-US" sz="1200">
              <a:solidFill>
                <a:srgbClr val="FF0000"/>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88900" y="569913"/>
            <a:ext cx="8934450" cy="262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7"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8900" y="188913"/>
            <a:ext cx="516255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직사각형 3"/>
          <p:cNvSpPr>
            <a:spLocks noChangeArrowheads="1"/>
          </p:cNvSpPr>
          <p:nvPr/>
        </p:nvSpPr>
        <p:spPr bwMode="auto">
          <a:xfrm>
            <a:off x="0" y="0"/>
            <a:ext cx="914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1200"/>
              <a:t>STEMCELLS 2008;26:2724–2734</a:t>
            </a:r>
            <a:endParaRPr lang="en-US" altLang="ko-KR" sz="1200" b="1"/>
          </a:p>
          <a:p>
            <a:pPr latinLnBrk="1"/>
            <a:r>
              <a:rPr lang="en-US" altLang="ko-KR" sz="1200" b="1"/>
              <a:t>IFATS Series: Selenium Induces Improvement of Stem Cell Behaviors in Human Adipose-Tissue Stromal Cells via SAPK/JNK and Stemness Acting Signals</a:t>
            </a:r>
          </a:p>
        </p:txBody>
      </p:sp>
      <p:pic>
        <p:nvPicPr>
          <p:cNvPr id="37891"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28625" y="1214438"/>
            <a:ext cx="1857375" cy="198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2" name="TextBox 6"/>
          <p:cNvSpPr txBox="1">
            <a:spLocks noChangeArrowheads="1"/>
          </p:cNvSpPr>
          <p:nvPr/>
        </p:nvSpPr>
        <p:spPr bwMode="auto">
          <a:xfrm>
            <a:off x="936625" y="3217863"/>
            <a:ext cx="8509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2A</a:t>
            </a:r>
            <a:endParaRPr lang="ko-KR" altLang="en-US" sz="1200"/>
          </a:p>
        </p:txBody>
      </p:sp>
      <p:sp>
        <p:nvSpPr>
          <p:cNvPr id="37893" name="TextBox 8"/>
          <p:cNvSpPr txBox="1">
            <a:spLocks noChangeArrowheads="1"/>
          </p:cNvSpPr>
          <p:nvPr/>
        </p:nvSpPr>
        <p:spPr bwMode="auto">
          <a:xfrm>
            <a:off x="5651500" y="1958975"/>
            <a:ext cx="17541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solidFill>
                  <a:srgbClr val="FF0000"/>
                </a:solidFill>
              </a:rPr>
              <a:t>Attach 12h lane from</a:t>
            </a:r>
          </a:p>
          <a:p>
            <a:pPr eaLnBrk="1" latinLnBrk="1" hangingPunct="1"/>
            <a:r>
              <a:rPr lang="en-US" altLang="ko-KR" sz="1200" b="1">
                <a:solidFill>
                  <a:srgbClr val="FF0000"/>
                </a:solidFill>
              </a:rPr>
              <a:t>other data</a:t>
            </a:r>
            <a:endParaRPr lang="ko-KR" altLang="en-US" sz="1200" b="1">
              <a:solidFill>
                <a:srgbClr val="FF0000"/>
              </a:solidFill>
            </a:endParaRPr>
          </a:p>
        </p:txBody>
      </p:sp>
      <p:cxnSp>
        <p:nvCxnSpPr>
          <p:cNvPr id="6" name="직선 화살표 연결선 5"/>
          <p:cNvCxnSpPr>
            <a:stCxn id="10" idx="3"/>
          </p:cNvCxnSpPr>
          <p:nvPr/>
        </p:nvCxnSpPr>
        <p:spPr>
          <a:xfrm flipH="1" flipV="1">
            <a:off x="5503863" y="2058988"/>
            <a:ext cx="4762" cy="207962"/>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7" name="직사각형 6"/>
          <p:cNvSpPr/>
          <p:nvPr/>
        </p:nvSpPr>
        <p:spPr>
          <a:xfrm>
            <a:off x="395288" y="1152525"/>
            <a:ext cx="1933575" cy="204787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8" name="직사각형 7"/>
          <p:cNvSpPr/>
          <p:nvPr/>
        </p:nvSpPr>
        <p:spPr>
          <a:xfrm>
            <a:off x="3605213" y="1152525"/>
            <a:ext cx="1933575" cy="204787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pic>
        <p:nvPicPr>
          <p:cNvPr id="37897"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651250" y="1196975"/>
            <a:ext cx="1857375" cy="198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직사각형 9"/>
          <p:cNvSpPr/>
          <p:nvPr/>
        </p:nvSpPr>
        <p:spPr>
          <a:xfrm>
            <a:off x="5076825" y="1349375"/>
            <a:ext cx="431800" cy="1833563"/>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1" name="직선 화살표 연결선 10"/>
          <p:cNvCxnSpPr/>
          <p:nvPr/>
        </p:nvCxnSpPr>
        <p:spPr>
          <a:xfrm>
            <a:off x="2411413" y="2152650"/>
            <a:ext cx="1081087"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직사각형 3"/>
          <p:cNvSpPr>
            <a:spLocks noChangeArrowheads="1"/>
          </p:cNvSpPr>
          <p:nvPr/>
        </p:nvSpPr>
        <p:spPr bwMode="auto">
          <a:xfrm>
            <a:off x="0" y="0"/>
            <a:ext cx="914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1200"/>
              <a:t>STEMCELLS 2008;26:2724–2734</a:t>
            </a:r>
            <a:endParaRPr lang="en-US" altLang="ko-KR" sz="1200" b="1"/>
          </a:p>
          <a:p>
            <a:pPr latinLnBrk="1"/>
            <a:r>
              <a:rPr lang="en-US" altLang="ko-KR" sz="1200" b="1"/>
              <a:t>IFATS Series: Selenium Induces Improvement of Stem Cell Behaviors in Human Adipose-Tissue Stromal Cells via SAPK/JNK and Stemness Acting Signals</a:t>
            </a:r>
          </a:p>
        </p:txBody>
      </p:sp>
      <p:pic>
        <p:nvPicPr>
          <p:cNvPr id="38915"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28625" y="1906588"/>
            <a:ext cx="1857375" cy="198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TextBox 6"/>
          <p:cNvSpPr txBox="1">
            <a:spLocks noChangeArrowheads="1"/>
          </p:cNvSpPr>
          <p:nvPr/>
        </p:nvSpPr>
        <p:spPr bwMode="auto">
          <a:xfrm>
            <a:off x="936625" y="3910013"/>
            <a:ext cx="8509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2A</a:t>
            </a:r>
            <a:endParaRPr lang="ko-KR" altLang="en-US" sz="1200"/>
          </a:p>
        </p:txBody>
      </p:sp>
      <p:sp>
        <p:nvSpPr>
          <p:cNvPr id="5" name="직사각형 4"/>
          <p:cNvSpPr/>
          <p:nvPr/>
        </p:nvSpPr>
        <p:spPr>
          <a:xfrm>
            <a:off x="395288" y="1844675"/>
            <a:ext cx="1933575" cy="204787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pic>
        <p:nvPicPr>
          <p:cNvPr id="38918"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427788" y="993775"/>
            <a:ext cx="1581150" cy="186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직사각형 6"/>
          <p:cNvSpPr/>
          <p:nvPr/>
        </p:nvSpPr>
        <p:spPr>
          <a:xfrm>
            <a:off x="685800" y="1898650"/>
            <a:ext cx="1579563" cy="487363"/>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8" name="직사각형 7"/>
          <p:cNvSpPr/>
          <p:nvPr/>
        </p:nvSpPr>
        <p:spPr>
          <a:xfrm>
            <a:off x="6905625" y="2024063"/>
            <a:ext cx="952500" cy="169862"/>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9" name="직사각형 8"/>
          <p:cNvSpPr/>
          <p:nvPr/>
        </p:nvSpPr>
        <p:spPr>
          <a:xfrm>
            <a:off x="6348413" y="833438"/>
            <a:ext cx="1624012" cy="280987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38922" name="TextBox 6"/>
          <p:cNvSpPr txBox="1">
            <a:spLocks noChangeArrowheads="1"/>
          </p:cNvSpPr>
          <p:nvPr/>
        </p:nvSpPr>
        <p:spPr bwMode="auto">
          <a:xfrm>
            <a:off x="6905625" y="2892425"/>
            <a:ext cx="8572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4C</a:t>
            </a:r>
            <a:endParaRPr lang="ko-KR" altLang="en-US" sz="1200"/>
          </a:p>
        </p:txBody>
      </p:sp>
      <p:sp>
        <p:nvSpPr>
          <p:cNvPr id="38923" name="직사각형 10"/>
          <p:cNvSpPr>
            <a:spLocks noChangeArrowheads="1"/>
          </p:cNvSpPr>
          <p:nvPr/>
        </p:nvSpPr>
        <p:spPr bwMode="auto">
          <a:xfrm>
            <a:off x="6637338" y="3208338"/>
            <a:ext cx="13350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1400" b="1"/>
              <a:t>Same Paper</a:t>
            </a:r>
            <a:endParaRPr lang="ko-KR" altLang="en-US" sz="1400"/>
          </a:p>
        </p:txBody>
      </p:sp>
      <p:cxnSp>
        <p:nvCxnSpPr>
          <p:cNvPr id="12" name="직선 화살표 연결선 11"/>
          <p:cNvCxnSpPr/>
          <p:nvPr/>
        </p:nvCxnSpPr>
        <p:spPr>
          <a:xfrm flipV="1">
            <a:off x="2278063" y="2166938"/>
            <a:ext cx="644525" cy="15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8925" name="TextBox 12"/>
          <p:cNvSpPr txBox="1">
            <a:spLocks noChangeArrowheads="1"/>
          </p:cNvSpPr>
          <p:nvPr/>
        </p:nvSpPr>
        <p:spPr bwMode="auto">
          <a:xfrm>
            <a:off x="4832350" y="2111375"/>
            <a:ext cx="156686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was used</a:t>
            </a:r>
            <a:endParaRPr lang="ko-KR" altLang="en-US" sz="1200">
              <a:solidFill>
                <a:srgbClr val="FF0000"/>
              </a:solidFill>
            </a:endParaRPr>
          </a:p>
        </p:txBody>
      </p:sp>
      <p:pic>
        <p:nvPicPr>
          <p:cNvPr id="38926"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967038" y="1790700"/>
            <a:ext cx="1857375"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직사각형 14"/>
          <p:cNvSpPr/>
          <p:nvPr/>
        </p:nvSpPr>
        <p:spPr>
          <a:xfrm>
            <a:off x="3479800" y="2076450"/>
            <a:ext cx="952500" cy="169863"/>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6" name="직선 화살표 연결선 15"/>
          <p:cNvCxnSpPr/>
          <p:nvPr/>
        </p:nvCxnSpPr>
        <p:spPr>
          <a:xfrm>
            <a:off x="4457700" y="2111375"/>
            <a:ext cx="225107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직사각형 3"/>
          <p:cNvSpPr>
            <a:spLocks noChangeArrowheads="1"/>
          </p:cNvSpPr>
          <p:nvPr/>
        </p:nvSpPr>
        <p:spPr bwMode="auto">
          <a:xfrm>
            <a:off x="0" y="0"/>
            <a:ext cx="914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1200"/>
              <a:t>STEMCELLS 2008;26:2724–2734</a:t>
            </a:r>
            <a:endParaRPr lang="en-US" altLang="ko-KR" sz="1200" b="1"/>
          </a:p>
          <a:p>
            <a:pPr latinLnBrk="1"/>
            <a:r>
              <a:rPr lang="en-US" altLang="ko-KR" sz="1200" b="1"/>
              <a:t>IFATS Series: Selenium Induces Improvement of Stem Cell Behaviors in Human Adipose-Tissue Stromal Cells via SAPK/JNK and Stemness Acting Signals</a:t>
            </a:r>
          </a:p>
        </p:txBody>
      </p:sp>
      <p:pic>
        <p:nvPicPr>
          <p:cNvPr id="39939"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28625" y="969963"/>
            <a:ext cx="1857375" cy="198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0" name="TextBox 6"/>
          <p:cNvSpPr txBox="1">
            <a:spLocks noChangeArrowheads="1"/>
          </p:cNvSpPr>
          <p:nvPr/>
        </p:nvSpPr>
        <p:spPr bwMode="auto">
          <a:xfrm>
            <a:off x="936625" y="2973388"/>
            <a:ext cx="8509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2A</a:t>
            </a:r>
            <a:endParaRPr lang="ko-KR" altLang="en-US" sz="1200"/>
          </a:p>
        </p:txBody>
      </p:sp>
      <p:sp>
        <p:nvSpPr>
          <p:cNvPr id="5" name="직사각형 4"/>
          <p:cNvSpPr/>
          <p:nvPr/>
        </p:nvSpPr>
        <p:spPr>
          <a:xfrm>
            <a:off x="395288" y="908050"/>
            <a:ext cx="1933575" cy="204787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6" name="직사각형 5"/>
          <p:cNvSpPr/>
          <p:nvPr/>
        </p:nvSpPr>
        <p:spPr>
          <a:xfrm>
            <a:off x="611188" y="1458913"/>
            <a:ext cx="1674812" cy="182562"/>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7" name="직사각형 6"/>
          <p:cNvSpPr/>
          <p:nvPr/>
        </p:nvSpPr>
        <p:spPr>
          <a:xfrm>
            <a:off x="6319838" y="1485900"/>
            <a:ext cx="2716212" cy="403066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39944" name="직사각형 7"/>
          <p:cNvSpPr>
            <a:spLocks noChangeArrowheads="1"/>
          </p:cNvSpPr>
          <p:nvPr/>
        </p:nvSpPr>
        <p:spPr bwMode="auto">
          <a:xfrm>
            <a:off x="6437313" y="4870450"/>
            <a:ext cx="24828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900" b="1" i="1">
                <a:latin typeface="맑은 고딕" pitchFamily="34" charset="-127"/>
              </a:rPr>
              <a:t>BMC Neuroscience </a:t>
            </a:r>
            <a:r>
              <a:rPr lang="en-US" altLang="ko-KR" sz="900" b="1">
                <a:latin typeface="맑은 고딕" pitchFamily="34" charset="-127"/>
              </a:rPr>
              <a:t>2008, 9:15</a:t>
            </a:r>
          </a:p>
          <a:p>
            <a:pPr latinLnBrk="1"/>
            <a:r>
              <a:rPr lang="en-US" altLang="ko-KR" sz="900">
                <a:latin typeface="맑은 고딕" pitchFamily="34" charset="-127"/>
              </a:rPr>
              <a:t>Potential identity of multi-potential cancer stem-like subpopulation after radiation of cultured brain glioma</a:t>
            </a:r>
            <a:endParaRPr lang="ko-KR" altLang="en-US" sz="900"/>
          </a:p>
        </p:txBody>
      </p:sp>
      <p:sp>
        <p:nvSpPr>
          <p:cNvPr id="39945" name="TextBox 8"/>
          <p:cNvSpPr txBox="1">
            <a:spLocks noChangeArrowheads="1"/>
          </p:cNvSpPr>
          <p:nvPr/>
        </p:nvSpPr>
        <p:spPr bwMode="auto">
          <a:xfrm>
            <a:off x="3836988" y="2862263"/>
            <a:ext cx="15668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was used</a:t>
            </a:r>
            <a:endParaRPr lang="ko-KR" altLang="en-US" sz="1200">
              <a:solidFill>
                <a:srgbClr val="FF0000"/>
              </a:solidFill>
            </a:endParaRPr>
          </a:p>
        </p:txBody>
      </p:sp>
      <p:pic>
        <p:nvPicPr>
          <p:cNvPr id="39946" name="Picture 2"/>
          <p:cNvPicPr>
            <a:picLocks noChangeAspect="1" noChangeArrowheads="1"/>
          </p:cNvPicPr>
          <p:nvPr/>
        </p:nvPicPr>
        <p:blipFill>
          <a:blip r:embed="rId3" cstate="email">
            <a:lum bright="10000"/>
            <a:extLst>
              <a:ext uri="{28A0092B-C50C-407E-A947-70E740481C1C}">
                <a14:useLocalDpi xmlns:a14="http://schemas.microsoft.com/office/drawing/2010/main"/>
              </a:ext>
            </a:extLst>
          </a:blip>
          <a:srcRect/>
          <a:stretch>
            <a:fillRect/>
          </a:stretch>
        </p:blipFill>
        <p:spPr bwMode="auto">
          <a:xfrm>
            <a:off x="2890838" y="1325563"/>
            <a:ext cx="1795462"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직사각형 10"/>
          <p:cNvSpPr/>
          <p:nvPr/>
        </p:nvSpPr>
        <p:spPr>
          <a:xfrm>
            <a:off x="3392488" y="1457325"/>
            <a:ext cx="608012" cy="214313"/>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2" name="직선 화살표 연결선 11"/>
          <p:cNvCxnSpPr/>
          <p:nvPr/>
        </p:nvCxnSpPr>
        <p:spPr>
          <a:xfrm>
            <a:off x="2328863" y="1547813"/>
            <a:ext cx="106362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39949"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768600" y="4189413"/>
            <a:ext cx="1338263" cy="25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50" name="Picture 3"/>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608763" y="1555750"/>
            <a:ext cx="2138362" cy="305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직사각형 14"/>
          <p:cNvSpPr/>
          <p:nvPr/>
        </p:nvSpPr>
        <p:spPr>
          <a:xfrm>
            <a:off x="6827838" y="4195763"/>
            <a:ext cx="1873250" cy="214312"/>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39952" name="TextBox 6"/>
          <p:cNvSpPr txBox="1">
            <a:spLocks noChangeArrowheads="1"/>
          </p:cNvSpPr>
          <p:nvPr/>
        </p:nvSpPr>
        <p:spPr bwMode="auto">
          <a:xfrm>
            <a:off x="7380288" y="4608513"/>
            <a:ext cx="8493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3B</a:t>
            </a:r>
            <a:endParaRPr lang="ko-KR" altLang="en-US" sz="1200"/>
          </a:p>
        </p:txBody>
      </p:sp>
      <p:cxnSp>
        <p:nvCxnSpPr>
          <p:cNvPr id="17" name="직선 화살표 연결선 16"/>
          <p:cNvCxnSpPr/>
          <p:nvPr/>
        </p:nvCxnSpPr>
        <p:spPr>
          <a:xfrm flipH="1">
            <a:off x="4237038" y="4337050"/>
            <a:ext cx="25654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8" name="직사각형 17"/>
          <p:cNvSpPr/>
          <p:nvPr/>
        </p:nvSpPr>
        <p:spPr>
          <a:xfrm>
            <a:off x="3441700" y="4197350"/>
            <a:ext cx="608013" cy="214313"/>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9" name="직선 화살표 연결선 18"/>
          <p:cNvCxnSpPr/>
          <p:nvPr/>
        </p:nvCxnSpPr>
        <p:spPr>
          <a:xfrm>
            <a:off x="3789363" y="1739900"/>
            <a:ext cx="6350" cy="2354263"/>
          </a:xfrm>
          <a:prstGeom prst="straightConnector1">
            <a:avLst/>
          </a:prstGeom>
          <a:ln>
            <a:headEnd type="arrow" w="med" len="med"/>
            <a:tailEnd type="arrow" w="med" len="med"/>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직사각형 3"/>
          <p:cNvSpPr>
            <a:spLocks noChangeArrowheads="1"/>
          </p:cNvSpPr>
          <p:nvPr/>
        </p:nvSpPr>
        <p:spPr bwMode="auto">
          <a:xfrm>
            <a:off x="0" y="0"/>
            <a:ext cx="914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1200"/>
              <a:t>STEMCELLS 2008;26:2724–2734</a:t>
            </a:r>
            <a:endParaRPr lang="en-US" altLang="ko-KR" sz="1200" b="1"/>
          </a:p>
          <a:p>
            <a:pPr latinLnBrk="1"/>
            <a:r>
              <a:rPr lang="en-US" altLang="ko-KR" sz="1200" b="1"/>
              <a:t>IFATS Series: Selenium Induces Improvement of Stem Cell Behaviors in Human Adipose-Tissue Stromal Cells via SAPK/JNK and Stemness Acting Signals</a:t>
            </a:r>
          </a:p>
        </p:txBody>
      </p:sp>
      <p:pic>
        <p:nvPicPr>
          <p:cNvPr id="40963"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28625" y="969963"/>
            <a:ext cx="1857375" cy="198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4" name="TextBox 6"/>
          <p:cNvSpPr txBox="1">
            <a:spLocks noChangeArrowheads="1"/>
          </p:cNvSpPr>
          <p:nvPr/>
        </p:nvSpPr>
        <p:spPr bwMode="auto">
          <a:xfrm>
            <a:off x="936625" y="2973388"/>
            <a:ext cx="8509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2A</a:t>
            </a:r>
            <a:endParaRPr lang="ko-KR" altLang="en-US" sz="1200"/>
          </a:p>
        </p:txBody>
      </p:sp>
      <p:sp>
        <p:nvSpPr>
          <p:cNvPr id="5" name="직사각형 4"/>
          <p:cNvSpPr/>
          <p:nvPr/>
        </p:nvSpPr>
        <p:spPr>
          <a:xfrm>
            <a:off x="395288" y="908050"/>
            <a:ext cx="1933575" cy="204787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6" name="직사각형 5"/>
          <p:cNvSpPr/>
          <p:nvPr/>
        </p:nvSpPr>
        <p:spPr>
          <a:xfrm>
            <a:off x="520700" y="2654300"/>
            <a:ext cx="1765300" cy="236538"/>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7" name="직사각형 6"/>
          <p:cNvSpPr/>
          <p:nvPr/>
        </p:nvSpPr>
        <p:spPr>
          <a:xfrm>
            <a:off x="6170613" y="2025650"/>
            <a:ext cx="2932112" cy="280987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40968" name="TextBox 7"/>
          <p:cNvSpPr txBox="1">
            <a:spLocks noChangeArrowheads="1"/>
          </p:cNvSpPr>
          <p:nvPr/>
        </p:nvSpPr>
        <p:spPr bwMode="auto">
          <a:xfrm>
            <a:off x="4510088" y="2824163"/>
            <a:ext cx="15668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was used</a:t>
            </a:r>
            <a:endParaRPr lang="ko-KR" altLang="en-US" sz="1200">
              <a:solidFill>
                <a:srgbClr val="FF0000"/>
              </a:solidFill>
            </a:endParaRPr>
          </a:p>
        </p:txBody>
      </p:sp>
      <p:pic>
        <p:nvPicPr>
          <p:cNvPr id="40969"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210300" y="2105025"/>
            <a:ext cx="2820988" cy="178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직사각형 9"/>
          <p:cNvSpPr/>
          <p:nvPr/>
        </p:nvSpPr>
        <p:spPr>
          <a:xfrm>
            <a:off x="7031038" y="2676525"/>
            <a:ext cx="1143000" cy="285750"/>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pic>
        <p:nvPicPr>
          <p:cNvPr id="40971" name="Picture 2"/>
          <p:cNvPicPr>
            <a:picLocks noChangeAspect="1" noChangeArrowheads="1"/>
          </p:cNvPicPr>
          <p:nvPr/>
        </p:nvPicPr>
        <p:blipFill>
          <a:blip r:embed="rId4" cstate="email">
            <a:lum bright="10000" contrast="30000"/>
            <a:extLst>
              <a:ext uri="{28A0092B-C50C-407E-A947-70E740481C1C}">
                <a14:useLocalDpi xmlns:a14="http://schemas.microsoft.com/office/drawing/2010/main"/>
              </a:ext>
            </a:extLst>
          </a:blip>
          <a:srcRect/>
          <a:stretch>
            <a:fillRect/>
          </a:stretch>
        </p:blipFill>
        <p:spPr bwMode="auto">
          <a:xfrm>
            <a:off x="2814638" y="2698750"/>
            <a:ext cx="1643062" cy="20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2" name="직선 화살표 연결선 11"/>
          <p:cNvCxnSpPr/>
          <p:nvPr/>
        </p:nvCxnSpPr>
        <p:spPr>
          <a:xfrm>
            <a:off x="2282825" y="2773363"/>
            <a:ext cx="633413"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직선 화살표 연결선 12"/>
          <p:cNvCxnSpPr/>
          <p:nvPr/>
        </p:nvCxnSpPr>
        <p:spPr>
          <a:xfrm>
            <a:off x="4497388" y="2803525"/>
            <a:ext cx="24511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0974" name="TextBox 6"/>
          <p:cNvSpPr txBox="1">
            <a:spLocks noChangeArrowheads="1"/>
          </p:cNvSpPr>
          <p:nvPr/>
        </p:nvSpPr>
        <p:spPr bwMode="auto">
          <a:xfrm>
            <a:off x="7323138" y="3890963"/>
            <a:ext cx="9620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1(C)</a:t>
            </a:r>
            <a:endParaRPr lang="ko-KR" altLang="en-US" sz="1200"/>
          </a:p>
        </p:txBody>
      </p:sp>
      <p:sp>
        <p:nvSpPr>
          <p:cNvPr id="40975" name="직사각형 14"/>
          <p:cNvSpPr>
            <a:spLocks noChangeArrowheads="1"/>
          </p:cNvSpPr>
          <p:nvPr/>
        </p:nvSpPr>
        <p:spPr bwMode="auto">
          <a:xfrm>
            <a:off x="6361113" y="4159250"/>
            <a:ext cx="248285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900" b="1" i="1"/>
              <a:t>Cell Prolif. </a:t>
            </a:r>
            <a:r>
              <a:rPr lang="en-US" altLang="ko-KR" sz="900" b="1"/>
              <a:t>2008, 41, 248–264</a:t>
            </a:r>
          </a:p>
          <a:p>
            <a:pPr latinLnBrk="1"/>
            <a:r>
              <a:rPr lang="en-US" altLang="ko-KR" sz="900"/>
              <a:t>Transforming growth factor-</a:t>
            </a:r>
            <a:r>
              <a:rPr lang="el-GR" altLang="ko-KR" sz="900"/>
              <a:t>β</a:t>
            </a:r>
            <a:r>
              <a:rPr lang="en-US" altLang="ko-KR" sz="900"/>
              <a:t>1 regulates the fate of cultured </a:t>
            </a:r>
            <a:r>
              <a:rPr lang="it-IT" altLang="ko-KR" sz="900"/>
              <a:t>spinal cord-derived neural progenitor cells</a:t>
            </a:r>
            <a:endParaRPr lang="ko-KR" altLang="en-US" sz="90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직사각형 3"/>
          <p:cNvSpPr>
            <a:spLocks noChangeArrowheads="1"/>
          </p:cNvSpPr>
          <p:nvPr/>
        </p:nvSpPr>
        <p:spPr bwMode="auto">
          <a:xfrm>
            <a:off x="0" y="0"/>
            <a:ext cx="914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1200"/>
              <a:t>STEMCELLS 2008;26:2724–2734</a:t>
            </a:r>
            <a:endParaRPr lang="en-US" altLang="ko-KR" sz="1200" b="1"/>
          </a:p>
          <a:p>
            <a:pPr latinLnBrk="1"/>
            <a:r>
              <a:rPr lang="en-US" altLang="ko-KR" sz="1200" b="1"/>
              <a:t>IFATS Series: Selenium Induces Improvement of Stem Cell Behaviors in Human Adipose-Tissue Stromal Cells via SAPK/JNK and Stemness Acting Signals</a:t>
            </a:r>
          </a:p>
        </p:txBody>
      </p:sp>
      <p:pic>
        <p:nvPicPr>
          <p:cNvPr id="41987"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28625" y="969963"/>
            <a:ext cx="1857375" cy="198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TextBox 6"/>
          <p:cNvSpPr txBox="1">
            <a:spLocks noChangeArrowheads="1"/>
          </p:cNvSpPr>
          <p:nvPr/>
        </p:nvSpPr>
        <p:spPr bwMode="auto">
          <a:xfrm>
            <a:off x="936625" y="2973388"/>
            <a:ext cx="8509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2A</a:t>
            </a:r>
            <a:endParaRPr lang="ko-KR" altLang="en-US" sz="1200"/>
          </a:p>
        </p:txBody>
      </p:sp>
      <p:sp>
        <p:nvSpPr>
          <p:cNvPr id="5" name="직사각형 4"/>
          <p:cNvSpPr/>
          <p:nvPr/>
        </p:nvSpPr>
        <p:spPr>
          <a:xfrm>
            <a:off x="395288" y="908050"/>
            <a:ext cx="1933575" cy="204787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6" name="직사각형 5"/>
          <p:cNvSpPr/>
          <p:nvPr/>
        </p:nvSpPr>
        <p:spPr>
          <a:xfrm>
            <a:off x="936625" y="2654300"/>
            <a:ext cx="971550" cy="236538"/>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7" name="직사각형 6"/>
          <p:cNvSpPr/>
          <p:nvPr/>
        </p:nvSpPr>
        <p:spPr>
          <a:xfrm>
            <a:off x="6010275" y="1492250"/>
            <a:ext cx="2932113" cy="2687638"/>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41992" name="TextBox 6"/>
          <p:cNvSpPr txBox="1">
            <a:spLocks noChangeArrowheads="1"/>
          </p:cNvSpPr>
          <p:nvPr/>
        </p:nvSpPr>
        <p:spPr bwMode="auto">
          <a:xfrm>
            <a:off x="7291388" y="3114675"/>
            <a:ext cx="8509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3A</a:t>
            </a:r>
            <a:endParaRPr lang="ko-KR" altLang="en-US" sz="1200"/>
          </a:p>
        </p:txBody>
      </p:sp>
      <p:sp>
        <p:nvSpPr>
          <p:cNvPr id="41993" name="직사각형 8"/>
          <p:cNvSpPr>
            <a:spLocks noChangeArrowheads="1"/>
          </p:cNvSpPr>
          <p:nvPr/>
        </p:nvSpPr>
        <p:spPr bwMode="auto">
          <a:xfrm>
            <a:off x="6091238" y="3395663"/>
            <a:ext cx="2728912"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900" b="1"/>
              <a:t>Cell Physiol Biochem 2008;21:225-238</a:t>
            </a:r>
          </a:p>
          <a:p>
            <a:pPr latinLnBrk="1"/>
            <a:r>
              <a:rPr lang="en-US" altLang="ko-KR" sz="900"/>
              <a:t>Selenium Attenuates ROS-Mediated Apoptotic Cell Death of Injured Spinal Cord through Prevention of Mitochondria Dysfunction; </a:t>
            </a:r>
            <a:r>
              <a:rPr lang="en-US" altLang="ko-KR" sz="900" i="1"/>
              <a:t>in Vitro </a:t>
            </a:r>
            <a:r>
              <a:rPr lang="en-US" altLang="ko-KR" sz="900"/>
              <a:t>and </a:t>
            </a:r>
            <a:r>
              <a:rPr lang="en-US" altLang="ko-KR" sz="900" i="1"/>
              <a:t>in Vivo </a:t>
            </a:r>
            <a:r>
              <a:rPr lang="en-US" altLang="ko-KR" sz="900"/>
              <a:t>Study</a:t>
            </a:r>
          </a:p>
        </p:txBody>
      </p:sp>
      <p:pic>
        <p:nvPicPr>
          <p:cNvPr id="4199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075363" y="1663700"/>
            <a:ext cx="2854325"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95" name="Picture 2"/>
          <p:cNvPicPr>
            <a:picLocks noChangeAspect="1" noChangeArrowheads="1"/>
          </p:cNvPicPr>
          <p:nvPr/>
        </p:nvPicPr>
        <p:blipFill>
          <a:blip r:embed="rId4" cstate="email">
            <a:lum bright="-20000" contrast="40000"/>
            <a:extLst>
              <a:ext uri="{28A0092B-C50C-407E-A947-70E740481C1C}">
                <a14:useLocalDpi xmlns:a14="http://schemas.microsoft.com/office/drawing/2010/main"/>
              </a:ext>
            </a:extLst>
          </a:blip>
          <a:srcRect/>
          <a:stretch>
            <a:fillRect/>
          </a:stretch>
        </p:blipFill>
        <p:spPr bwMode="auto">
          <a:xfrm>
            <a:off x="3756025" y="2643188"/>
            <a:ext cx="2016125" cy="227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2" name="직선 화살표 연결선 11"/>
          <p:cNvCxnSpPr/>
          <p:nvPr/>
        </p:nvCxnSpPr>
        <p:spPr>
          <a:xfrm flipH="1">
            <a:off x="5772150" y="2767013"/>
            <a:ext cx="6365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3" name="직사각형 12"/>
          <p:cNvSpPr/>
          <p:nvPr/>
        </p:nvSpPr>
        <p:spPr>
          <a:xfrm>
            <a:off x="6408738" y="2649538"/>
            <a:ext cx="1387475" cy="234950"/>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4" name="직사각형 13"/>
          <p:cNvSpPr/>
          <p:nvPr/>
        </p:nvSpPr>
        <p:spPr>
          <a:xfrm>
            <a:off x="4462463" y="2568575"/>
            <a:ext cx="969962" cy="387350"/>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5" name="직선 화살표 연결선 14"/>
          <p:cNvCxnSpPr/>
          <p:nvPr/>
        </p:nvCxnSpPr>
        <p:spPr>
          <a:xfrm flipH="1" flipV="1">
            <a:off x="1979613" y="2762250"/>
            <a:ext cx="2117725" cy="1111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2000" name="TextBox 15"/>
          <p:cNvSpPr txBox="1">
            <a:spLocks noChangeArrowheads="1"/>
          </p:cNvSpPr>
          <p:nvPr/>
        </p:nvSpPr>
        <p:spPr bwMode="auto">
          <a:xfrm>
            <a:off x="2484438" y="2490788"/>
            <a:ext cx="15652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was used</a:t>
            </a:r>
            <a:endParaRPr lang="ko-KR" altLang="en-US" sz="1200">
              <a:solidFill>
                <a:srgbClr val="FF0000"/>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021388" y="1085850"/>
            <a:ext cx="2274887"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직사각형 2"/>
          <p:cNvSpPr/>
          <p:nvPr/>
        </p:nvSpPr>
        <p:spPr>
          <a:xfrm>
            <a:off x="7340600" y="1654175"/>
            <a:ext cx="955675" cy="298450"/>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43012" name="TextBox 3"/>
          <p:cNvSpPr txBox="1">
            <a:spLocks noChangeArrowheads="1"/>
          </p:cNvSpPr>
          <p:nvPr/>
        </p:nvSpPr>
        <p:spPr bwMode="auto">
          <a:xfrm>
            <a:off x="6646863" y="3273425"/>
            <a:ext cx="11715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3F</a:t>
            </a:r>
            <a:endParaRPr lang="ko-KR" altLang="en-US"/>
          </a:p>
        </p:txBody>
      </p:sp>
      <p:sp>
        <p:nvSpPr>
          <p:cNvPr id="43013" name="직사각형 3"/>
          <p:cNvSpPr>
            <a:spLocks noChangeArrowheads="1"/>
          </p:cNvSpPr>
          <p:nvPr/>
        </p:nvSpPr>
        <p:spPr bwMode="auto">
          <a:xfrm>
            <a:off x="0" y="0"/>
            <a:ext cx="914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1200"/>
              <a:t>STEMCELLS 2008;26:2724–2734</a:t>
            </a:r>
            <a:endParaRPr lang="en-US" altLang="ko-KR" sz="1200" b="1"/>
          </a:p>
          <a:p>
            <a:pPr latinLnBrk="1"/>
            <a:r>
              <a:rPr lang="en-US" altLang="ko-KR" sz="1200" b="1"/>
              <a:t>IFATS Series: Selenium Induces Improvement of Stem Cell Behaviors in Human Adipose-Tissue Stromal Cells via SAPK/JNK and Stemness Acting Signals</a:t>
            </a:r>
          </a:p>
        </p:txBody>
      </p:sp>
      <p:pic>
        <p:nvPicPr>
          <p:cNvPr id="4301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28625" y="969963"/>
            <a:ext cx="1857375" cy="198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5" name="TextBox 6"/>
          <p:cNvSpPr txBox="1">
            <a:spLocks noChangeArrowheads="1"/>
          </p:cNvSpPr>
          <p:nvPr/>
        </p:nvSpPr>
        <p:spPr bwMode="auto">
          <a:xfrm>
            <a:off x="936625" y="2973388"/>
            <a:ext cx="8509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2A</a:t>
            </a:r>
            <a:endParaRPr lang="ko-KR" altLang="en-US" sz="1200"/>
          </a:p>
        </p:txBody>
      </p:sp>
      <p:sp>
        <p:nvSpPr>
          <p:cNvPr id="8" name="직사각형 7"/>
          <p:cNvSpPr/>
          <p:nvPr/>
        </p:nvSpPr>
        <p:spPr>
          <a:xfrm>
            <a:off x="395288" y="908050"/>
            <a:ext cx="1933575" cy="204787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9" name="직사각형 8"/>
          <p:cNvSpPr/>
          <p:nvPr/>
        </p:nvSpPr>
        <p:spPr>
          <a:xfrm>
            <a:off x="5940425" y="3654425"/>
            <a:ext cx="2790825" cy="1131888"/>
          </a:xfrm>
          <a:prstGeom prst="rect">
            <a:avLst/>
          </a:prstGeom>
        </p:spPr>
        <p:txBody>
          <a:bodyPr>
            <a:spAutoFit/>
          </a:bodyPr>
          <a:lstStyle/>
          <a:p>
            <a:pPr latinLnBrk="1"/>
            <a:r>
              <a:rPr lang="en-US" altLang="ko-KR" sz="1000" b="1">
                <a:cs typeface="Arial" charset="0"/>
              </a:rPr>
              <a:t>ANTIOXIDANTS &amp; REDOX SIGNALING Volume 16, Number 5, 2012 DOI: 10.1089/ars.2011.4134</a:t>
            </a:r>
          </a:p>
          <a:p>
            <a:pPr latinLnBrk="1"/>
            <a:r>
              <a:rPr lang="en-US" altLang="ko-KR" sz="1200">
                <a:cs typeface="Arial" charset="0"/>
              </a:rPr>
              <a:t>Nuclear Ago2/HSP60 Contributes to Broad Spectrum of hATSCs Function via Oct4 Regulation</a:t>
            </a:r>
            <a:endParaRPr lang="ko-KR" altLang="en-US" sz="1200">
              <a:cs typeface="Arial" charset="0"/>
            </a:endParaRPr>
          </a:p>
        </p:txBody>
      </p:sp>
      <p:sp>
        <p:nvSpPr>
          <p:cNvPr id="10" name="직사각형 9"/>
          <p:cNvSpPr/>
          <p:nvPr/>
        </p:nvSpPr>
        <p:spPr>
          <a:xfrm>
            <a:off x="5819775" y="1022350"/>
            <a:ext cx="2932113" cy="376237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1" name="직사각형 10"/>
          <p:cNvSpPr/>
          <p:nvPr/>
        </p:nvSpPr>
        <p:spPr>
          <a:xfrm>
            <a:off x="620713" y="1625600"/>
            <a:ext cx="955675" cy="242888"/>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pic>
        <p:nvPicPr>
          <p:cNvPr id="43020"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822575" y="1641475"/>
            <a:ext cx="2228850" cy="30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직사각형 12"/>
          <p:cNvSpPr/>
          <p:nvPr/>
        </p:nvSpPr>
        <p:spPr>
          <a:xfrm>
            <a:off x="3476625" y="1668463"/>
            <a:ext cx="727075" cy="242887"/>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4" name="직선 화살표 연결선 13"/>
          <p:cNvCxnSpPr/>
          <p:nvPr/>
        </p:nvCxnSpPr>
        <p:spPr>
          <a:xfrm>
            <a:off x="1649413" y="1739900"/>
            <a:ext cx="1322387"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직선 화살표 연결선 14"/>
          <p:cNvCxnSpPr/>
          <p:nvPr/>
        </p:nvCxnSpPr>
        <p:spPr>
          <a:xfrm>
            <a:off x="4322763" y="1789113"/>
            <a:ext cx="29829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직사각형 3"/>
          <p:cNvSpPr>
            <a:spLocks noChangeArrowheads="1"/>
          </p:cNvSpPr>
          <p:nvPr/>
        </p:nvSpPr>
        <p:spPr bwMode="auto">
          <a:xfrm>
            <a:off x="0" y="0"/>
            <a:ext cx="91440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1400">
                <a:latin typeface="맑은 고딕" pitchFamily="34" charset="-127"/>
              </a:rPr>
              <a:t>STEMCELLS 2008;26:2724–2734</a:t>
            </a:r>
            <a:endParaRPr lang="en-US" altLang="ko-KR" sz="1400" b="1">
              <a:latin typeface="맑은 고딕" pitchFamily="34" charset="-127"/>
            </a:endParaRPr>
          </a:p>
          <a:p>
            <a:pPr latinLnBrk="1"/>
            <a:r>
              <a:rPr lang="en-US" altLang="ko-KR" sz="1400" b="1">
                <a:latin typeface="맑은 고딕" pitchFamily="34" charset="-127"/>
              </a:rPr>
              <a:t>IFATS Series: Selenium Induces Improvement of Stem Cell Behaviors in Human Adipose-Tissue Stromal Cells via SAPK/JNK and Stemness Acting Signals</a:t>
            </a:r>
          </a:p>
        </p:txBody>
      </p:sp>
      <p:sp>
        <p:nvSpPr>
          <p:cNvPr id="44035" name="TextBox 6"/>
          <p:cNvSpPr txBox="1">
            <a:spLocks noChangeArrowheads="1"/>
          </p:cNvSpPr>
          <p:nvPr/>
        </p:nvSpPr>
        <p:spPr bwMode="auto">
          <a:xfrm>
            <a:off x="755650" y="4630738"/>
            <a:ext cx="849313"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2B</a:t>
            </a:r>
            <a:endParaRPr lang="ko-KR" altLang="en-US" sz="1200"/>
          </a:p>
        </p:txBody>
      </p:sp>
      <p:sp>
        <p:nvSpPr>
          <p:cNvPr id="4" name="직사각형 3"/>
          <p:cNvSpPr/>
          <p:nvPr/>
        </p:nvSpPr>
        <p:spPr>
          <a:xfrm>
            <a:off x="395288" y="3327400"/>
            <a:ext cx="1584325" cy="130333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5" name="직사각형 4"/>
          <p:cNvSpPr/>
          <p:nvPr/>
        </p:nvSpPr>
        <p:spPr>
          <a:xfrm>
            <a:off x="6176963" y="928688"/>
            <a:ext cx="2932112" cy="268605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44038" name="TextBox 6"/>
          <p:cNvSpPr txBox="1">
            <a:spLocks noChangeArrowheads="1"/>
          </p:cNvSpPr>
          <p:nvPr/>
        </p:nvSpPr>
        <p:spPr bwMode="auto">
          <a:xfrm>
            <a:off x="7458075" y="2551113"/>
            <a:ext cx="84931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3A</a:t>
            </a:r>
            <a:endParaRPr lang="ko-KR" altLang="en-US" sz="1200"/>
          </a:p>
        </p:txBody>
      </p:sp>
      <p:sp>
        <p:nvSpPr>
          <p:cNvPr id="44039" name="직사각형 6"/>
          <p:cNvSpPr>
            <a:spLocks noChangeArrowheads="1"/>
          </p:cNvSpPr>
          <p:nvPr/>
        </p:nvSpPr>
        <p:spPr bwMode="auto">
          <a:xfrm>
            <a:off x="6256338" y="2830513"/>
            <a:ext cx="27305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900" b="1"/>
              <a:t>Cell Physiol Biochem 2008;21:225-238</a:t>
            </a:r>
          </a:p>
          <a:p>
            <a:pPr latinLnBrk="1"/>
            <a:r>
              <a:rPr lang="en-US" altLang="ko-KR" sz="900"/>
              <a:t>Selenium Attenuates ROS-Mediated Apoptotic Cell Death of Injured Spinal Cord through Prevention of Mitochondria Dysfunction; </a:t>
            </a:r>
            <a:r>
              <a:rPr lang="en-US" altLang="ko-KR" sz="900" i="1"/>
              <a:t>in Vitro </a:t>
            </a:r>
            <a:r>
              <a:rPr lang="en-US" altLang="ko-KR" sz="900"/>
              <a:t>and </a:t>
            </a:r>
            <a:r>
              <a:rPr lang="en-US" altLang="ko-KR" sz="900" i="1"/>
              <a:t>in Vivo </a:t>
            </a:r>
            <a:r>
              <a:rPr lang="en-US" altLang="ko-KR" sz="900"/>
              <a:t>Study</a:t>
            </a:r>
          </a:p>
        </p:txBody>
      </p:sp>
      <p:pic>
        <p:nvPicPr>
          <p:cNvPr id="44040"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242050" y="1098550"/>
            <a:ext cx="2854325"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직선 화살표 연결선 8"/>
          <p:cNvCxnSpPr/>
          <p:nvPr/>
        </p:nvCxnSpPr>
        <p:spPr>
          <a:xfrm flipH="1" flipV="1">
            <a:off x="5511800" y="2201863"/>
            <a:ext cx="106362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 name="직사각형 9"/>
          <p:cNvSpPr/>
          <p:nvPr/>
        </p:nvSpPr>
        <p:spPr>
          <a:xfrm>
            <a:off x="6575425" y="2084388"/>
            <a:ext cx="2520950" cy="234950"/>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44043" name="TextBox 10"/>
          <p:cNvSpPr txBox="1">
            <a:spLocks noChangeArrowheads="1"/>
          </p:cNvSpPr>
          <p:nvPr/>
        </p:nvSpPr>
        <p:spPr bwMode="auto">
          <a:xfrm>
            <a:off x="1763713" y="4795838"/>
            <a:ext cx="1566862"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was used</a:t>
            </a:r>
            <a:endParaRPr lang="ko-KR" altLang="en-US" sz="1200">
              <a:solidFill>
                <a:srgbClr val="FF0000"/>
              </a:solidFill>
            </a:endParaRPr>
          </a:p>
        </p:txBody>
      </p:sp>
      <p:pic>
        <p:nvPicPr>
          <p:cNvPr id="44044"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68313" y="3398838"/>
            <a:ext cx="1481137" cy="1100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직사각형 12"/>
          <p:cNvSpPr/>
          <p:nvPr/>
        </p:nvSpPr>
        <p:spPr>
          <a:xfrm>
            <a:off x="823913" y="4191000"/>
            <a:ext cx="1052512" cy="21272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pic>
        <p:nvPicPr>
          <p:cNvPr id="44046"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973263" y="1909763"/>
            <a:ext cx="3538537" cy="60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7"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617788" y="2917825"/>
            <a:ext cx="3538537" cy="60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48"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rot="210151" flipH="1">
            <a:off x="2776538" y="4116388"/>
            <a:ext cx="3365500"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49" name="TextBox 15"/>
          <p:cNvSpPr txBox="1">
            <a:spLocks noChangeArrowheads="1"/>
          </p:cNvSpPr>
          <p:nvPr/>
        </p:nvSpPr>
        <p:spPr bwMode="auto">
          <a:xfrm>
            <a:off x="4103688" y="2608263"/>
            <a:ext cx="138430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solidFill>
                  <a:srgbClr val="FF0000"/>
                </a:solidFill>
                <a:latin typeface="맑은 고딕" pitchFamily="34" charset="-127"/>
              </a:rPr>
              <a:t>Flip Horizontally</a:t>
            </a:r>
            <a:endParaRPr lang="ko-KR" altLang="en-US" sz="1200" b="1">
              <a:solidFill>
                <a:srgbClr val="FF0000"/>
              </a:solidFill>
              <a:latin typeface="맑은 고딕" pitchFamily="34" charset="-127"/>
            </a:endParaRPr>
          </a:p>
        </p:txBody>
      </p:sp>
      <p:cxnSp>
        <p:nvCxnSpPr>
          <p:cNvPr id="18" name="직선 화살표 연결선 17"/>
          <p:cNvCxnSpPr/>
          <p:nvPr/>
        </p:nvCxnSpPr>
        <p:spPr>
          <a:xfrm>
            <a:off x="3959225" y="2562225"/>
            <a:ext cx="0" cy="2682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직선 화살표 연결선 18"/>
          <p:cNvCxnSpPr/>
          <p:nvPr/>
        </p:nvCxnSpPr>
        <p:spPr>
          <a:xfrm>
            <a:off x="3959225" y="3614738"/>
            <a:ext cx="0" cy="39846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4052" name="TextBox 15"/>
          <p:cNvSpPr txBox="1">
            <a:spLocks noChangeArrowheads="1"/>
          </p:cNvSpPr>
          <p:nvPr/>
        </p:nvSpPr>
        <p:spPr bwMode="auto">
          <a:xfrm>
            <a:off x="4070350" y="3676650"/>
            <a:ext cx="140811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solidFill>
                  <a:srgbClr val="FF0000"/>
                </a:solidFill>
                <a:latin typeface="맑은 고딕" pitchFamily="34" charset="-127"/>
              </a:rPr>
              <a:t>Rotate clockwise</a:t>
            </a:r>
            <a:endParaRPr lang="ko-KR" altLang="en-US" sz="1200" b="1">
              <a:solidFill>
                <a:srgbClr val="FF0000"/>
              </a:solidFill>
              <a:latin typeface="맑은 고딕" pitchFamily="34" charset="-127"/>
            </a:endParaRPr>
          </a:p>
        </p:txBody>
      </p:sp>
      <p:sp>
        <p:nvSpPr>
          <p:cNvPr id="21" name="직사각형 20"/>
          <p:cNvSpPr/>
          <p:nvPr/>
        </p:nvSpPr>
        <p:spPr>
          <a:xfrm>
            <a:off x="2855913" y="4175125"/>
            <a:ext cx="936625" cy="21272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22" name="직선 화살표 연결선 21"/>
          <p:cNvCxnSpPr/>
          <p:nvPr/>
        </p:nvCxnSpPr>
        <p:spPr>
          <a:xfrm flipH="1" flipV="1">
            <a:off x="1944688" y="4289425"/>
            <a:ext cx="835025" cy="127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233363" y="188913"/>
            <a:ext cx="8705850" cy="359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Box 1"/>
          <p:cNvSpPr txBox="1">
            <a:spLocks noChangeArrowheads="1"/>
          </p:cNvSpPr>
          <p:nvPr/>
        </p:nvSpPr>
        <p:spPr bwMode="auto">
          <a:xfrm>
            <a:off x="0" y="0"/>
            <a:ext cx="914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i="1">
                <a:latin typeface="맑은 고딕" pitchFamily="34" charset="-127"/>
              </a:rPr>
              <a:t>Cell Prolif. </a:t>
            </a:r>
            <a:r>
              <a:rPr lang="en-US" altLang="ko-KR" sz="1200" b="1">
                <a:latin typeface="맑은 고딕" pitchFamily="34" charset="-127"/>
              </a:rPr>
              <a:t>2008, 41, 377</a:t>
            </a:r>
            <a:r>
              <a:rPr lang="en-US" altLang="ko-KR" sz="1200" b="1" i="1">
                <a:latin typeface="맑은 고딕" pitchFamily="34" charset="-127"/>
              </a:rPr>
              <a:t>–</a:t>
            </a:r>
            <a:r>
              <a:rPr lang="en-US" altLang="ko-KR" sz="1200" b="1">
                <a:latin typeface="맑은 고딕" pitchFamily="34" charset="-127"/>
              </a:rPr>
              <a:t>392</a:t>
            </a:r>
          </a:p>
          <a:p>
            <a:pPr eaLnBrk="1" latinLnBrk="1" hangingPunct="1"/>
            <a:r>
              <a:rPr lang="en-US" altLang="ko-KR" sz="1200">
                <a:latin typeface="맑은 고딕" pitchFamily="34" charset="-127"/>
              </a:rPr>
              <a:t>Interleukin-6 induces proliferation in adult spinal cord-derived</a:t>
            </a:r>
          </a:p>
          <a:p>
            <a:pPr eaLnBrk="1" latinLnBrk="1" hangingPunct="1"/>
            <a:r>
              <a:rPr lang="en-US" altLang="ko-KR" sz="1200">
                <a:latin typeface="맑은 고딕" pitchFamily="34" charset="-127"/>
              </a:rPr>
              <a:t>neural progenitors </a:t>
            </a:r>
            <a:r>
              <a:rPr lang="en-US" altLang="ko-KR" sz="1200" i="1">
                <a:latin typeface="맑은 고딕" pitchFamily="34" charset="-127"/>
              </a:rPr>
              <a:t>via </a:t>
            </a:r>
            <a:r>
              <a:rPr lang="en-US" altLang="ko-KR" sz="1200">
                <a:latin typeface="맑은 고딕" pitchFamily="34" charset="-127"/>
              </a:rPr>
              <a:t>the JAK2/STAT3 pathway with EGF-induced MAPK phosphorylation</a:t>
            </a:r>
            <a:endParaRPr lang="ko-KR" altLang="en-US" sz="1200">
              <a:latin typeface="맑은 고딕" pitchFamily="34" charset="-127"/>
            </a:endParaRPr>
          </a:p>
        </p:txBody>
      </p:sp>
      <p:pic>
        <p:nvPicPr>
          <p:cNvPr id="46083"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329363" y="2085975"/>
            <a:ext cx="2614612" cy="146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4"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39725" y="1068388"/>
            <a:ext cx="2593975" cy="2435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직사각형 4"/>
          <p:cNvSpPr/>
          <p:nvPr/>
        </p:nvSpPr>
        <p:spPr>
          <a:xfrm>
            <a:off x="339725" y="2581275"/>
            <a:ext cx="2432050" cy="317500"/>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6" name="직사각형 5"/>
          <p:cNvSpPr/>
          <p:nvPr/>
        </p:nvSpPr>
        <p:spPr>
          <a:xfrm>
            <a:off x="6835775" y="2611438"/>
            <a:ext cx="1906588" cy="242887"/>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46087" name="TextBox 13"/>
          <p:cNvSpPr txBox="1">
            <a:spLocks noChangeArrowheads="1"/>
          </p:cNvSpPr>
          <p:nvPr/>
        </p:nvSpPr>
        <p:spPr bwMode="auto">
          <a:xfrm>
            <a:off x="2695575" y="2835275"/>
            <a:ext cx="1081088"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solidFill>
                  <a:srgbClr val="FF0000"/>
                </a:solidFill>
                <a:latin typeface="맑은 고딕" pitchFamily="34" charset="-127"/>
              </a:rPr>
              <a:t>Rotate 180</a:t>
            </a:r>
            <a:r>
              <a:rPr lang="en-US" altLang="ko-KR" sz="1200" b="1" baseline="30000">
                <a:solidFill>
                  <a:srgbClr val="FF0000"/>
                </a:solidFill>
                <a:latin typeface="맑은 고딕" pitchFamily="34" charset="-127"/>
              </a:rPr>
              <a:t>o</a:t>
            </a:r>
            <a:endParaRPr lang="ko-KR" altLang="en-US" sz="1200" b="1" baseline="30000">
              <a:solidFill>
                <a:srgbClr val="FF0000"/>
              </a:solidFill>
              <a:latin typeface="맑은 고딕" pitchFamily="34" charset="-127"/>
            </a:endParaRPr>
          </a:p>
        </p:txBody>
      </p:sp>
      <p:pic>
        <p:nvPicPr>
          <p:cNvPr id="46088"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529013" y="2630488"/>
            <a:ext cx="2389187" cy="22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직선 화살표 연결선 8"/>
          <p:cNvCxnSpPr/>
          <p:nvPr/>
        </p:nvCxnSpPr>
        <p:spPr>
          <a:xfrm flipV="1">
            <a:off x="2822575" y="2746375"/>
            <a:ext cx="611188"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0" name="직사각형 9"/>
          <p:cNvSpPr/>
          <p:nvPr/>
        </p:nvSpPr>
        <p:spPr>
          <a:xfrm>
            <a:off x="274638" y="1144588"/>
            <a:ext cx="2701925" cy="24003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1" name="직사각형 10"/>
          <p:cNvSpPr/>
          <p:nvPr/>
        </p:nvSpPr>
        <p:spPr>
          <a:xfrm>
            <a:off x="6297613" y="2006600"/>
            <a:ext cx="2579687" cy="247015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46092" name="TextBox 6"/>
          <p:cNvSpPr txBox="1">
            <a:spLocks noChangeArrowheads="1"/>
          </p:cNvSpPr>
          <p:nvPr/>
        </p:nvSpPr>
        <p:spPr bwMode="auto">
          <a:xfrm>
            <a:off x="7367588" y="3521075"/>
            <a:ext cx="96043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1(C)</a:t>
            </a:r>
            <a:endParaRPr lang="ko-KR" altLang="en-US" sz="1200"/>
          </a:p>
        </p:txBody>
      </p:sp>
      <p:sp>
        <p:nvSpPr>
          <p:cNvPr id="46093" name="직사각형 12"/>
          <p:cNvSpPr>
            <a:spLocks noChangeArrowheads="1"/>
          </p:cNvSpPr>
          <p:nvPr/>
        </p:nvSpPr>
        <p:spPr bwMode="auto">
          <a:xfrm>
            <a:off x="6403975" y="3789363"/>
            <a:ext cx="24828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900" b="1" i="1"/>
              <a:t>Cell Prolif. </a:t>
            </a:r>
            <a:r>
              <a:rPr lang="en-US" altLang="ko-KR" sz="900" b="1"/>
              <a:t>2008, 41, 248–264</a:t>
            </a:r>
          </a:p>
          <a:p>
            <a:pPr latinLnBrk="1"/>
            <a:r>
              <a:rPr lang="en-US" altLang="ko-KR" sz="900"/>
              <a:t>Transforming growth factor-</a:t>
            </a:r>
            <a:r>
              <a:rPr lang="el-GR" altLang="ko-KR" sz="900"/>
              <a:t>β</a:t>
            </a:r>
            <a:r>
              <a:rPr lang="en-US" altLang="ko-KR" sz="900"/>
              <a:t>1 regulates the fate of cultured </a:t>
            </a:r>
            <a:r>
              <a:rPr lang="it-IT" altLang="ko-KR" sz="900"/>
              <a:t>spinal cord-derived neural progenitor cells</a:t>
            </a:r>
            <a:endParaRPr lang="ko-KR" altLang="en-US" sz="900"/>
          </a:p>
        </p:txBody>
      </p:sp>
      <p:cxnSp>
        <p:nvCxnSpPr>
          <p:cNvPr id="14" name="직선 화살표 연결선 13"/>
          <p:cNvCxnSpPr/>
          <p:nvPr/>
        </p:nvCxnSpPr>
        <p:spPr>
          <a:xfrm>
            <a:off x="5967413" y="2716213"/>
            <a:ext cx="865187" cy="1905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6095" name="TextBox 14"/>
          <p:cNvSpPr txBox="1">
            <a:spLocks noChangeArrowheads="1"/>
          </p:cNvSpPr>
          <p:nvPr/>
        </p:nvSpPr>
        <p:spPr bwMode="auto">
          <a:xfrm>
            <a:off x="4713288" y="2268538"/>
            <a:ext cx="1566862"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was used</a:t>
            </a:r>
            <a:endParaRPr lang="ko-KR" altLang="en-US" sz="1200">
              <a:solidFill>
                <a:srgbClr val="FF0000"/>
              </a:solidFill>
            </a:endParaRPr>
          </a:p>
        </p:txBody>
      </p:sp>
      <p:sp>
        <p:nvSpPr>
          <p:cNvPr id="46096" name="TextBox 6"/>
          <p:cNvSpPr txBox="1">
            <a:spLocks noChangeArrowheads="1"/>
          </p:cNvSpPr>
          <p:nvPr/>
        </p:nvSpPr>
        <p:spPr bwMode="auto">
          <a:xfrm>
            <a:off x="1230313" y="3551238"/>
            <a:ext cx="747712"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7</a:t>
            </a:r>
            <a:endParaRPr lang="ko-KR" altLang="en-US" sz="120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93675" y="0"/>
            <a:ext cx="8772525" cy="314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Box 1"/>
          <p:cNvSpPr txBox="1">
            <a:spLocks noChangeArrowheads="1"/>
          </p:cNvSpPr>
          <p:nvPr/>
        </p:nvSpPr>
        <p:spPr bwMode="auto">
          <a:xfrm>
            <a:off x="0" y="7938"/>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400" b="1" i="1"/>
              <a:t>Cell Prolif. </a:t>
            </a:r>
            <a:r>
              <a:rPr lang="en-US" altLang="ko-KR" sz="1400" b="1"/>
              <a:t>2008, 41, 248–264</a:t>
            </a:r>
            <a:endParaRPr lang="ko-KR" altLang="en-US" sz="1400" b="1"/>
          </a:p>
          <a:p>
            <a:pPr eaLnBrk="1" latinLnBrk="1" hangingPunct="1"/>
            <a:r>
              <a:rPr lang="en-US" altLang="ko-KR" sz="1400"/>
              <a:t>Transforming growth factor-</a:t>
            </a:r>
            <a:r>
              <a:rPr lang="el-GR" altLang="ko-KR" sz="1400"/>
              <a:t>β</a:t>
            </a:r>
            <a:r>
              <a:rPr lang="en-US" altLang="ko-KR" sz="1400"/>
              <a:t>1 regulates the fate of cultured </a:t>
            </a:r>
            <a:r>
              <a:rPr lang="it-IT" altLang="ko-KR" sz="1400"/>
              <a:t>spinal cord-derived neural progenitor cells</a:t>
            </a:r>
          </a:p>
        </p:txBody>
      </p:sp>
      <p:pic>
        <p:nvPicPr>
          <p:cNvPr id="48131"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57188" y="928688"/>
            <a:ext cx="2819400" cy="178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직사각형 3"/>
          <p:cNvSpPr/>
          <p:nvPr/>
        </p:nvSpPr>
        <p:spPr>
          <a:xfrm>
            <a:off x="344488" y="858838"/>
            <a:ext cx="2778125" cy="187642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48133" name="TextBox 6"/>
          <p:cNvSpPr txBox="1">
            <a:spLocks noChangeArrowheads="1"/>
          </p:cNvSpPr>
          <p:nvPr/>
        </p:nvSpPr>
        <p:spPr bwMode="auto">
          <a:xfrm>
            <a:off x="1360488" y="2749550"/>
            <a:ext cx="85725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1C</a:t>
            </a:r>
            <a:endParaRPr lang="ko-KR" altLang="en-US" sz="1200"/>
          </a:p>
        </p:txBody>
      </p:sp>
      <p:sp>
        <p:nvSpPr>
          <p:cNvPr id="48134" name="TextBox 23"/>
          <p:cNvSpPr txBox="1">
            <a:spLocks noChangeArrowheads="1"/>
          </p:cNvSpPr>
          <p:nvPr/>
        </p:nvSpPr>
        <p:spPr bwMode="auto">
          <a:xfrm>
            <a:off x="3641725" y="1109663"/>
            <a:ext cx="18081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solidFill>
                  <a:srgbClr val="FF0000"/>
                </a:solidFill>
              </a:rPr>
              <a:t>Total data points are 8</a:t>
            </a:r>
          </a:p>
        </p:txBody>
      </p:sp>
      <p:sp>
        <p:nvSpPr>
          <p:cNvPr id="7" name="직사각형 6"/>
          <p:cNvSpPr/>
          <p:nvPr/>
        </p:nvSpPr>
        <p:spPr>
          <a:xfrm>
            <a:off x="933450" y="1536700"/>
            <a:ext cx="1973263" cy="223838"/>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8" name="직사각형 7"/>
          <p:cNvSpPr/>
          <p:nvPr/>
        </p:nvSpPr>
        <p:spPr>
          <a:xfrm>
            <a:off x="939800" y="1103313"/>
            <a:ext cx="1973263" cy="222250"/>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9" name="직선 화살표 연결선 8"/>
          <p:cNvCxnSpPr/>
          <p:nvPr/>
        </p:nvCxnSpPr>
        <p:spPr>
          <a:xfrm>
            <a:off x="2976563" y="1233488"/>
            <a:ext cx="5953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2938463" y="1654175"/>
            <a:ext cx="59531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8139" name="TextBox 23"/>
          <p:cNvSpPr txBox="1">
            <a:spLocks noChangeArrowheads="1"/>
          </p:cNvSpPr>
          <p:nvPr/>
        </p:nvSpPr>
        <p:spPr bwMode="auto">
          <a:xfrm>
            <a:off x="3630613" y="1511300"/>
            <a:ext cx="1808162"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solidFill>
                  <a:srgbClr val="FF0000"/>
                </a:solidFill>
              </a:rPr>
              <a:t>Total data points are 7</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Box 1"/>
          <p:cNvSpPr txBox="1">
            <a:spLocks noChangeArrowheads="1"/>
          </p:cNvSpPr>
          <p:nvPr/>
        </p:nvSpPr>
        <p:spPr bwMode="auto">
          <a:xfrm>
            <a:off x="0" y="7938"/>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400" b="1" i="1"/>
              <a:t>Cell Prolif. </a:t>
            </a:r>
            <a:r>
              <a:rPr lang="en-US" altLang="ko-KR" sz="1400" b="1"/>
              <a:t>2008, 41, 248–264</a:t>
            </a:r>
            <a:endParaRPr lang="ko-KR" altLang="en-US" sz="1400" b="1"/>
          </a:p>
          <a:p>
            <a:pPr eaLnBrk="1" latinLnBrk="1" hangingPunct="1"/>
            <a:r>
              <a:rPr lang="en-US" altLang="ko-KR" sz="1400"/>
              <a:t>Transforming growth factor-</a:t>
            </a:r>
            <a:r>
              <a:rPr lang="el-GR" altLang="ko-KR" sz="1400"/>
              <a:t>β</a:t>
            </a:r>
            <a:r>
              <a:rPr lang="en-US" altLang="ko-KR" sz="1400"/>
              <a:t>1 regulates the fate of cultured </a:t>
            </a:r>
            <a:r>
              <a:rPr lang="it-IT" altLang="ko-KR" sz="1400"/>
              <a:t>spinal cord-derived neural progenitor cells</a:t>
            </a:r>
          </a:p>
        </p:txBody>
      </p:sp>
      <p:pic>
        <p:nvPicPr>
          <p:cNvPr id="49155"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65125" y="2024063"/>
            <a:ext cx="2819400" cy="178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직사각형 3"/>
          <p:cNvSpPr/>
          <p:nvPr/>
        </p:nvSpPr>
        <p:spPr>
          <a:xfrm>
            <a:off x="352425" y="1955800"/>
            <a:ext cx="2779713" cy="187483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49157" name="TextBox 6"/>
          <p:cNvSpPr txBox="1">
            <a:spLocks noChangeArrowheads="1"/>
          </p:cNvSpPr>
          <p:nvPr/>
        </p:nvSpPr>
        <p:spPr bwMode="auto">
          <a:xfrm>
            <a:off x="1368425" y="3844925"/>
            <a:ext cx="858838"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1C</a:t>
            </a:r>
            <a:endParaRPr lang="ko-KR" altLang="en-US" sz="1200"/>
          </a:p>
        </p:txBody>
      </p:sp>
      <p:sp>
        <p:nvSpPr>
          <p:cNvPr id="6" name="직사각형 5"/>
          <p:cNvSpPr/>
          <p:nvPr/>
        </p:nvSpPr>
        <p:spPr>
          <a:xfrm>
            <a:off x="414338" y="2667000"/>
            <a:ext cx="2501900" cy="20637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49159" name="TextBox 6"/>
          <p:cNvSpPr txBox="1">
            <a:spLocks noChangeArrowheads="1"/>
          </p:cNvSpPr>
          <p:nvPr/>
        </p:nvSpPr>
        <p:spPr bwMode="auto">
          <a:xfrm>
            <a:off x="857250" y="4106863"/>
            <a:ext cx="15557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Changed brightness</a:t>
            </a:r>
            <a:endParaRPr lang="ko-KR" altLang="en-US" sz="1200">
              <a:solidFill>
                <a:srgbClr val="FF0000"/>
              </a:solidFill>
            </a:endParaRPr>
          </a:p>
        </p:txBody>
      </p:sp>
      <p:pic>
        <p:nvPicPr>
          <p:cNvPr id="49160"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725988" y="2852738"/>
            <a:ext cx="4418012" cy="197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직사각형 8"/>
          <p:cNvSpPr/>
          <p:nvPr/>
        </p:nvSpPr>
        <p:spPr>
          <a:xfrm>
            <a:off x="4856163" y="2849563"/>
            <a:ext cx="4222750" cy="198913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pic>
        <p:nvPicPr>
          <p:cNvPr id="49162" name="Picture 2"/>
          <p:cNvPicPr>
            <a:picLocks noChangeAspect="1" noChangeArrowheads="1"/>
          </p:cNvPicPr>
          <p:nvPr/>
        </p:nvPicPr>
        <p:blipFill>
          <a:blip r:embed="rId4" cstate="email">
            <a:lum bright="10000" contrast="-40000"/>
            <a:extLst>
              <a:ext uri="{28A0092B-C50C-407E-A947-70E740481C1C}">
                <a14:useLocalDpi xmlns:a14="http://schemas.microsoft.com/office/drawing/2010/main"/>
              </a:ext>
            </a:extLst>
          </a:blip>
          <a:srcRect/>
          <a:stretch>
            <a:fillRect/>
          </a:stretch>
        </p:blipFill>
        <p:spPr bwMode="auto">
          <a:xfrm>
            <a:off x="573088" y="4545013"/>
            <a:ext cx="2368550" cy="16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63" name="TextBox 6"/>
          <p:cNvSpPr txBox="1">
            <a:spLocks noChangeArrowheads="1"/>
          </p:cNvSpPr>
          <p:nvPr/>
        </p:nvSpPr>
        <p:spPr bwMode="auto">
          <a:xfrm>
            <a:off x="6464300" y="4894263"/>
            <a:ext cx="849313"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5A</a:t>
            </a:r>
            <a:endParaRPr lang="ko-KR" altLang="en-US" sz="1200"/>
          </a:p>
        </p:txBody>
      </p:sp>
      <p:sp>
        <p:nvSpPr>
          <p:cNvPr id="12" name="직사각형 11"/>
          <p:cNvSpPr/>
          <p:nvPr/>
        </p:nvSpPr>
        <p:spPr>
          <a:xfrm>
            <a:off x="5216525" y="4484688"/>
            <a:ext cx="1822450" cy="277812"/>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3" name="직선 화살표 연결선 12"/>
          <p:cNvCxnSpPr/>
          <p:nvPr/>
        </p:nvCxnSpPr>
        <p:spPr>
          <a:xfrm>
            <a:off x="2403475" y="2913063"/>
            <a:ext cx="12700" cy="160655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직선 화살표 연결선 13"/>
          <p:cNvCxnSpPr/>
          <p:nvPr/>
        </p:nvCxnSpPr>
        <p:spPr>
          <a:xfrm flipV="1">
            <a:off x="3009900" y="4597400"/>
            <a:ext cx="2036763" cy="95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9167" name="TextBox 14"/>
          <p:cNvSpPr txBox="1">
            <a:spLocks noChangeArrowheads="1"/>
          </p:cNvSpPr>
          <p:nvPr/>
        </p:nvSpPr>
        <p:spPr bwMode="auto">
          <a:xfrm>
            <a:off x="3141663" y="4319588"/>
            <a:ext cx="15652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was used</a:t>
            </a:r>
            <a:endParaRPr lang="ko-KR" altLang="en-US" sz="1200">
              <a:solidFill>
                <a:srgbClr val="FF0000"/>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Box 1"/>
          <p:cNvSpPr txBox="1">
            <a:spLocks noChangeArrowheads="1"/>
          </p:cNvSpPr>
          <p:nvPr/>
        </p:nvSpPr>
        <p:spPr bwMode="auto">
          <a:xfrm>
            <a:off x="0" y="7938"/>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400" b="1" i="1"/>
              <a:t>Cell Prolif. </a:t>
            </a:r>
            <a:r>
              <a:rPr lang="en-US" altLang="ko-KR" sz="1400" b="1"/>
              <a:t>2008, 41, 248–264</a:t>
            </a:r>
            <a:endParaRPr lang="ko-KR" altLang="en-US" sz="1400" b="1"/>
          </a:p>
          <a:p>
            <a:pPr eaLnBrk="1" latinLnBrk="1" hangingPunct="1"/>
            <a:r>
              <a:rPr lang="en-US" altLang="ko-KR" sz="1400"/>
              <a:t>Transforming growth factor-</a:t>
            </a:r>
            <a:r>
              <a:rPr lang="el-GR" altLang="ko-KR" sz="1400"/>
              <a:t>β</a:t>
            </a:r>
            <a:r>
              <a:rPr lang="en-US" altLang="ko-KR" sz="1400"/>
              <a:t>1 regulates the fate of cultured </a:t>
            </a:r>
            <a:r>
              <a:rPr lang="it-IT" altLang="ko-KR" sz="1400"/>
              <a:t>spinal cord-derived neural progenitor cells</a:t>
            </a:r>
          </a:p>
        </p:txBody>
      </p:sp>
      <p:pic>
        <p:nvPicPr>
          <p:cNvPr id="50179"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57188" y="928688"/>
            <a:ext cx="2819400" cy="178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직사각형 3"/>
          <p:cNvSpPr/>
          <p:nvPr/>
        </p:nvSpPr>
        <p:spPr>
          <a:xfrm>
            <a:off x="344488" y="858838"/>
            <a:ext cx="2778125" cy="187642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50181" name="TextBox 6"/>
          <p:cNvSpPr txBox="1">
            <a:spLocks noChangeArrowheads="1"/>
          </p:cNvSpPr>
          <p:nvPr/>
        </p:nvSpPr>
        <p:spPr bwMode="auto">
          <a:xfrm>
            <a:off x="1360488" y="2749550"/>
            <a:ext cx="85725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1C</a:t>
            </a:r>
            <a:endParaRPr lang="ko-KR" altLang="en-US" sz="1200"/>
          </a:p>
        </p:txBody>
      </p:sp>
      <p:sp>
        <p:nvSpPr>
          <p:cNvPr id="6" name="직사각형 5"/>
          <p:cNvSpPr/>
          <p:nvPr/>
        </p:nvSpPr>
        <p:spPr>
          <a:xfrm>
            <a:off x="5667375" y="1143000"/>
            <a:ext cx="3260725" cy="260985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pic>
        <p:nvPicPr>
          <p:cNvPr id="50183"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713413" y="1174750"/>
            <a:ext cx="3160712" cy="159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직사각형 7"/>
          <p:cNvSpPr/>
          <p:nvPr/>
        </p:nvSpPr>
        <p:spPr>
          <a:xfrm>
            <a:off x="1184275" y="2011363"/>
            <a:ext cx="738188" cy="153987"/>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9" name="직사각형 8"/>
          <p:cNvSpPr/>
          <p:nvPr/>
        </p:nvSpPr>
        <p:spPr>
          <a:xfrm>
            <a:off x="5840413" y="1570038"/>
            <a:ext cx="1725612" cy="20637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pic>
        <p:nvPicPr>
          <p:cNvPr id="50186"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881438" y="1517650"/>
            <a:ext cx="1474787"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직사각형 10"/>
          <p:cNvSpPr/>
          <p:nvPr/>
        </p:nvSpPr>
        <p:spPr>
          <a:xfrm>
            <a:off x="4554538" y="1570038"/>
            <a:ext cx="776287" cy="215900"/>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2" name="직사각형 11"/>
          <p:cNvSpPr/>
          <p:nvPr/>
        </p:nvSpPr>
        <p:spPr>
          <a:xfrm>
            <a:off x="1906588" y="2482850"/>
            <a:ext cx="936625" cy="182563"/>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3" name="직사각형 12"/>
          <p:cNvSpPr/>
          <p:nvPr/>
        </p:nvSpPr>
        <p:spPr>
          <a:xfrm>
            <a:off x="6259513" y="2454275"/>
            <a:ext cx="1314450" cy="185738"/>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4" name="직선 화살표 연결선 13"/>
          <p:cNvCxnSpPr/>
          <p:nvPr/>
        </p:nvCxnSpPr>
        <p:spPr>
          <a:xfrm flipH="1">
            <a:off x="5356225" y="1684338"/>
            <a:ext cx="476250" cy="15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5" name="자유형 14"/>
          <p:cNvSpPr/>
          <p:nvPr/>
        </p:nvSpPr>
        <p:spPr>
          <a:xfrm>
            <a:off x="2027238" y="1682750"/>
            <a:ext cx="1820862" cy="430213"/>
          </a:xfrm>
          <a:custGeom>
            <a:avLst/>
            <a:gdLst>
              <a:gd name="connsiteX0" fmla="*/ 1820173 w 1820173"/>
              <a:gd name="connsiteY0" fmla="*/ 0 h 379562"/>
              <a:gd name="connsiteX1" fmla="*/ 1647645 w 1820173"/>
              <a:gd name="connsiteY1" fmla="*/ 0 h 379562"/>
              <a:gd name="connsiteX2" fmla="*/ 1647645 w 1820173"/>
              <a:gd name="connsiteY2" fmla="*/ 379562 h 379562"/>
              <a:gd name="connsiteX3" fmla="*/ 0 w 1820173"/>
              <a:gd name="connsiteY3" fmla="*/ 379562 h 379562"/>
            </a:gdLst>
            <a:ahLst/>
            <a:cxnLst>
              <a:cxn ang="0">
                <a:pos x="connsiteX0" y="connsiteY0"/>
              </a:cxn>
              <a:cxn ang="0">
                <a:pos x="connsiteX1" y="connsiteY1"/>
              </a:cxn>
              <a:cxn ang="0">
                <a:pos x="connsiteX2" y="connsiteY2"/>
              </a:cxn>
              <a:cxn ang="0">
                <a:pos x="connsiteX3" y="connsiteY3"/>
              </a:cxn>
            </a:cxnLst>
            <a:rect l="l" t="t" r="r" b="b"/>
            <a:pathLst>
              <a:path w="1820173" h="379562">
                <a:moveTo>
                  <a:pt x="1820173" y="0"/>
                </a:moveTo>
                <a:lnTo>
                  <a:pt x="1647645" y="0"/>
                </a:lnTo>
                <a:lnTo>
                  <a:pt x="1647645" y="379562"/>
                </a:lnTo>
                <a:lnTo>
                  <a:pt x="0" y="379562"/>
                </a:lnTo>
              </a:path>
            </a:pathLst>
          </a:custGeom>
          <a:noFill/>
          <a:ln w="3175">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latinLnBrk="1">
              <a:spcBef>
                <a:spcPts val="0"/>
              </a:spcBef>
              <a:spcAft>
                <a:spcPts val="0"/>
              </a:spcAft>
              <a:defRPr/>
            </a:pPr>
            <a:endParaRPr lang="ko-KR" altLang="en-US"/>
          </a:p>
        </p:txBody>
      </p:sp>
      <p:cxnSp>
        <p:nvCxnSpPr>
          <p:cNvPr id="16" name="직선 화살표 연결선 15"/>
          <p:cNvCxnSpPr/>
          <p:nvPr/>
        </p:nvCxnSpPr>
        <p:spPr>
          <a:xfrm>
            <a:off x="2889250" y="2562225"/>
            <a:ext cx="3313113"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0193" name="TextBox 16"/>
          <p:cNvSpPr txBox="1">
            <a:spLocks noChangeArrowheads="1"/>
          </p:cNvSpPr>
          <p:nvPr/>
        </p:nvSpPr>
        <p:spPr bwMode="auto">
          <a:xfrm>
            <a:off x="3567113" y="2200275"/>
            <a:ext cx="15652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was used</a:t>
            </a:r>
            <a:endParaRPr lang="ko-KR" altLang="en-US" sz="1200">
              <a:solidFill>
                <a:srgbClr val="FF0000"/>
              </a:solidFill>
            </a:endParaRPr>
          </a:p>
        </p:txBody>
      </p:sp>
      <p:sp>
        <p:nvSpPr>
          <p:cNvPr id="50194" name="TextBox 6"/>
          <p:cNvSpPr txBox="1">
            <a:spLocks noChangeArrowheads="1"/>
          </p:cNvSpPr>
          <p:nvPr/>
        </p:nvSpPr>
        <p:spPr bwMode="auto">
          <a:xfrm>
            <a:off x="6983413" y="2714625"/>
            <a:ext cx="8572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4C</a:t>
            </a:r>
            <a:endParaRPr lang="ko-KR" altLang="en-US" sz="1200"/>
          </a:p>
        </p:txBody>
      </p:sp>
      <p:sp>
        <p:nvSpPr>
          <p:cNvPr id="50195" name="직사각형 18"/>
          <p:cNvSpPr>
            <a:spLocks noChangeArrowheads="1"/>
          </p:cNvSpPr>
          <p:nvPr/>
        </p:nvSpPr>
        <p:spPr bwMode="auto">
          <a:xfrm>
            <a:off x="5989638" y="2976563"/>
            <a:ext cx="2728912"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900" b="1"/>
              <a:t>Cell Physiol Biochem 2008;21:225-238</a:t>
            </a:r>
          </a:p>
          <a:p>
            <a:pPr latinLnBrk="1"/>
            <a:r>
              <a:rPr lang="en-US" altLang="ko-KR" sz="900"/>
              <a:t>Selenium Attenuates ROS-Mediated Apoptotic Cell Death of Injured Spinal Cord through Prevention of Mitochondria Dysfunction; </a:t>
            </a:r>
            <a:r>
              <a:rPr lang="en-US" altLang="ko-KR" sz="900" i="1"/>
              <a:t>in Vitro </a:t>
            </a:r>
            <a:r>
              <a:rPr lang="en-US" altLang="ko-KR" sz="900"/>
              <a:t>and </a:t>
            </a:r>
            <a:r>
              <a:rPr lang="en-US" altLang="ko-KR" sz="900" i="1"/>
              <a:t>in Vivo </a:t>
            </a:r>
            <a:r>
              <a:rPr lang="en-US" altLang="ko-KR" sz="900"/>
              <a:t>Study</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Box 1"/>
          <p:cNvSpPr txBox="1">
            <a:spLocks noChangeArrowheads="1"/>
          </p:cNvSpPr>
          <p:nvPr/>
        </p:nvSpPr>
        <p:spPr bwMode="auto">
          <a:xfrm>
            <a:off x="0" y="7938"/>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400" b="1" i="1"/>
              <a:t>Cell Prolif. </a:t>
            </a:r>
            <a:r>
              <a:rPr lang="en-US" altLang="ko-KR" sz="1400" b="1"/>
              <a:t>2008, 41, 248–264</a:t>
            </a:r>
            <a:endParaRPr lang="ko-KR" altLang="en-US" sz="1400" b="1"/>
          </a:p>
          <a:p>
            <a:pPr eaLnBrk="1" latinLnBrk="1" hangingPunct="1"/>
            <a:r>
              <a:rPr lang="en-US" altLang="ko-KR" sz="1400"/>
              <a:t>Transforming growth factor-</a:t>
            </a:r>
            <a:r>
              <a:rPr lang="el-GR" altLang="ko-KR" sz="1400"/>
              <a:t>β</a:t>
            </a:r>
            <a:r>
              <a:rPr lang="en-US" altLang="ko-KR" sz="1400"/>
              <a:t>1 regulates the fate of cultured </a:t>
            </a:r>
            <a:r>
              <a:rPr lang="it-IT" altLang="ko-KR" sz="1400"/>
              <a:t>spinal cord-derived neural progenitor cells</a:t>
            </a:r>
          </a:p>
        </p:txBody>
      </p:sp>
      <p:pic>
        <p:nvPicPr>
          <p:cNvPr id="51203"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65125" y="730250"/>
            <a:ext cx="2819400" cy="178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직사각형 3"/>
          <p:cNvSpPr/>
          <p:nvPr/>
        </p:nvSpPr>
        <p:spPr>
          <a:xfrm>
            <a:off x="352425" y="660400"/>
            <a:ext cx="2779713" cy="187642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51205" name="TextBox 6"/>
          <p:cNvSpPr txBox="1">
            <a:spLocks noChangeArrowheads="1"/>
          </p:cNvSpPr>
          <p:nvPr/>
        </p:nvSpPr>
        <p:spPr bwMode="auto">
          <a:xfrm>
            <a:off x="1368425" y="2551113"/>
            <a:ext cx="858838"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1C</a:t>
            </a:r>
            <a:endParaRPr lang="ko-KR" altLang="en-US" sz="1200"/>
          </a:p>
        </p:txBody>
      </p:sp>
      <p:sp>
        <p:nvSpPr>
          <p:cNvPr id="6" name="직사각형 5"/>
          <p:cNvSpPr/>
          <p:nvPr/>
        </p:nvSpPr>
        <p:spPr>
          <a:xfrm>
            <a:off x="5684838" y="806450"/>
            <a:ext cx="3260725" cy="305752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51207" name="TextBox 6"/>
          <p:cNvSpPr txBox="1">
            <a:spLocks noChangeArrowheads="1"/>
          </p:cNvSpPr>
          <p:nvPr/>
        </p:nvSpPr>
        <p:spPr bwMode="auto">
          <a:xfrm>
            <a:off x="3617913" y="2441575"/>
            <a:ext cx="15668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was used</a:t>
            </a:r>
            <a:endParaRPr lang="ko-KR" altLang="en-US" sz="1200">
              <a:solidFill>
                <a:srgbClr val="FF0000"/>
              </a:solidFill>
            </a:endParaRPr>
          </a:p>
        </p:txBody>
      </p:sp>
      <p:pic>
        <p:nvPicPr>
          <p:cNvPr id="51208"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832475" y="855663"/>
            <a:ext cx="2928938" cy="168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9" name="TextBox 6"/>
          <p:cNvSpPr txBox="1">
            <a:spLocks noChangeArrowheads="1"/>
          </p:cNvSpPr>
          <p:nvPr/>
        </p:nvSpPr>
        <p:spPr bwMode="auto">
          <a:xfrm>
            <a:off x="6999288" y="2582863"/>
            <a:ext cx="849312"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3A</a:t>
            </a:r>
            <a:endParaRPr lang="ko-KR" altLang="en-US" sz="1200"/>
          </a:p>
        </p:txBody>
      </p:sp>
      <p:sp>
        <p:nvSpPr>
          <p:cNvPr id="10" name="직사각형 9"/>
          <p:cNvSpPr/>
          <p:nvPr/>
        </p:nvSpPr>
        <p:spPr>
          <a:xfrm>
            <a:off x="1881188" y="2276475"/>
            <a:ext cx="935037" cy="182563"/>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1" name="직사각형 10"/>
          <p:cNvSpPr/>
          <p:nvPr/>
        </p:nvSpPr>
        <p:spPr>
          <a:xfrm>
            <a:off x="6208713" y="2308225"/>
            <a:ext cx="1287462" cy="21907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2" name="직선 화살표 연결선 11"/>
          <p:cNvCxnSpPr/>
          <p:nvPr/>
        </p:nvCxnSpPr>
        <p:spPr>
          <a:xfrm>
            <a:off x="2855913" y="2371725"/>
            <a:ext cx="3001962" cy="95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1213" name="직사각형 12"/>
          <p:cNvSpPr>
            <a:spLocks noChangeArrowheads="1"/>
          </p:cNvSpPr>
          <p:nvPr/>
        </p:nvSpPr>
        <p:spPr bwMode="auto">
          <a:xfrm>
            <a:off x="5989638" y="2976563"/>
            <a:ext cx="2728912"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900" b="1"/>
              <a:t>Cell Physiol Biochem 2008;21:225-238</a:t>
            </a:r>
          </a:p>
          <a:p>
            <a:pPr latinLnBrk="1"/>
            <a:r>
              <a:rPr lang="en-US" altLang="ko-KR" sz="900"/>
              <a:t>Selenium Attenuates ROS-Mediated Apoptotic Cell Death of Injured Spinal Cord through Prevention of Mitochondria Dysfunction; </a:t>
            </a:r>
            <a:r>
              <a:rPr lang="en-US" altLang="ko-KR" sz="900" i="1"/>
              <a:t>in Vitro </a:t>
            </a:r>
            <a:r>
              <a:rPr lang="en-US" altLang="ko-KR" sz="900"/>
              <a:t>and </a:t>
            </a:r>
            <a:r>
              <a:rPr lang="en-US" altLang="ko-KR" sz="900" i="1"/>
              <a:t>in Vivo </a:t>
            </a:r>
            <a:r>
              <a:rPr lang="en-US" altLang="ko-KR" sz="900"/>
              <a:t>Study</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extBox 1"/>
          <p:cNvSpPr txBox="1">
            <a:spLocks noChangeArrowheads="1"/>
          </p:cNvSpPr>
          <p:nvPr/>
        </p:nvSpPr>
        <p:spPr bwMode="auto">
          <a:xfrm>
            <a:off x="0" y="7938"/>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400" b="1" i="1"/>
              <a:t>Cell Prolif. </a:t>
            </a:r>
            <a:r>
              <a:rPr lang="en-US" altLang="ko-KR" sz="1400" b="1"/>
              <a:t>2008, 41, 248–264</a:t>
            </a:r>
            <a:endParaRPr lang="ko-KR" altLang="en-US" sz="1400" b="1"/>
          </a:p>
          <a:p>
            <a:pPr eaLnBrk="1" latinLnBrk="1" hangingPunct="1"/>
            <a:r>
              <a:rPr lang="en-US" altLang="ko-KR" sz="1400"/>
              <a:t>Transforming growth factor-</a:t>
            </a:r>
            <a:r>
              <a:rPr lang="el-GR" altLang="ko-KR" sz="1400"/>
              <a:t>β</a:t>
            </a:r>
            <a:r>
              <a:rPr lang="en-US" altLang="ko-KR" sz="1400"/>
              <a:t>1 regulates the fate of cultured </a:t>
            </a:r>
            <a:r>
              <a:rPr lang="it-IT" altLang="ko-KR" sz="1400"/>
              <a:t>spinal cord-derived neural progenitor cells</a:t>
            </a:r>
          </a:p>
        </p:txBody>
      </p:sp>
      <p:pic>
        <p:nvPicPr>
          <p:cNvPr id="52227"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65125" y="2024063"/>
            <a:ext cx="2819400" cy="178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직사각형 3"/>
          <p:cNvSpPr/>
          <p:nvPr/>
        </p:nvSpPr>
        <p:spPr>
          <a:xfrm>
            <a:off x="352425" y="1955800"/>
            <a:ext cx="2779713" cy="187483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52229" name="TextBox 6"/>
          <p:cNvSpPr txBox="1">
            <a:spLocks noChangeArrowheads="1"/>
          </p:cNvSpPr>
          <p:nvPr/>
        </p:nvSpPr>
        <p:spPr bwMode="auto">
          <a:xfrm>
            <a:off x="1368425" y="3844925"/>
            <a:ext cx="858838"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1C</a:t>
            </a:r>
            <a:endParaRPr lang="ko-KR" altLang="en-US" sz="1200"/>
          </a:p>
        </p:txBody>
      </p:sp>
      <p:sp>
        <p:nvSpPr>
          <p:cNvPr id="6" name="직사각형 5"/>
          <p:cNvSpPr/>
          <p:nvPr/>
        </p:nvSpPr>
        <p:spPr>
          <a:xfrm>
            <a:off x="5684838" y="806450"/>
            <a:ext cx="3260725" cy="305752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7" name="직사각형 6"/>
          <p:cNvSpPr/>
          <p:nvPr/>
        </p:nvSpPr>
        <p:spPr>
          <a:xfrm>
            <a:off x="1236663" y="2667000"/>
            <a:ext cx="841375" cy="16192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52232" name="TextBox 7"/>
          <p:cNvSpPr txBox="1">
            <a:spLocks noChangeArrowheads="1"/>
          </p:cNvSpPr>
          <p:nvPr/>
        </p:nvSpPr>
        <p:spPr bwMode="auto">
          <a:xfrm>
            <a:off x="3617913" y="2441575"/>
            <a:ext cx="15668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was used</a:t>
            </a:r>
            <a:endParaRPr lang="ko-KR" altLang="en-US" sz="1200">
              <a:solidFill>
                <a:srgbClr val="FF0000"/>
              </a:solidFill>
            </a:endParaRPr>
          </a:p>
        </p:txBody>
      </p:sp>
      <p:pic>
        <p:nvPicPr>
          <p:cNvPr id="52233"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249988" y="925513"/>
            <a:ext cx="1857375" cy="198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직사각형 9"/>
          <p:cNvSpPr/>
          <p:nvPr/>
        </p:nvSpPr>
        <p:spPr>
          <a:xfrm>
            <a:off x="6727825" y="2628900"/>
            <a:ext cx="1012825" cy="227013"/>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1" name="직선 화살표 연결선 10"/>
          <p:cNvCxnSpPr/>
          <p:nvPr/>
        </p:nvCxnSpPr>
        <p:spPr>
          <a:xfrm>
            <a:off x="2398713" y="2751138"/>
            <a:ext cx="4313237"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2236" name="TextBox 11"/>
          <p:cNvSpPr txBox="1">
            <a:spLocks noChangeArrowheads="1"/>
          </p:cNvSpPr>
          <p:nvPr/>
        </p:nvSpPr>
        <p:spPr bwMode="auto">
          <a:xfrm>
            <a:off x="5883275" y="3182938"/>
            <a:ext cx="29591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900" b="1"/>
              <a:t>STEMCELLS 2008;26:2724–2734</a:t>
            </a:r>
          </a:p>
          <a:p>
            <a:pPr eaLnBrk="1" latinLnBrk="1" hangingPunct="1"/>
            <a:r>
              <a:rPr lang="en-US" altLang="ko-KR" sz="900"/>
              <a:t>IFATS Series: Selenium Induces Improvement of Stem Cell Behaviors in Human Adipose-Tissue Stromal Cells via SAPK/JNK and Stemness Acting Signals</a:t>
            </a:r>
          </a:p>
        </p:txBody>
      </p:sp>
      <p:sp>
        <p:nvSpPr>
          <p:cNvPr id="52237" name="TextBox 6"/>
          <p:cNvSpPr txBox="1">
            <a:spLocks noChangeArrowheads="1"/>
          </p:cNvSpPr>
          <p:nvPr/>
        </p:nvSpPr>
        <p:spPr bwMode="auto">
          <a:xfrm>
            <a:off x="6989763" y="2867025"/>
            <a:ext cx="8509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2A</a:t>
            </a:r>
            <a:endParaRPr lang="ko-KR" altLang="en-US" sz="120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Box 1"/>
          <p:cNvSpPr txBox="1">
            <a:spLocks noChangeArrowheads="1"/>
          </p:cNvSpPr>
          <p:nvPr/>
        </p:nvSpPr>
        <p:spPr bwMode="auto">
          <a:xfrm>
            <a:off x="0" y="7938"/>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400" b="1" i="1"/>
              <a:t>Cell Prolif. </a:t>
            </a:r>
            <a:r>
              <a:rPr lang="en-US" altLang="ko-KR" sz="1400" b="1"/>
              <a:t>2008, 41, 248–264</a:t>
            </a:r>
            <a:endParaRPr lang="ko-KR" altLang="en-US" sz="1400" b="1"/>
          </a:p>
          <a:p>
            <a:pPr eaLnBrk="1" latinLnBrk="1" hangingPunct="1"/>
            <a:r>
              <a:rPr lang="en-US" altLang="ko-KR" sz="1400"/>
              <a:t>Transforming growth factor-</a:t>
            </a:r>
            <a:r>
              <a:rPr lang="el-GR" altLang="ko-KR" sz="1400"/>
              <a:t>β</a:t>
            </a:r>
            <a:r>
              <a:rPr lang="en-US" altLang="ko-KR" sz="1400"/>
              <a:t>1 regulates the fate of cultured </a:t>
            </a:r>
            <a:r>
              <a:rPr lang="it-IT" altLang="ko-KR" sz="1400"/>
              <a:t>spinal cord-derived neural progenitor cells</a:t>
            </a:r>
          </a:p>
        </p:txBody>
      </p:sp>
      <p:pic>
        <p:nvPicPr>
          <p:cNvPr id="53251"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65125" y="730250"/>
            <a:ext cx="2819400" cy="178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직사각형 3"/>
          <p:cNvSpPr/>
          <p:nvPr/>
        </p:nvSpPr>
        <p:spPr>
          <a:xfrm>
            <a:off x="352425" y="660400"/>
            <a:ext cx="2779713" cy="187642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53253" name="TextBox 6"/>
          <p:cNvSpPr txBox="1">
            <a:spLocks noChangeArrowheads="1"/>
          </p:cNvSpPr>
          <p:nvPr/>
        </p:nvSpPr>
        <p:spPr bwMode="auto">
          <a:xfrm>
            <a:off x="1368425" y="2551113"/>
            <a:ext cx="858838"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1C</a:t>
            </a:r>
            <a:endParaRPr lang="ko-KR" altLang="en-US" sz="1200"/>
          </a:p>
        </p:txBody>
      </p:sp>
      <p:sp>
        <p:nvSpPr>
          <p:cNvPr id="6" name="직사각형 5"/>
          <p:cNvSpPr/>
          <p:nvPr/>
        </p:nvSpPr>
        <p:spPr>
          <a:xfrm>
            <a:off x="5684838" y="806450"/>
            <a:ext cx="3260725" cy="305752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53255" name="TextBox 6"/>
          <p:cNvSpPr txBox="1">
            <a:spLocks noChangeArrowheads="1"/>
          </p:cNvSpPr>
          <p:nvPr/>
        </p:nvSpPr>
        <p:spPr bwMode="auto">
          <a:xfrm>
            <a:off x="3617913" y="2441575"/>
            <a:ext cx="15668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was used</a:t>
            </a:r>
            <a:endParaRPr lang="ko-KR" altLang="en-US" sz="1200">
              <a:solidFill>
                <a:srgbClr val="FF0000"/>
              </a:solidFill>
            </a:endParaRPr>
          </a:p>
        </p:txBody>
      </p:sp>
      <p:pic>
        <p:nvPicPr>
          <p:cNvPr id="53256"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832475" y="855663"/>
            <a:ext cx="2928938" cy="168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7" name="TextBox 6"/>
          <p:cNvSpPr txBox="1">
            <a:spLocks noChangeArrowheads="1"/>
          </p:cNvSpPr>
          <p:nvPr/>
        </p:nvSpPr>
        <p:spPr bwMode="auto">
          <a:xfrm>
            <a:off x="6999288" y="2582863"/>
            <a:ext cx="849312"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3A</a:t>
            </a:r>
            <a:endParaRPr lang="ko-KR" altLang="en-US" sz="1200"/>
          </a:p>
        </p:txBody>
      </p:sp>
      <p:sp>
        <p:nvSpPr>
          <p:cNvPr id="10" name="직사각형 9"/>
          <p:cNvSpPr/>
          <p:nvPr/>
        </p:nvSpPr>
        <p:spPr>
          <a:xfrm>
            <a:off x="1881188" y="2276475"/>
            <a:ext cx="935037" cy="182563"/>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1" name="직사각형 10"/>
          <p:cNvSpPr/>
          <p:nvPr/>
        </p:nvSpPr>
        <p:spPr>
          <a:xfrm>
            <a:off x="6208713" y="2308225"/>
            <a:ext cx="1287462" cy="21907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2" name="직선 화살표 연결선 11"/>
          <p:cNvCxnSpPr/>
          <p:nvPr/>
        </p:nvCxnSpPr>
        <p:spPr>
          <a:xfrm>
            <a:off x="2855913" y="2371725"/>
            <a:ext cx="3001962" cy="95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3261" name="직사각형 12"/>
          <p:cNvSpPr>
            <a:spLocks noChangeArrowheads="1"/>
          </p:cNvSpPr>
          <p:nvPr/>
        </p:nvSpPr>
        <p:spPr bwMode="auto">
          <a:xfrm>
            <a:off x="5989638" y="2976563"/>
            <a:ext cx="2728912" cy="785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900" b="1"/>
              <a:t>Cell Physiol Biochem 2008;21:225-238</a:t>
            </a:r>
          </a:p>
          <a:p>
            <a:pPr latinLnBrk="1"/>
            <a:r>
              <a:rPr lang="en-US" altLang="ko-KR" sz="900"/>
              <a:t>Selenium Attenuates ROS-Mediated Apoptotic Cell Death of Injured Spinal Cord through Prevention of Mitochondria Dysfunction; </a:t>
            </a:r>
            <a:r>
              <a:rPr lang="en-US" altLang="ko-KR" sz="900" i="1"/>
              <a:t>in Vitro </a:t>
            </a:r>
            <a:r>
              <a:rPr lang="en-US" altLang="ko-KR" sz="900"/>
              <a:t>and </a:t>
            </a:r>
            <a:r>
              <a:rPr lang="en-US" altLang="ko-KR" sz="900" i="1"/>
              <a:t>in Vivo </a:t>
            </a:r>
            <a:r>
              <a:rPr lang="en-US" altLang="ko-KR" sz="900"/>
              <a:t>Study</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Box 1"/>
          <p:cNvSpPr txBox="1">
            <a:spLocks noChangeArrowheads="1"/>
          </p:cNvSpPr>
          <p:nvPr/>
        </p:nvSpPr>
        <p:spPr bwMode="auto">
          <a:xfrm>
            <a:off x="0" y="7938"/>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400" b="1" i="1"/>
              <a:t>Cell Prolif. </a:t>
            </a:r>
            <a:r>
              <a:rPr lang="en-US" altLang="ko-KR" sz="1400" b="1"/>
              <a:t>2008, 41, 248–264</a:t>
            </a:r>
            <a:endParaRPr lang="ko-KR" altLang="en-US" sz="1400" b="1"/>
          </a:p>
          <a:p>
            <a:pPr eaLnBrk="1" latinLnBrk="1" hangingPunct="1"/>
            <a:r>
              <a:rPr lang="en-US" altLang="ko-KR" sz="1400"/>
              <a:t>Transforming growth factor-</a:t>
            </a:r>
            <a:r>
              <a:rPr lang="el-GR" altLang="ko-KR" sz="1400"/>
              <a:t>β</a:t>
            </a:r>
            <a:r>
              <a:rPr lang="en-US" altLang="ko-KR" sz="1400"/>
              <a:t>1 regulates the fate of cultured </a:t>
            </a:r>
            <a:r>
              <a:rPr lang="it-IT" altLang="ko-KR" sz="1400"/>
              <a:t>spinal cord-derived neural progenitor cells</a:t>
            </a:r>
          </a:p>
        </p:txBody>
      </p:sp>
      <p:sp>
        <p:nvSpPr>
          <p:cNvPr id="3" name="직사각형 2"/>
          <p:cNvSpPr/>
          <p:nvPr/>
        </p:nvSpPr>
        <p:spPr>
          <a:xfrm>
            <a:off x="352425" y="1697038"/>
            <a:ext cx="4116388" cy="222726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54276" name="TextBox 6"/>
          <p:cNvSpPr txBox="1">
            <a:spLocks noChangeArrowheads="1"/>
          </p:cNvSpPr>
          <p:nvPr/>
        </p:nvSpPr>
        <p:spPr bwMode="auto">
          <a:xfrm>
            <a:off x="2033588" y="4035425"/>
            <a:ext cx="93503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5(a)</a:t>
            </a:r>
            <a:endParaRPr lang="ko-KR" altLang="en-US" sz="1200"/>
          </a:p>
        </p:txBody>
      </p:sp>
      <p:sp>
        <p:nvSpPr>
          <p:cNvPr id="54277" name="TextBox 4"/>
          <p:cNvSpPr txBox="1">
            <a:spLocks noChangeArrowheads="1"/>
          </p:cNvSpPr>
          <p:nvPr/>
        </p:nvSpPr>
        <p:spPr bwMode="auto">
          <a:xfrm>
            <a:off x="1271588" y="1087438"/>
            <a:ext cx="27940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with different exposure time</a:t>
            </a:r>
            <a:endParaRPr lang="ko-KR" altLang="en-US" sz="1200">
              <a:solidFill>
                <a:srgbClr val="FF0000"/>
              </a:solidFill>
            </a:endParaRPr>
          </a:p>
        </p:txBody>
      </p:sp>
      <p:pic>
        <p:nvPicPr>
          <p:cNvPr id="54278"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87350" y="1771650"/>
            <a:ext cx="3976688" cy="195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직사각형 6"/>
          <p:cNvSpPr/>
          <p:nvPr/>
        </p:nvSpPr>
        <p:spPr>
          <a:xfrm>
            <a:off x="1147763" y="2465388"/>
            <a:ext cx="1603375" cy="217487"/>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8" name="직사각형 7"/>
          <p:cNvSpPr/>
          <p:nvPr/>
        </p:nvSpPr>
        <p:spPr>
          <a:xfrm>
            <a:off x="2843213" y="2454275"/>
            <a:ext cx="1452562" cy="217488"/>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9" name="직선 화살표 연결선 8"/>
          <p:cNvCxnSpPr>
            <a:stCxn id="54277" idx="2"/>
          </p:cNvCxnSpPr>
          <p:nvPr/>
        </p:nvCxnSpPr>
        <p:spPr>
          <a:xfrm flipH="1">
            <a:off x="2001838" y="1363663"/>
            <a:ext cx="666750" cy="10683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a:stCxn id="54277" idx="2"/>
          </p:cNvCxnSpPr>
          <p:nvPr/>
        </p:nvCxnSpPr>
        <p:spPr>
          <a:xfrm>
            <a:off x="2668588" y="1363663"/>
            <a:ext cx="833437" cy="105251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54283"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159375" y="1673225"/>
            <a:ext cx="1773238" cy="226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직사각형 11"/>
          <p:cNvSpPr/>
          <p:nvPr/>
        </p:nvSpPr>
        <p:spPr>
          <a:xfrm>
            <a:off x="5181600" y="2497138"/>
            <a:ext cx="1604963" cy="217487"/>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extBox 1"/>
          <p:cNvSpPr txBox="1">
            <a:spLocks noChangeArrowheads="1"/>
          </p:cNvSpPr>
          <p:nvPr/>
        </p:nvSpPr>
        <p:spPr bwMode="auto">
          <a:xfrm>
            <a:off x="0" y="7938"/>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400" b="1" i="1"/>
              <a:t>Cell Prolif. </a:t>
            </a:r>
            <a:r>
              <a:rPr lang="en-US" altLang="ko-KR" sz="1400" b="1"/>
              <a:t>2008, 41, 248–264</a:t>
            </a:r>
            <a:endParaRPr lang="ko-KR" altLang="en-US" sz="1400" b="1"/>
          </a:p>
          <a:p>
            <a:pPr eaLnBrk="1" latinLnBrk="1" hangingPunct="1"/>
            <a:r>
              <a:rPr lang="en-US" altLang="ko-KR" sz="1400"/>
              <a:t>Transforming growth factor-</a:t>
            </a:r>
            <a:r>
              <a:rPr lang="el-GR" altLang="ko-KR" sz="1400"/>
              <a:t>β</a:t>
            </a:r>
            <a:r>
              <a:rPr lang="en-US" altLang="ko-KR" sz="1400"/>
              <a:t>1 regulates the fate of cultured </a:t>
            </a:r>
            <a:r>
              <a:rPr lang="it-IT" altLang="ko-KR" sz="1400"/>
              <a:t>spinal cord-derived neural progenitor cells</a:t>
            </a:r>
          </a:p>
        </p:txBody>
      </p:sp>
      <p:sp>
        <p:nvSpPr>
          <p:cNvPr id="3" name="직사각형 2"/>
          <p:cNvSpPr/>
          <p:nvPr/>
        </p:nvSpPr>
        <p:spPr>
          <a:xfrm>
            <a:off x="334963" y="858838"/>
            <a:ext cx="4116387" cy="178911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55300" name="TextBox 6"/>
          <p:cNvSpPr txBox="1">
            <a:spLocks noChangeArrowheads="1"/>
          </p:cNvSpPr>
          <p:nvPr/>
        </p:nvSpPr>
        <p:spPr bwMode="auto">
          <a:xfrm>
            <a:off x="2016125" y="2714625"/>
            <a:ext cx="935038"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5(a)</a:t>
            </a:r>
            <a:endParaRPr lang="ko-KR" altLang="en-US" sz="1200"/>
          </a:p>
        </p:txBody>
      </p:sp>
      <p:pic>
        <p:nvPicPr>
          <p:cNvPr id="55301" name="Picture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04825" y="881063"/>
            <a:ext cx="3717925" cy="174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직사각형 5"/>
          <p:cNvSpPr/>
          <p:nvPr/>
        </p:nvSpPr>
        <p:spPr>
          <a:xfrm>
            <a:off x="2533650" y="1401763"/>
            <a:ext cx="1401763" cy="280987"/>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7" name="직사각형 6"/>
          <p:cNvSpPr/>
          <p:nvPr/>
        </p:nvSpPr>
        <p:spPr>
          <a:xfrm>
            <a:off x="2555875" y="1847850"/>
            <a:ext cx="1387475" cy="279400"/>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55304" name="TextBox 10"/>
          <p:cNvSpPr txBox="1">
            <a:spLocks noChangeArrowheads="1"/>
          </p:cNvSpPr>
          <p:nvPr/>
        </p:nvSpPr>
        <p:spPr bwMode="auto">
          <a:xfrm>
            <a:off x="4521200" y="1616075"/>
            <a:ext cx="455453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solidFill>
                  <a:srgbClr val="FF0000"/>
                </a:solidFill>
              </a:rPr>
              <a:t>Same blot: modify contrast and different scanning position</a:t>
            </a:r>
            <a:endParaRPr lang="ko-KR" altLang="en-US" sz="1200" b="1">
              <a:solidFill>
                <a:srgbClr val="FF0000"/>
              </a:solidFill>
            </a:endParaRPr>
          </a:p>
        </p:txBody>
      </p:sp>
      <p:cxnSp>
        <p:nvCxnSpPr>
          <p:cNvPr id="9" name="직선 화살표 연결선 8"/>
          <p:cNvCxnSpPr>
            <a:stCxn id="55304" idx="1"/>
          </p:cNvCxnSpPr>
          <p:nvPr/>
        </p:nvCxnSpPr>
        <p:spPr>
          <a:xfrm flipH="1" flipV="1">
            <a:off x="3990975" y="1543050"/>
            <a:ext cx="530225" cy="21113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a:stCxn id="55304" idx="1"/>
          </p:cNvCxnSpPr>
          <p:nvPr/>
        </p:nvCxnSpPr>
        <p:spPr>
          <a:xfrm flipH="1">
            <a:off x="4010025" y="1754188"/>
            <a:ext cx="511175" cy="23653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1" name="직사각형 10"/>
          <p:cNvSpPr/>
          <p:nvPr/>
        </p:nvSpPr>
        <p:spPr>
          <a:xfrm>
            <a:off x="850900" y="1857375"/>
            <a:ext cx="1597025" cy="279400"/>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2" name="직사각형 11"/>
          <p:cNvSpPr/>
          <p:nvPr/>
        </p:nvSpPr>
        <p:spPr>
          <a:xfrm>
            <a:off x="850900" y="1390650"/>
            <a:ext cx="1597025" cy="279400"/>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Box 1"/>
          <p:cNvSpPr txBox="1">
            <a:spLocks noChangeArrowheads="1"/>
          </p:cNvSpPr>
          <p:nvPr/>
        </p:nvSpPr>
        <p:spPr bwMode="auto">
          <a:xfrm>
            <a:off x="7486650" y="6286500"/>
            <a:ext cx="11842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3A</a:t>
            </a:r>
            <a:endParaRPr lang="ko-KR" altLang="en-US"/>
          </a:p>
        </p:txBody>
      </p:sp>
      <p:pic>
        <p:nvPicPr>
          <p:cNvPr id="56323" name="Picture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04788" y="822325"/>
            <a:ext cx="5400675" cy="91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4" name="TextBox 3"/>
          <p:cNvSpPr txBox="1">
            <a:spLocks noChangeArrowheads="1"/>
          </p:cNvSpPr>
          <p:nvPr/>
        </p:nvSpPr>
        <p:spPr bwMode="auto">
          <a:xfrm>
            <a:off x="2312988" y="1782763"/>
            <a:ext cx="13382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5(B)</a:t>
            </a:r>
            <a:endParaRPr lang="ko-KR" altLang="en-US"/>
          </a:p>
        </p:txBody>
      </p:sp>
      <p:pic>
        <p:nvPicPr>
          <p:cNvPr id="56325"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856038" y="3294063"/>
            <a:ext cx="1922462"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6"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693988" y="2152650"/>
            <a:ext cx="3116262" cy="44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직사각형 6"/>
          <p:cNvSpPr/>
          <p:nvPr/>
        </p:nvSpPr>
        <p:spPr>
          <a:xfrm>
            <a:off x="2981325" y="893763"/>
            <a:ext cx="2551113" cy="504825"/>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grpSp>
        <p:nvGrpSpPr>
          <p:cNvPr id="56328" name="그룹 7"/>
          <p:cNvGrpSpPr>
            <a:grpSpLocks/>
          </p:cNvGrpSpPr>
          <p:nvPr/>
        </p:nvGrpSpPr>
        <p:grpSpPr bwMode="auto">
          <a:xfrm>
            <a:off x="6434138" y="638175"/>
            <a:ext cx="2540000" cy="5614988"/>
            <a:chOff x="341732" y="568443"/>
            <a:chExt cx="2664296" cy="5892193"/>
          </a:xfrm>
        </p:grpSpPr>
        <p:pic>
          <p:nvPicPr>
            <p:cNvPr id="56339"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41732" y="568443"/>
              <a:ext cx="2664296" cy="5892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직사각형 9"/>
            <p:cNvSpPr/>
            <p:nvPr/>
          </p:nvSpPr>
          <p:spPr>
            <a:xfrm>
              <a:off x="1052765" y="3357114"/>
              <a:ext cx="1718471" cy="288197"/>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grpSp>
      <p:sp>
        <p:nvSpPr>
          <p:cNvPr id="11" name="직사각형 10"/>
          <p:cNvSpPr/>
          <p:nvPr/>
        </p:nvSpPr>
        <p:spPr>
          <a:xfrm>
            <a:off x="2693988" y="2152650"/>
            <a:ext cx="3116262" cy="449263"/>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2" name="직사각형 11"/>
          <p:cNvSpPr/>
          <p:nvPr/>
        </p:nvSpPr>
        <p:spPr>
          <a:xfrm>
            <a:off x="3968750" y="3222625"/>
            <a:ext cx="1727200" cy="503238"/>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3" name="직선 화살표 연결선 12"/>
          <p:cNvCxnSpPr/>
          <p:nvPr/>
        </p:nvCxnSpPr>
        <p:spPr>
          <a:xfrm>
            <a:off x="5019675" y="2646363"/>
            <a:ext cx="0" cy="504825"/>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56332" name="TextBox 13"/>
          <p:cNvSpPr txBox="1">
            <a:spLocks noChangeArrowheads="1"/>
          </p:cNvSpPr>
          <p:nvPr/>
        </p:nvSpPr>
        <p:spPr bwMode="auto">
          <a:xfrm>
            <a:off x="3378200" y="2781300"/>
            <a:ext cx="15668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was used</a:t>
            </a:r>
            <a:endParaRPr lang="ko-KR" altLang="en-US" sz="1200">
              <a:solidFill>
                <a:srgbClr val="FF0000"/>
              </a:solidFill>
            </a:endParaRPr>
          </a:p>
        </p:txBody>
      </p:sp>
      <p:sp>
        <p:nvSpPr>
          <p:cNvPr id="15" name="직사각형 14"/>
          <p:cNvSpPr/>
          <p:nvPr/>
        </p:nvSpPr>
        <p:spPr>
          <a:xfrm>
            <a:off x="117475" y="703263"/>
            <a:ext cx="5508625" cy="104616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56334" name="TextBox 15"/>
          <p:cNvSpPr txBox="1">
            <a:spLocks noChangeArrowheads="1"/>
          </p:cNvSpPr>
          <p:nvPr/>
        </p:nvSpPr>
        <p:spPr bwMode="auto">
          <a:xfrm>
            <a:off x="0" y="7938"/>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400" b="1" i="1"/>
              <a:t>Cell Prolif. </a:t>
            </a:r>
            <a:r>
              <a:rPr lang="en-US" altLang="ko-KR" sz="1400" b="1"/>
              <a:t>2008, 41, 248–264</a:t>
            </a:r>
            <a:endParaRPr lang="ko-KR" altLang="en-US" sz="1400" b="1"/>
          </a:p>
          <a:p>
            <a:pPr eaLnBrk="1" latinLnBrk="1" hangingPunct="1"/>
            <a:r>
              <a:rPr lang="en-US" altLang="ko-KR" sz="1400"/>
              <a:t>Transforming growth factor-</a:t>
            </a:r>
            <a:r>
              <a:rPr lang="el-GR" altLang="ko-KR" sz="1400"/>
              <a:t>β</a:t>
            </a:r>
            <a:r>
              <a:rPr lang="en-US" altLang="ko-KR" sz="1400"/>
              <a:t>1 regulates the fate of cultured </a:t>
            </a:r>
            <a:r>
              <a:rPr lang="it-IT" altLang="ko-KR" sz="1400"/>
              <a:t>spinal cord-derived neural progenitor cells</a:t>
            </a:r>
          </a:p>
        </p:txBody>
      </p:sp>
      <p:cxnSp>
        <p:nvCxnSpPr>
          <p:cNvPr id="17" name="직선 화살표 연결선 16"/>
          <p:cNvCxnSpPr/>
          <p:nvPr/>
        </p:nvCxnSpPr>
        <p:spPr>
          <a:xfrm>
            <a:off x="4403725" y="1471613"/>
            <a:ext cx="0" cy="61595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직선 화살표 연결선 17"/>
          <p:cNvCxnSpPr/>
          <p:nvPr/>
        </p:nvCxnSpPr>
        <p:spPr>
          <a:xfrm flipH="1">
            <a:off x="5834063" y="3449638"/>
            <a:ext cx="1252537"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6337" name="직사각형 18"/>
          <p:cNvSpPr>
            <a:spLocks noChangeArrowheads="1"/>
          </p:cNvSpPr>
          <p:nvPr/>
        </p:nvSpPr>
        <p:spPr bwMode="auto">
          <a:xfrm>
            <a:off x="2301875" y="5292725"/>
            <a:ext cx="401002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1000" b="1"/>
              <a:t>PLoS ONE | www.plosone.org 1 February 2010 | Volume 5 | Issue 2 | e9026</a:t>
            </a:r>
          </a:p>
          <a:p>
            <a:pPr latinLnBrk="1"/>
            <a:r>
              <a:rPr lang="en-US" altLang="ko-KR" sz="1100"/>
              <a:t>DHP-Derivative and Low Oxygen Tension Effectively Induces Human Adipose Stromal Cell Reprogramming</a:t>
            </a:r>
            <a:endParaRPr lang="ko-KR" altLang="en-US" sz="1100"/>
          </a:p>
        </p:txBody>
      </p:sp>
      <p:sp>
        <p:nvSpPr>
          <p:cNvPr id="20" name="자유형 19"/>
          <p:cNvSpPr/>
          <p:nvPr/>
        </p:nvSpPr>
        <p:spPr>
          <a:xfrm>
            <a:off x="2036763" y="585788"/>
            <a:ext cx="7027862" cy="6122987"/>
          </a:xfrm>
          <a:custGeom>
            <a:avLst/>
            <a:gdLst>
              <a:gd name="connsiteX0" fmla="*/ 4363278 w 7026965"/>
              <a:gd name="connsiteY0" fmla="*/ 9939 h 6122504"/>
              <a:gd name="connsiteX1" fmla="*/ 7026965 w 7026965"/>
              <a:gd name="connsiteY1" fmla="*/ 9939 h 6122504"/>
              <a:gd name="connsiteX2" fmla="*/ 7026965 w 7026965"/>
              <a:gd name="connsiteY2" fmla="*/ 6122504 h 6122504"/>
              <a:gd name="connsiteX3" fmla="*/ 0 w 7026965"/>
              <a:gd name="connsiteY3" fmla="*/ 6122504 h 6122504"/>
              <a:gd name="connsiteX4" fmla="*/ 0 w 7026965"/>
              <a:gd name="connsiteY4" fmla="*/ 4403034 h 6122504"/>
              <a:gd name="connsiteX5" fmla="*/ 4452730 w 7026965"/>
              <a:gd name="connsiteY5" fmla="*/ 4403034 h 6122504"/>
              <a:gd name="connsiteX6" fmla="*/ 4452730 w 7026965"/>
              <a:gd name="connsiteY6" fmla="*/ 0 h 6122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26965" h="6122504">
                <a:moveTo>
                  <a:pt x="4363278" y="9939"/>
                </a:moveTo>
                <a:lnTo>
                  <a:pt x="7026965" y="9939"/>
                </a:lnTo>
                <a:lnTo>
                  <a:pt x="7026965" y="6122504"/>
                </a:lnTo>
                <a:lnTo>
                  <a:pt x="0" y="6122504"/>
                </a:lnTo>
                <a:lnTo>
                  <a:pt x="0" y="4403034"/>
                </a:lnTo>
                <a:lnTo>
                  <a:pt x="4452730" y="4403034"/>
                </a:lnTo>
                <a:lnTo>
                  <a:pt x="4452730" y="0"/>
                </a:ln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latinLnBrk="1">
              <a:spcBef>
                <a:spcPts val="0"/>
              </a:spcBef>
              <a:spcAft>
                <a:spcPts val="0"/>
              </a:spcAft>
              <a:defRPr/>
            </a:pPr>
            <a:endParaRPr lang="ko-KR" altLang="en-US"/>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Box 1"/>
          <p:cNvSpPr txBox="1">
            <a:spLocks noChangeArrowheads="1"/>
          </p:cNvSpPr>
          <p:nvPr/>
        </p:nvSpPr>
        <p:spPr bwMode="auto">
          <a:xfrm>
            <a:off x="0" y="7938"/>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400" b="1" i="1"/>
              <a:t>Cell Prolif. </a:t>
            </a:r>
            <a:r>
              <a:rPr lang="en-US" altLang="ko-KR" sz="1400" b="1"/>
              <a:t>2008, 41, 248–264</a:t>
            </a:r>
            <a:endParaRPr lang="ko-KR" altLang="en-US" sz="1400" b="1"/>
          </a:p>
          <a:p>
            <a:pPr eaLnBrk="1" latinLnBrk="1" hangingPunct="1"/>
            <a:r>
              <a:rPr lang="en-US" altLang="ko-KR" sz="1400"/>
              <a:t>Transforming growth factor-</a:t>
            </a:r>
            <a:r>
              <a:rPr lang="el-GR" altLang="ko-KR" sz="1400"/>
              <a:t>β</a:t>
            </a:r>
            <a:r>
              <a:rPr lang="en-US" altLang="ko-KR" sz="1400"/>
              <a:t>1 regulates the fate of cultured </a:t>
            </a:r>
            <a:r>
              <a:rPr lang="it-IT" altLang="ko-KR" sz="1400"/>
              <a:t>spinal cord-derived neural progenitor cells</a:t>
            </a:r>
          </a:p>
        </p:txBody>
      </p:sp>
      <p:sp>
        <p:nvSpPr>
          <p:cNvPr id="3" name="직사각형 2"/>
          <p:cNvSpPr/>
          <p:nvPr/>
        </p:nvSpPr>
        <p:spPr>
          <a:xfrm>
            <a:off x="438150" y="858838"/>
            <a:ext cx="2638425" cy="252253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57348" name="TextBox 6"/>
          <p:cNvSpPr txBox="1">
            <a:spLocks noChangeArrowheads="1"/>
          </p:cNvSpPr>
          <p:nvPr/>
        </p:nvSpPr>
        <p:spPr bwMode="auto">
          <a:xfrm>
            <a:off x="1358900" y="3448050"/>
            <a:ext cx="935038"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6(a)</a:t>
            </a:r>
            <a:endParaRPr lang="ko-KR" altLang="en-US" sz="1200"/>
          </a:p>
        </p:txBody>
      </p:sp>
      <p:pic>
        <p:nvPicPr>
          <p:cNvPr id="57349"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71488" y="949325"/>
            <a:ext cx="2565400" cy="233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직사각형 5"/>
          <p:cNvSpPr/>
          <p:nvPr/>
        </p:nvSpPr>
        <p:spPr>
          <a:xfrm>
            <a:off x="898525" y="2032000"/>
            <a:ext cx="2092325" cy="26352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7" name="직선 화살표 연결선 6"/>
          <p:cNvCxnSpPr/>
          <p:nvPr/>
        </p:nvCxnSpPr>
        <p:spPr>
          <a:xfrm>
            <a:off x="3048000" y="2120900"/>
            <a:ext cx="438150" cy="31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7352" name="TextBox 10"/>
          <p:cNvSpPr txBox="1">
            <a:spLocks noChangeArrowheads="1"/>
          </p:cNvSpPr>
          <p:nvPr/>
        </p:nvSpPr>
        <p:spPr bwMode="auto">
          <a:xfrm>
            <a:off x="3502025" y="1978025"/>
            <a:ext cx="11176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solidFill>
                  <a:srgbClr val="FF0000"/>
                </a:solidFill>
              </a:rPr>
              <a:t>Data point: 7</a:t>
            </a:r>
            <a:endParaRPr lang="ko-KR" altLang="en-US" sz="1200" b="1">
              <a:solidFill>
                <a:srgbClr val="FF0000"/>
              </a:solidFill>
            </a:endParaRPr>
          </a:p>
        </p:txBody>
      </p:sp>
      <p:cxnSp>
        <p:nvCxnSpPr>
          <p:cNvPr id="9" name="직선 화살표 연결선 8"/>
          <p:cNvCxnSpPr/>
          <p:nvPr/>
        </p:nvCxnSpPr>
        <p:spPr>
          <a:xfrm>
            <a:off x="3048000" y="2416175"/>
            <a:ext cx="438150" cy="31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직선 화살표 연결선 9"/>
          <p:cNvCxnSpPr/>
          <p:nvPr/>
        </p:nvCxnSpPr>
        <p:spPr>
          <a:xfrm>
            <a:off x="3048000" y="2644775"/>
            <a:ext cx="438150" cy="31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직선 화살표 연결선 10"/>
          <p:cNvCxnSpPr/>
          <p:nvPr/>
        </p:nvCxnSpPr>
        <p:spPr>
          <a:xfrm>
            <a:off x="3048000" y="2835275"/>
            <a:ext cx="438150" cy="31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직선 화살표 연결선 11"/>
          <p:cNvCxnSpPr/>
          <p:nvPr/>
        </p:nvCxnSpPr>
        <p:spPr>
          <a:xfrm>
            <a:off x="3048000" y="3121025"/>
            <a:ext cx="438150" cy="31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7357" name="TextBox 10"/>
          <p:cNvSpPr txBox="1">
            <a:spLocks noChangeArrowheads="1"/>
          </p:cNvSpPr>
          <p:nvPr/>
        </p:nvSpPr>
        <p:spPr bwMode="auto">
          <a:xfrm>
            <a:off x="3502025" y="2282825"/>
            <a:ext cx="11176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solidFill>
                  <a:srgbClr val="FF0000"/>
                </a:solidFill>
              </a:rPr>
              <a:t>Data point: 6</a:t>
            </a:r>
            <a:endParaRPr lang="ko-KR" altLang="en-US" sz="1200" b="1">
              <a:solidFill>
                <a:srgbClr val="FF0000"/>
              </a:solidFill>
            </a:endParaRPr>
          </a:p>
        </p:txBody>
      </p:sp>
      <p:sp>
        <p:nvSpPr>
          <p:cNvPr id="57358" name="TextBox 10"/>
          <p:cNvSpPr txBox="1">
            <a:spLocks noChangeArrowheads="1"/>
          </p:cNvSpPr>
          <p:nvPr/>
        </p:nvSpPr>
        <p:spPr bwMode="auto">
          <a:xfrm>
            <a:off x="3502025" y="2520950"/>
            <a:ext cx="11176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solidFill>
                  <a:srgbClr val="FF0000"/>
                </a:solidFill>
              </a:rPr>
              <a:t>Data point: 7</a:t>
            </a:r>
            <a:endParaRPr lang="ko-KR" altLang="en-US" sz="1200" b="1">
              <a:solidFill>
                <a:srgbClr val="FF0000"/>
              </a:solidFill>
            </a:endParaRPr>
          </a:p>
        </p:txBody>
      </p:sp>
      <p:sp>
        <p:nvSpPr>
          <p:cNvPr id="57359" name="TextBox 10"/>
          <p:cNvSpPr txBox="1">
            <a:spLocks noChangeArrowheads="1"/>
          </p:cNvSpPr>
          <p:nvPr/>
        </p:nvSpPr>
        <p:spPr bwMode="auto">
          <a:xfrm>
            <a:off x="3502025" y="2720975"/>
            <a:ext cx="11176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solidFill>
                  <a:srgbClr val="FF0000"/>
                </a:solidFill>
              </a:rPr>
              <a:t>Data point: 6</a:t>
            </a:r>
            <a:endParaRPr lang="ko-KR" altLang="en-US" sz="1200" b="1">
              <a:solidFill>
                <a:srgbClr val="FF0000"/>
              </a:solidFill>
            </a:endParaRPr>
          </a:p>
        </p:txBody>
      </p:sp>
      <p:sp>
        <p:nvSpPr>
          <p:cNvPr id="57360" name="TextBox 10"/>
          <p:cNvSpPr txBox="1">
            <a:spLocks noChangeArrowheads="1"/>
          </p:cNvSpPr>
          <p:nvPr/>
        </p:nvSpPr>
        <p:spPr bwMode="auto">
          <a:xfrm>
            <a:off x="3502025" y="2949575"/>
            <a:ext cx="11176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solidFill>
                  <a:srgbClr val="FF0000"/>
                </a:solidFill>
              </a:rPr>
              <a:t>Data point: 7</a:t>
            </a:r>
            <a:endParaRPr lang="ko-KR" altLang="en-US" sz="1200" b="1">
              <a:solidFill>
                <a:srgbClr val="FF0000"/>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8100" y="561975"/>
            <a:ext cx="9029700" cy="271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8371"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3836988"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2863" y="552450"/>
            <a:ext cx="9058275" cy="392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5" name="TextBox 2"/>
          <p:cNvSpPr txBox="1">
            <a:spLocks noChangeArrowheads="1"/>
          </p:cNvSpPr>
          <p:nvPr/>
        </p:nvSpPr>
        <p:spPr bwMode="auto">
          <a:xfrm>
            <a:off x="0" y="0"/>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400" b="1" i="1"/>
              <a:t>BMC Neuroscience </a:t>
            </a:r>
            <a:r>
              <a:rPr lang="en-US" altLang="ko-KR" sz="1400" b="1"/>
              <a:t>2008, 9:15</a:t>
            </a:r>
          </a:p>
          <a:p>
            <a:pPr eaLnBrk="1" latinLnBrk="1" hangingPunct="1"/>
            <a:r>
              <a:rPr lang="en-US" altLang="ko-KR" sz="1400"/>
              <a:t>Potential identity of multi-potential cancer stem-like subpopulation after radiation of cultured brain glioma</a:t>
            </a:r>
            <a:endParaRPr lang="ko-KR" altLang="en-US" sz="1400"/>
          </a:p>
        </p:txBody>
      </p:sp>
      <p:sp>
        <p:nvSpPr>
          <p:cNvPr id="4" name="직사각형 3"/>
          <p:cNvSpPr/>
          <p:nvPr/>
        </p:nvSpPr>
        <p:spPr>
          <a:xfrm>
            <a:off x="127000" y="3922713"/>
            <a:ext cx="7318375" cy="36512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59397" name="TextBox 4"/>
          <p:cNvSpPr txBox="1">
            <a:spLocks noChangeArrowheads="1"/>
          </p:cNvSpPr>
          <p:nvPr/>
        </p:nvSpPr>
        <p:spPr bwMode="auto">
          <a:xfrm>
            <a:off x="327025" y="4581525"/>
            <a:ext cx="84566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Redundant e-mail address and two different e-mail addresses belong to corresponding author: In this case, no one knows what happens except corresponding author</a:t>
            </a:r>
            <a:endParaRPr lang="ko-KR" altLang="en-US" sz="1200">
              <a:solidFill>
                <a:srgbClr val="FF0000"/>
              </a:solidFil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extBox 1"/>
          <p:cNvSpPr txBox="1">
            <a:spLocks noChangeArrowheads="1"/>
          </p:cNvSpPr>
          <p:nvPr/>
        </p:nvSpPr>
        <p:spPr bwMode="auto">
          <a:xfrm>
            <a:off x="0" y="0"/>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400" b="1" i="1"/>
              <a:t>BMC Neuroscience </a:t>
            </a:r>
            <a:r>
              <a:rPr lang="en-US" altLang="ko-KR" sz="1400" b="1"/>
              <a:t>2008, 9:15</a:t>
            </a:r>
          </a:p>
          <a:p>
            <a:pPr eaLnBrk="1" latinLnBrk="1" hangingPunct="1"/>
            <a:r>
              <a:rPr lang="en-US" altLang="ko-KR" sz="1400"/>
              <a:t>Potential identity of multi-potential cancer stem-like subpopulation after radiation of cultured brain glioma</a:t>
            </a:r>
            <a:endParaRPr lang="ko-KR" altLang="en-US" sz="1400"/>
          </a:p>
        </p:txBody>
      </p:sp>
      <p:pic>
        <p:nvPicPr>
          <p:cNvPr id="60419"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23863" y="684213"/>
            <a:ext cx="2271712" cy="331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직사각형 3"/>
          <p:cNvSpPr/>
          <p:nvPr/>
        </p:nvSpPr>
        <p:spPr>
          <a:xfrm>
            <a:off x="390525" y="658813"/>
            <a:ext cx="2324100" cy="335121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60421" name="TextBox 6"/>
          <p:cNvSpPr txBox="1">
            <a:spLocks noChangeArrowheads="1"/>
          </p:cNvSpPr>
          <p:nvPr/>
        </p:nvSpPr>
        <p:spPr bwMode="auto">
          <a:xfrm>
            <a:off x="1177925" y="4057650"/>
            <a:ext cx="84931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3B</a:t>
            </a:r>
            <a:endParaRPr lang="ko-KR" altLang="en-US" sz="1200"/>
          </a:p>
        </p:txBody>
      </p:sp>
      <p:pic>
        <p:nvPicPr>
          <p:cNvPr id="60422"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867400" y="974725"/>
            <a:ext cx="2943225" cy="206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직사각형 6"/>
          <p:cNvSpPr/>
          <p:nvPr/>
        </p:nvSpPr>
        <p:spPr>
          <a:xfrm>
            <a:off x="5810250" y="901700"/>
            <a:ext cx="3057525" cy="34036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pic>
        <p:nvPicPr>
          <p:cNvPr id="60424"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895600" y="2482850"/>
            <a:ext cx="1552575" cy="50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직사각형 8"/>
          <p:cNvSpPr/>
          <p:nvPr/>
        </p:nvSpPr>
        <p:spPr>
          <a:xfrm>
            <a:off x="581025" y="1955800"/>
            <a:ext cx="2009775" cy="368300"/>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0" name="직사각형 9"/>
          <p:cNvSpPr/>
          <p:nvPr/>
        </p:nvSpPr>
        <p:spPr>
          <a:xfrm>
            <a:off x="3000375" y="2689225"/>
            <a:ext cx="1447800" cy="292100"/>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1" name="직사각형 10"/>
          <p:cNvSpPr/>
          <p:nvPr/>
        </p:nvSpPr>
        <p:spPr>
          <a:xfrm>
            <a:off x="6372225" y="2679700"/>
            <a:ext cx="1162050" cy="292100"/>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2" name="직사각형 11"/>
          <p:cNvSpPr/>
          <p:nvPr/>
        </p:nvSpPr>
        <p:spPr>
          <a:xfrm>
            <a:off x="7591425" y="2679700"/>
            <a:ext cx="1162050" cy="292100"/>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3" name="직선 화살표 연결선 12"/>
          <p:cNvCxnSpPr/>
          <p:nvPr/>
        </p:nvCxnSpPr>
        <p:spPr>
          <a:xfrm>
            <a:off x="4524375" y="2828925"/>
            <a:ext cx="149542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4" name="자유형 13"/>
          <p:cNvSpPr/>
          <p:nvPr/>
        </p:nvSpPr>
        <p:spPr>
          <a:xfrm>
            <a:off x="2667000" y="2124075"/>
            <a:ext cx="1162050" cy="285750"/>
          </a:xfrm>
          <a:custGeom>
            <a:avLst/>
            <a:gdLst>
              <a:gd name="connsiteX0" fmla="*/ 0 w 1162050"/>
              <a:gd name="connsiteY0" fmla="*/ 0 h 285750"/>
              <a:gd name="connsiteX1" fmla="*/ 1162050 w 1162050"/>
              <a:gd name="connsiteY1" fmla="*/ 0 h 285750"/>
              <a:gd name="connsiteX2" fmla="*/ 1162050 w 1162050"/>
              <a:gd name="connsiteY2" fmla="*/ 285750 h 285750"/>
            </a:gdLst>
            <a:ahLst/>
            <a:cxnLst>
              <a:cxn ang="0">
                <a:pos x="connsiteX0" y="connsiteY0"/>
              </a:cxn>
              <a:cxn ang="0">
                <a:pos x="connsiteX1" y="connsiteY1"/>
              </a:cxn>
              <a:cxn ang="0">
                <a:pos x="connsiteX2" y="connsiteY2"/>
              </a:cxn>
            </a:cxnLst>
            <a:rect l="l" t="t" r="r" b="b"/>
            <a:pathLst>
              <a:path w="1162050" h="285750">
                <a:moveTo>
                  <a:pt x="0" y="0"/>
                </a:moveTo>
                <a:lnTo>
                  <a:pt x="1162050" y="0"/>
                </a:lnTo>
                <a:lnTo>
                  <a:pt x="1162050" y="285750"/>
                </a:lnTo>
              </a:path>
            </a:pathLst>
          </a:custGeom>
          <a:noFill/>
          <a:ln w="3175">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latinLnBrk="1">
              <a:spcBef>
                <a:spcPts val="0"/>
              </a:spcBef>
              <a:spcAft>
                <a:spcPts val="0"/>
              </a:spcAft>
              <a:defRPr/>
            </a:pPr>
            <a:endParaRPr lang="ko-KR" altLang="en-US"/>
          </a:p>
        </p:txBody>
      </p:sp>
      <p:sp>
        <p:nvSpPr>
          <p:cNvPr id="60431" name="TextBox 14"/>
          <p:cNvSpPr txBox="1">
            <a:spLocks noChangeArrowheads="1"/>
          </p:cNvSpPr>
          <p:nvPr/>
        </p:nvSpPr>
        <p:spPr bwMode="auto">
          <a:xfrm>
            <a:off x="4427538" y="2908300"/>
            <a:ext cx="15668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was used</a:t>
            </a:r>
            <a:endParaRPr lang="ko-KR" altLang="en-US" sz="1200">
              <a:solidFill>
                <a:srgbClr val="FF0000"/>
              </a:solidFill>
            </a:endParaRPr>
          </a:p>
        </p:txBody>
      </p:sp>
      <p:sp>
        <p:nvSpPr>
          <p:cNvPr id="16" name="직사각형 15"/>
          <p:cNvSpPr/>
          <p:nvPr/>
        </p:nvSpPr>
        <p:spPr>
          <a:xfrm>
            <a:off x="5857875" y="3300413"/>
            <a:ext cx="2981325" cy="900112"/>
          </a:xfrm>
          <a:prstGeom prst="rect">
            <a:avLst/>
          </a:prstGeom>
        </p:spPr>
        <p:txBody>
          <a:bodyPr>
            <a:spAutoFit/>
          </a:bodyPr>
          <a:lstStyle/>
          <a:p>
            <a:pPr latinLnBrk="1"/>
            <a:r>
              <a:rPr lang="en-US" altLang="ko-KR" sz="1000" b="1">
                <a:cs typeface="Arial" charset="0"/>
              </a:rPr>
              <a:t>Biochimica et Biophysica Acta 1772 (2007) 1199–1210</a:t>
            </a:r>
          </a:p>
          <a:p>
            <a:pPr latinLnBrk="1"/>
            <a:r>
              <a:rPr lang="en-US" altLang="ko-KR" sz="1000">
                <a:cs typeface="Arial" charset="0"/>
              </a:rPr>
              <a:t>Selenium effectively inhibits ROS-mediated apoptotic neural precursor cell death in vitro and in vivo in traumatic brain injury</a:t>
            </a:r>
            <a:endParaRPr lang="en-US" altLang="ko-KR" sz="1000" b="1">
              <a:cs typeface="Arial" charset="0"/>
            </a:endParaRPr>
          </a:p>
        </p:txBody>
      </p:sp>
      <p:sp>
        <p:nvSpPr>
          <p:cNvPr id="60433" name="TextBox 6"/>
          <p:cNvSpPr txBox="1">
            <a:spLocks noChangeArrowheads="1"/>
          </p:cNvSpPr>
          <p:nvPr/>
        </p:nvSpPr>
        <p:spPr bwMode="auto">
          <a:xfrm>
            <a:off x="6902450" y="3028950"/>
            <a:ext cx="84931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t>Figure 5B</a:t>
            </a:r>
            <a:endParaRPr lang="ko-KR" altLang="en-US" sz="120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직사각형 1"/>
          <p:cNvSpPr>
            <a:spLocks noChangeArrowheads="1"/>
          </p:cNvSpPr>
          <p:nvPr/>
        </p:nvSpPr>
        <p:spPr bwMode="auto">
          <a:xfrm>
            <a:off x="6057900" y="3890963"/>
            <a:ext cx="2936875"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1000" b="1"/>
              <a:t>PLoS ONE | www.plosone.org 1 February 2010 | Volume 5 | Issue 2 | e9026</a:t>
            </a:r>
          </a:p>
          <a:p>
            <a:pPr latinLnBrk="1"/>
            <a:r>
              <a:rPr lang="en-US" altLang="ko-KR" sz="1100"/>
              <a:t>DHP-Derivative and Low Oxygen Tension Effectively Induces Human Adipose Stromal Cell Reprogramming</a:t>
            </a:r>
            <a:endParaRPr lang="ko-KR" altLang="en-US" sz="1100"/>
          </a:p>
        </p:txBody>
      </p:sp>
      <p:pic>
        <p:nvPicPr>
          <p:cNvPr id="61443" name="Picture 2"/>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50813" y="1874838"/>
            <a:ext cx="2343150" cy="326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44"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298825" y="3130550"/>
            <a:ext cx="1504950" cy="20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직사각형 4"/>
          <p:cNvSpPr/>
          <p:nvPr/>
        </p:nvSpPr>
        <p:spPr>
          <a:xfrm>
            <a:off x="723900" y="3094038"/>
            <a:ext cx="1565275" cy="325437"/>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61446" name="TextBox 5"/>
          <p:cNvSpPr txBox="1">
            <a:spLocks noChangeArrowheads="1"/>
          </p:cNvSpPr>
          <p:nvPr/>
        </p:nvSpPr>
        <p:spPr bwMode="auto">
          <a:xfrm>
            <a:off x="3362325" y="3371850"/>
            <a:ext cx="156686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was used</a:t>
            </a:r>
            <a:endParaRPr lang="ko-KR" altLang="en-US" sz="1200">
              <a:solidFill>
                <a:srgbClr val="FF0000"/>
              </a:solidFill>
            </a:endParaRPr>
          </a:p>
        </p:txBody>
      </p:sp>
      <p:grpSp>
        <p:nvGrpSpPr>
          <p:cNvPr id="61447" name="그룹 6"/>
          <p:cNvGrpSpPr>
            <a:grpSpLocks/>
          </p:cNvGrpSpPr>
          <p:nvPr/>
        </p:nvGrpSpPr>
        <p:grpSpPr bwMode="auto">
          <a:xfrm>
            <a:off x="6319838" y="803275"/>
            <a:ext cx="2284412" cy="2678113"/>
            <a:chOff x="74585" y="764704"/>
            <a:chExt cx="2786000" cy="3267531"/>
          </a:xfrm>
        </p:grpSpPr>
        <p:pic>
          <p:nvPicPr>
            <p:cNvPr id="61455"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4585" y="764704"/>
              <a:ext cx="2786000" cy="3267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직사각형 8"/>
            <p:cNvSpPr/>
            <p:nvPr/>
          </p:nvSpPr>
          <p:spPr>
            <a:xfrm>
              <a:off x="1576973" y="3577066"/>
              <a:ext cx="1241018" cy="325397"/>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grpSp>
      <p:sp>
        <p:nvSpPr>
          <p:cNvPr id="61448" name="TextBox 9"/>
          <p:cNvSpPr txBox="1">
            <a:spLocks noChangeArrowheads="1"/>
          </p:cNvSpPr>
          <p:nvPr/>
        </p:nvSpPr>
        <p:spPr bwMode="auto">
          <a:xfrm>
            <a:off x="7164388" y="3479800"/>
            <a:ext cx="11731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4B</a:t>
            </a:r>
            <a:endParaRPr lang="ko-KR" altLang="en-US"/>
          </a:p>
        </p:txBody>
      </p:sp>
      <p:sp>
        <p:nvSpPr>
          <p:cNvPr id="61449" name="TextBox 10"/>
          <p:cNvSpPr txBox="1">
            <a:spLocks noChangeArrowheads="1"/>
          </p:cNvSpPr>
          <p:nvPr/>
        </p:nvSpPr>
        <p:spPr bwMode="auto">
          <a:xfrm>
            <a:off x="871538" y="5141913"/>
            <a:ext cx="11731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3B</a:t>
            </a:r>
            <a:endParaRPr lang="ko-KR" altLang="en-US"/>
          </a:p>
        </p:txBody>
      </p:sp>
      <p:sp>
        <p:nvSpPr>
          <p:cNvPr id="12" name="직사각형 11"/>
          <p:cNvSpPr/>
          <p:nvPr/>
        </p:nvSpPr>
        <p:spPr>
          <a:xfrm>
            <a:off x="127000" y="1849438"/>
            <a:ext cx="2465388" cy="32893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3" name="직사각형 12"/>
          <p:cNvSpPr/>
          <p:nvPr/>
        </p:nvSpPr>
        <p:spPr>
          <a:xfrm>
            <a:off x="5978525" y="693738"/>
            <a:ext cx="3057525" cy="41275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61452" name="TextBox 13"/>
          <p:cNvSpPr txBox="1">
            <a:spLocks noChangeArrowheads="1"/>
          </p:cNvSpPr>
          <p:nvPr/>
        </p:nvSpPr>
        <p:spPr bwMode="auto">
          <a:xfrm>
            <a:off x="0" y="0"/>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400" b="1" i="1"/>
              <a:t>BMC Neuroscience </a:t>
            </a:r>
            <a:r>
              <a:rPr lang="en-US" altLang="ko-KR" sz="1400" b="1"/>
              <a:t>2008, 9:15</a:t>
            </a:r>
          </a:p>
          <a:p>
            <a:pPr eaLnBrk="1" latinLnBrk="1" hangingPunct="1"/>
            <a:r>
              <a:rPr lang="en-US" altLang="ko-KR" sz="1400"/>
              <a:t>Potential identity of multi-potential cancer stem-like subpopulation after radiation of cultured brain glioma</a:t>
            </a:r>
            <a:endParaRPr lang="ko-KR" altLang="en-US" sz="1400"/>
          </a:p>
        </p:txBody>
      </p:sp>
      <p:cxnSp>
        <p:nvCxnSpPr>
          <p:cNvPr id="15" name="직선 화살표 연결선 14"/>
          <p:cNvCxnSpPr/>
          <p:nvPr/>
        </p:nvCxnSpPr>
        <p:spPr>
          <a:xfrm>
            <a:off x="2374900" y="3249613"/>
            <a:ext cx="855663"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직선 화살표 연결선 15"/>
          <p:cNvCxnSpPr/>
          <p:nvPr/>
        </p:nvCxnSpPr>
        <p:spPr>
          <a:xfrm>
            <a:off x="4754563" y="3243263"/>
            <a:ext cx="2660650" cy="269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7150" y="90488"/>
            <a:ext cx="9010650" cy="459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extBox 1"/>
          <p:cNvSpPr txBox="1">
            <a:spLocks noChangeArrowheads="1"/>
          </p:cNvSpPr>
          <p:nvPr/>
        </p:nvSpPr>
        <p:spPr bwMode="auto">
          <a:xfrm>
            <a:off x="0" y="9525"/>
            <a:ext cx="914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t>Cell Physiol Biochem 2008;21:225-238</a:t>
            </a:r>
          </a:p>
          <a:p>
            <a:pPr eaLnBrk="1" latinLnBrk="1" hangingPunct="1"/>
            <a:r>
              <a:rPr lang="en-US" altLang="ko-KR" sz="1200"/>
              <a:t>Selenium Attenuates ROS-Mediated Apoptotic Cell Death of Injured Spinal Cord through Prevention of Mitochondria Dysfunction;</a:t>
            </a:r>
            <a:r>
              <a:rPr lang="en-US" altLang="ko-KR" sz="1200" i="1"/>
              <a:t>in Vitro </a:t>
            </a:r>
            <a:r>
              <a:rPr lang="en-US" altLang="ko-KR" sz="1200"/>
              <a:t>and </a:t>
            </a:r>
            <a:r>
              <a:rPr lang="en-US" altLang="ko-KR" sz="1200" i="1"/>
              <a:t>in Vivo </a:t>
            </a:r>
            <a:r>
              <a:rPr lang="en-US" altLang="ko-KR" sz="1200"/>
              <a:t>Study</a:t>
            </a:r>
            <a:endParaRPr lang="ko-KR" altLang="en-US" sz="1200"/>
          </a:p>
        </p:txBody>
      </p:sp>
      <p:sp>
        <p:nvSpPr>
          <p:cNvPr id="63491" name="직사각형 3"/>
          <p:cNvSpPr>
            <a:spLocks noChangeArrowheads="1"/>
          </p:cNvSpPr>
          <p:nvPr/>
        </p:nvSpPr>
        <p:spPr bwMode="auto">
          <a:xfrm>
            <a:off x="2087563" y="3349625"/>
            <a:ext cx="8493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latinLnBrk="1"/>
            <a:r>
              <a:rPr lang="en-US" altLang="ko-KR" sz="1200"/>
              <a:t>Figure 3A</a:t>
            </a:r>
            <a:endParaRPr lang="ko-KR" altLang="en-US" sz="1200"/>
          </a:p>
        </p:txBody>
      </p:sp>
      <p:pic>
        <p:nvPicPr>
          <p:cNvPr id="63492"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57200" y="1112838"/>
            <a:ext cx="4049713" cy="216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직사각형 4"/>
          <p:cNvSpPr/>
          <p:nvPr/>
        </p:nvSpPr>
        <p:spPr>
          <a:xfrm>
            <a:off x="1260475" y="1514475"/>
            <a:ext cx="420688" cy="26352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6" name="직사각형 5"/>
          <p:cNvSpPr/>
          <p:nvPr/>
        </p:nvSpPr>
        <p:spPr>
          <a:xfrm>
            <a:off x="3994150" y="1520825"/>
            <a:ext cx="450850" cy="26352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7" name="직사각형 6"/>
          <p:cNvSpPr/>
          <p:nvPr/>
        </p:nvSpPr>
        <p:spPr>
          <a:xfrm>
            <a:off x="2873375" y="1878013"/>
            <a:ext cx="452438" cy="26352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8" name="직사각형 7"/>
          <p:cNvSpPr/>
          <p:nvPr/>
        </p:nvSpPr>
        <p:spPr>
          <a:xfrm>
            <a:off x="2867025" y="2243138"/>
            <a:ext cx="450850" cy="26352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9" name="직사각형 8"/>
          <p:cNvSpPr/>
          <p:nvPr/>
        </p:nvSpPr>
        <p:spPr>
          <a:xfrm>
            <a:off x="2441575" y="2624138"/>
            <a:ext cx="452438" cy="26352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0" name="직사각형 9"/>
          <p:cNvSpPr/>
          <p:nvPr/>
        </p:nvSpPr>
        <p:spPr>
          <a:xfrm>
            <a:off x="1271588" y="1878013"/>
            <a:ext cx="450850" cy="26352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1" name="직사각형 10"/>
          <p:cNvSpPr/>
          <p:nvPr/>
        </p:nvSpPr>
        <p:spPr>
          <a:xfrm>
            <a:off x="1271588" y="2243138"/>
            <a:ext cx="450850" cy="26352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2" name="직사각형 11"/>
          <p:cNvSpPr/>
          <p:nvPr/>
        </p:nvSpPr>
        <p:spPr>
          <a:xfrm>
            <a:off x="409575" y="1030288"/>
            <a:ext cx="4124325" cy="226536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63501" name="TextBox 14"/>
          <p:cNvSpPr txBox="1">
            <a:spLocks noChangeArrowheads="1"/>
          </p:cNvSpPr>
          <p:nvPr/>
        </p:nvSpPr>
        <p:spPr bwMode="auto">
          <a:xfrm>
            <a:off x="4878388" y="2057400"/>
            <a:ext cx="258603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solidFill>
                  <a:srgbClr val="FF0000"/>
                </a:solidFill>
              </a:rPr>
              <a:t>Different blots were recombined</a:t>
            </a:r>
            <a:endParaRPr lang="ko-KR" altLang="en-US" sz="1200" b="1">
              <a:solidFill>
                <a:srgbClr val="FF0000"/>
              </a:solidFil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Box 1"/>
          <p:cNvSpPr txBox="1">
            <a:spLocks noChangeArrowheads="1"/>
          </p:cNvSpPr>
          <p:nvPr/>
        </p:nvSpPr>
        <p:spPr bwMode="auto">
          <a:xfrm>
            <a:off x="0" y="9525"/>
            <a:ext cx="914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t>Cell Physiol Biochem 2008;21:225-238</a:t>
            </a:r>
          </a:p>
          <a:p>
            <a:pPr eaLnBrk="1" latinLnBrk="1" hangingPunct="1"/>
            <a:r>
              <a:rPr lang="en-US" altLang="ko-KR" sz="1200"/>
              <a:t>Selenium Attenuates ROS-Mediated Apoptotic Cell Death of Injured Spinal Cord through Prevention of Mitochondria Dysfunction;</a:t>
            </a:r>
            <a:r>
              <a:rPr lang="en-US" altLang="ko-KR" sz="1200" i="1"/>
              <a:t>in Vitro </a:t>
            </a:r>
            <a:r>
              <a:rPr lang="en-US" altLang="ko-KR" sz="1200"/>
              <a:t>and </a:t>
            </a:r>
            <a:r>
              <a:rPr lang="en-US" altLang="ko-KR" sz="1200" i="1"/>
              <a:t>in Vivo </a:t>
            </a:r>
            <a:r>
              <a:rPr lang="en-US" altLang="ko-KR" sz="1200"/>
              <a:t>Study</a:t>
            </a:r>
            <a:endParaRPr lang="ko-KR" altLang="en-US" sz="1200"/>
          </a:p>
        </p:txBody>
      </p:sp>
      <p:sp>
        <p:nvSpPr>
          <p:cNvPr id="64515" name="직사각형 3"/>
          <p:cNvSpPr>
            <a:spLocks noChangeArrowheads="1"/>
          </p:cNvSpPr>
          <p:nvPr/>
        </p:nvSpPr>
        <p:spPr bwMode="auto">
          <a:xfrm>
            <a:off x="2087563" y="3349625"/>
            <a:ext cx="8493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latinLnBrk="1"/>
            <a:r>
              <a:rPr lang="en-US" altLang="ko-KR" sz="1200"/>
              <a:t>Figure 3A</a:t>
            </a:r>
            <a:endParaRPr lang="ko-KR" altLang="en-US" sz="1200"/>
          </a:p>
        </p:txBody>
      </p:sp>
      <p:pic>
        <p:nvPicPr>
          <p:cNvPr id="64516"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57200" y="1112838"/>
            <a:ext cx="4049713" cy="216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직사각형 4"/>
          <p:cNvSpPr/>
          <p:nvPr/>
        </p:nvSpPr>
        <p:spPr>
          <a:xfrm>
            <a:off x="936625" y="2605088"/>
            <a:ext cx="1568450" cy="300037"/>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6" name="직사각형 5"/>
          <p:cNvSpPr/>
          <p:nvPr/>
        </p:nvSpPr>
        <p:spPr>
          <a:xfrm>
            <a:off x="409575" y="1030288"/>
            <a:ext cx="4124325" cy="226536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pic>
        <p:nvPicPr>
          <p:cNvPr id="64519" name="Picture 2"/>
          <p:cNvPicPr>
            <a:picLocks noChangeAspect="1" noChangeArrowheads="1"/>
          </p:cNvPicPr>
          <p:nvPr/>
        </p:nvPicPr>
        <p:blipFill>
          <a:blip r:embed="rId3" cstate="email">
            <a:lum bright="-20000" contrast="30000"/>
            <a:extLst>
              <a:ext uri="{28A0092B-C50C-407E-A947-70E740481C1C}">
                <a14:useLocalDpi xmlns:a14="http://schemas.microsoft.com/office/drawing/2010/main"/>
              </a:ext>
            </a:extLst>
          </a:blip>
          <a:srcRect/>
          <a:stretch>
            <a:fillRect/>
          </a:stretch>
        </p:blipFill>
        <p:spPr bwMode="auto">
          <a:xfrm>
            <a:off x="592138" y="3967163"/>
            <a:ext cx="2038350"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직사각형 7"/>
          <p:cNvSpPr/>
          <p:nvPr/>
        </p:nvSpPr>
        <p:spPr>
          <a:xfrm>
            <a:off x="1331913" y="4092575"/>
            <a:ext cx="957262" cy="21272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pic>
        <p:nvPicPr>
          <p:cNvPr id="64521"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827713" y="2424113"/>
            <a:ext cx="1857375" cy="198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직사각형 9"/>
          <p:cNvSpPr/>
          <p:nvPr/>
        </p:nvSpPr>
        <p:spPr>
          <a:xfrm>
            <a:off x="5286375" y="2282825"/>
            <a:ext cx="3057525" cy="315595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64523" name="직사각형 3"/>
          <p:cNvSpPr>
            <a:spLocks noChangeArrowheads="1"/>
          </p:cNvSpPr>
          <p:nvPr/>
        </p:nvSpPr>
        <p:spPr bwMode="auto">
          <a:xfrm>
            <a:off x="6592888" y="4397375"/>
            <a:ext cx="8493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latinLnBrk="1"/>
            <a:r>
              <a:rPr lang="en-US" altLang="ko-KR" sz="1200"/>
              <a:t>Figure 2A</a:t>
            </a:r>
            <a:endParaRPr lang="ko-KR" altLang="en-US" sz="1200"/>
          </a:p>
        </p:txBody>
      </p:sp>
      <p:sp>
        <p:nvSpPr>
          <p:cNvPr id="12" name="직사각형 11"/>
          <p:cNvSpPr/>
          <p:nvPr/>
        </p:nvSpPr>
        <p:spPr>
          <a:xfrm>
            <a:off x="6332538" y="4140200"/>
            <a:ext cx="957262" cy="21272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3" name="직선 화살표 연결선 12"/>
          <p:cNvCxnSpPr/>
          <p:nvPr/>
        </p:nvCxnSpPr>
        <p:spPr>
          <a:xfrm>
            <a:off x="2390775" y="4210050"/>
            <a:ext cx="352425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4526" name="TextBox 13"/>
          <p:cNvSpPr txBox="1">
            <a:spLocks noChangeArrowheads="1"/>
          </p:cNvSpPr>
          <p:nvPr/>
        </p:nvSpPr>
        <p:spPr bwMode="auto">
          <a:xfrm>
            <a:off x="5330825" y="4745038"/>
            <a:ext cx="29591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900" b="1"/>
              <a:t>STEMCELLS 2008;26:2724–2734</a:t>
            </a:r>
          </a:p>
          <a:p>
            <a:pPr eaLnBrk="1" latinLnBrk="1" hangingPunct="1"/>
            <a:r>
              <a:rPr lang="en-US" altLang="ko-KR" sz="900"/>
              <a:t>IFATS Series: Selenium Induces Improvement of Stem Cell Behaviors in Human Adipose-Tissue Stromal Cells via SAPK/JNK and Stemness Acting Signals</a:t>
            </a:r>
          </a:p>
        </p:txBody>
      </p:sp>
      <p:cxnSp>
        <p:nvCxnSpPr>
          <p:cNvPr id="15" name="직선 화살표 연결선 14"/>
          <p:cNvCxnSpPr/>
          <p:nvPr/>
        </p:nvCxnSpPr>
        <p:spPr>
          <a:xfrm>
            <a:off x="1790700" y="2933700"/>
            <a:ext cx="0" cy="105727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4528" name="TextBox 14"/>
          <p:cNvSpPr txBox="1">
            <a:spLocks noChangeArrowheads="1"/>
          </p:cNvSpPr>
          <p:nvPr/>
        </p:nvSpPr>
        <p:spPr bwMode="auto">
          <a:xfrm>
            <a:off x="2887663" y="3886200"/>
            <a:ext cx="16557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solidFill>
                  <a:srgbClr val="FF0000"/>
                </a:solidFill>
              </a:rPr>
              <a:t>Same blot was used</a:t>
            </a:r>
            <a:endParaRPr lang="ko-KR" altLang="en-US" sz="1200" b="1">
              <a:solidFill>
                <a:srgbClr val="FF0000"/>
              </a:solidFil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extBox 1"/>
          <p:cNvSpPr txBox="1">
            <a:spLocks noChangeArrowheads="1"/>
          </p:cNvSpPr>
          <p:nvPr/>
        </p:nvSpPr>
        <p:spPr bwMode="auto">
          <a:xfrm>
            <a:off x="0" y="9525"/>
            <a:ext cx="914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t>Cell Physiol Biochem 2008;21:225-238</a:t>
            </a:r>
          </a:p>
          <a:p>
            <a:pPr eaLnBrk="1" latinLnBrk="1" hangingPunct="1"/>
            <a:r>
              <a:rPr lang="en-US" altLang="ko-KR" sz="1200"/>
              <a:t>Selenium Attenuates ROS-Mediated Apoptotic Cell Death of Injured Spinal Cord through Prevention of Mitochondria Dysfunction;</a:t>
            </a:r>
            <a:r>
              <a:rPr lang="en-US" altLang="ko-KR" sz="1200" i="1"/>
              <a:t>in Vitro </a:t>
            </a:r>
            <a:r>
              <a:rPr lang="en-US" altLang="ko-KR" sz="1200"/>
              <a:t>and </a:t>
            </a:r>
            <a:r>
              <a:rPr lang="en-US" altLang="ko-KR" sz="1200" i="1"/>
              <a:t>in Vivo </a:t>
            </a:r>
            <a:r>
              <a:rPr lang="en-US" altLang="ko-KR" sz="1200"/>
              <a:t>Study</a:t>
            </a:r>
            <a:endParaRPr lang="ko-KR" altLang="en-US" sz="1200"/>
          </a:p>
        </p:txBody>
      </p:sp>
      <p:sp>
        <p:nvSpPr>
          <p:cNvPr id="65539" name="직사각형 3"/>
          <p:cNvSpPr>
            <a:spLocks noChangeArrowheads="1"/>
          </p:cNvSpPr>
          <p:nvPr/>
        </p:nvSpPr>
        <p:spPr bwMode="auto">
          <a:xfrm>
            <a:off x="1687513" y="2778125"/>
            <a:ext cx="8572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latinLnBrk="1"/>
            <a:r>
              <a:rPr lang="en-US" altLang="ko-KR" sz="1200"/>
              <a:t>Figure 4C</a:t>
            </a:r>
            <a:endParaRPr lang="ko-KR" altLang="en-US" sz="1200"/>
          </a:p>
        </p:txBody>
      </p:sp>
      <p:sp>
        <p:nvSpPr>
          <p:cNvPr id="4" name="직사각형 3"/>
          <p:cNvSpPr/>
          <p:nvPr/>
        </p:nvSpPr>
        <p:spPr>
          <a:xfrm>
            <a:off x="85725" y="839788"/>
            <a:ext cx="3886200" cy="190341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5" name="직사각형 4"/>
          <p:cNvSpPr/>
          <p:nvPr/>
        </p:nvSpPr>
        <p:spPr>
          <a:xfrm>
            <a:off x="6286500" y="828675"/>
            <a:ext cx="2752725" cy="41910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65542" name="직사각형 3"/>
          <p:cNvSpPr>
            <a:spLocks noChangeArrowheads="1"/>
          </p:cNvSpPr>
          <p:nvPr/>
        </p:nvSpPr>
        <p:spPr bwMode="auto">
          <a:xfrm>
            <a:off x="7412038" y="4025900"/>
            <a:ext cx="8572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latinLnBrk="1"/>
            <a:r>
              <a:rPr lang="en-US" altLang="ko-KR" sz="1200"/>
              <a:t>Figure 1C</a:t>
            </a:r>
            <a:endParaRPr lang="ko-KR" altLang="en-US" sz="1200"/>
          </a:p>
        </p:txBody>
      </p:sp>
      <p:sp>
        <p:nvSpPr>
          <p:cNvPr id="65543" name="TextBox 14"/>
          <p:cNvSpPr txBox="1">
            <a:spLocks noChangeArrowheads="1"/>
          </p:cNvSpPr>
          <p:nvPr/>
        </p:nvSpPr>
        <p:spPr bwMode="auto">
          <a:xfrm>
            <a:off x="4211638" y="2543175"/>
            <a:ext cx="16557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solidFill>
                  <a:srgbClr val="FF0000"/>
                </a:solidFill>
              </a:rPr>
              <a:t>Same blot was used</a:t>
            </a:r>
            <a:endParaRPr lang="ko-KR" altLang="en-US" sz="1200" b="1">
              <a:solidFill>
                <a:srgbClr val="FF0000"/>
              </a:solidFill>
            </a:endParaRPr>
          </a:p>
        </p:txBody>
      </p:sp>
      <p:pic>
        <p:nvPicPr>
          <p:cNvPr id="65544"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2875" y="936625"/>
            <a:ext cx="3744913" cy="179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5545"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346825" y="876300"/>
            <a:ext cx="2608263" cy="315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46" name="직사각형 9"/>
          <p:cNvSpPr>
            <a:spLocks noChangeArrowheads="1"/>
          </p:cNvSpPr>
          <p:nvPr/>
        </p:nvSpPr>
        <p:spPr bwMode="auto">
          <a:xfrm>
            <a:off x="6461125" y="4313238"/>
            <a:ext cx="24828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900" b="1" i="1"/>
              <a:t>Cell Prolif. </a:t>
            </a:r>
            <a:r>
              <a:rPr lang="en-US" altLang="ko-KR" sz="900" b="1"/>
              <a:t>2008, 41, 248–264</a:t>
            </a:r>
          </a:p>
          <a:p>
            <a:pPr latinLnBrk="1"/>
            <a:r>
              <a:rPr lang="en-US" altLang="ko-KR" sz="900"/>
              <a:t>Transforming growth factor-</a:t>
            </a:r>
            <a:r>
              <a:rPr lang="el-GR" altLang="ko-KR" sz="900"/>
              <a:t>β</a:t>
            </a:r>
            <a:r>
              <a:rPr lang="en-US" altLang="ko-KR" sz="900"/>
              <a:t>1 regulates the fate of cultured </a:t>
            </a:r>
            <a:r>
              <a:rPr lang="it-IT" altLang="ko-KR" sz="900"/>
              <a:t>spinal cord-derived neural progenitor cells</a:t>
            </a:r>
            <a:endParaRPr lang="ko-KR" altLang="en-US" sz="900"/>
          </a:p>
        </p:txBody>
      </p:sp>
      <p:pic>
        <p:nvPicPr>
          <p:cNvPr id="65547" name="Picture 2"/>
          <p:cNvPicPr>
            <a:picLocks noChangeAspect="1" noChangeArrowheads="1"/>
          </p:cNvPicPr>
          <p:nvPr/>
        </p:nvPicPr>
        <p:blipFill>
          <a:blip r:embed="rId4" cstate="email">
            <a:lum bright="-10000" contrast="30000"/>
            <a:extLst>
              <a:ext uri="{28A0092B-C50C-407E-A947-70E740481C1C}">
                <a14:useLocalDpi xmlns:a14="http://schemas.microsoft.com/office/drawing/2010/main"/>
              </a:ext>
            </a:extLst>
          </a:blip>
          <a:srcRect/>
          <a:stretch>
            <a:fillRect/>
          </a:stretch>
        </p:blipFill>
        <p:spPr bwMode="auto">
          <a:xfrm>
            <a:off x="4325938" y="782638"/>
            <a:ext cx="1344612"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직사각형 11"/>
          <p:cNvSpPr/>
          <p:nvPr/>
        </p:nvSpPr>
        <p:spPr>
          <a:xfrm>
            <a:off x="7137400" y="1900238"/>
            <a:ext cx="720725" cy="204787"/>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3" name="직사각형 12"/>
          <p:cNvSpPr/>
          <p:nvPr/>
        </p:nvSpPr>
        <p:spPr>
          <a:xfrm>
            <a:off x="4946650" y="842963"/>
            <a:ext cx="720725" cy="204787"/>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4" name="직사각형 13"/>
          <p:cNvSpPr/>
          <p:nvPr/>
        </p:nvSpPr>
        <p:spPr>
          <a:xfrm>
            <a:off x="317500" y="1423988"/>
            <a:ext cx="2063750" cy="242887"/>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5" name="직사각형 14"/>
          <p:cNvSpPr/>
          <p:nvPr/>
        </p:nvSpPr>
        <p:spPr>
          <a:xfrm>
            <a:off x="2393950" y="1404938"/>
            <a:ext cx="1501775" cy="242887"/>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pic>
        <p:nvPicPr>
          <p:cNvPr id="65552" name="Picture 2"/>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514600" y="3114675"/>
            <a:ext cx="15192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직사각형 16"/>
          <p:cNvSpPr/>
          <p:nvPr/>
        </p:nvSpPr>
        <p:spPr>
          <a:xfrm>
            <a:off x="7299325" y="3519488"/>
            <a:ext cx="1454150" cy="252412"/>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8" name="자유형 17"/>
          <p:cNvSpPr/>
          <p:nvPr/>
        </p:nvSpPr>
        <p:spPr>
          <a:xfrm>
            <a:off x="1619250" y="952500"/>
            <a:ext cx="2781300" cy="419100"/>
          </a:xfrm>
          <a:custGeom>
            <a:avLst/>
            <a:gdLst>
              <a:gd name="connsiteX0" fmla="*/ 0 w 2781300"/>
              <a:gd name="connsiteY0" fmla="*/ 419100 h 419100"/>
              <a:gd name="connsiteX1" fmla="*/ 0 w 2781300"/>
              <a:gd name="connsiteY1" fmla="*/ 0 h 419100"/>
              <a:gd name="connsiteX2" fmla="*/ 2781300 w 2781300"/>
              <a:gd name="connsiteY2" fmla="*/ 0 h 419100"/>
            </a:gdLst>
            <a:ahLst/>
            <a:cxnLst>
              <a:cxn ang="0">
                <a:pos x="connsiteX0" y="connsiteY0"/>
              </a:cxn>
              <a:cxn ang="0">
                <a:pos x="connsiteX1" y="connsiteY1"/>
              </a:cxn>
              <a:cxn ang="0">
                <a:pos x="connsiteX2" y="connsiteY2"/>
              </a:cxn>
            </a:cxnLst>
            <a:rect l="l" t="t" r="r" b="b"/>
            <a:pathLst>
              <a:path w="2781300" h="419100">
                <a:moveTo>
                  <a:pt x="0" y="419100"/>
                </a:moveTo>
                <a:lnTo>
                  <a:pt x="0" y="0"/>
                </a:lnTo>
                <a:lnTo>
                  <a:pt x="2781300" y="0"/>
                </a:lnTo>
              </a:path>
            </a:pathLst>
          </a:custGeom>
          <a:noFill/>
          <a:ln w="3175">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latinLnBrk="1">
              <a:spcBef>
                <a:spcPts val="0"/>
              </a:spcBef>
              <a:spcAft>
                <a:spcPts val="0"/>
              </a:spcAft>
              <a:defRPr/>
            </a:pPr>
            <a:endParaRPr lang="ko-KR" altLang="en-US"/>
          </a:p>
        </p:txBody>
      </p:sp>
      <p:sp>
        <p:nvSpPr>
          <p:cNvPr id="19" name="자유형 18"/>
          <p:cNvSpPr/>
          <p:nvPr/>
        </p:nvSpPr>
        <p:spPr>
          <a:xfrm>
            <a:off x="5314950" y="1095375"/>
            <a:ext cx="1685925" cy="923925"/>
          </a:xfrm>
          <a:custGeom>
            <a:avLst/>
            <a:gdLst>
              <a:gd name="connsiteX0" fmla="*/ 0 w 1685925"/>
              <a:gd name="connsiteY0" fmla="*/ 0 h 942975"/>
              <a:gd name="connsiteX1" fmla="*/ 0 w 1685925"/>
              <a:gd name="connsiteY1" fmla="*/ 942975 h 942975"/>
              <a:gd name="connsiteX2" fmla="*/ 1685925 w 1685925"/>
              <a:gd name="connsiteY2" fmla="*/ 942975 h 942975"/>
            </a:gdLst>
            <a:ahLst/>
            <a:cxnLst>
              <a:cxn ang="0">
                <a:pos x="connsiteX0" y="connsiteY0"/>
              </a:cxn>
              <a:cxn ang="0">
                <a:pos x="connsiteX1" y="connsiteY1"/>
              </a:cxn>
              <a:cxn ang="0">
                <a:pos x="connsiteX2" y="connsiteY2"/>
              </a:cxn>
            </a:cxnLst>
            <a:rect l="l" t="t" r="r" b="b"/>
            <a:pathLst>
              <a:path w="1685925" h="942975">
                <a:moveTo>
                  <a:pt x="0" y="0"/>
                </a:moveTo>
                <a:lnTo>
                  <a:pt x="0" y="942975"/>
                </a:lnTo>
                <a:lnTo>
                  <a:pt x="1685925" y="942975"/>
                </a:lnTo>
              </a:path>
            </a:pathLst>
          </a:custGeom>
          <a:noFill/>
          <a:ln w="3175">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latinLnBrk="1">
              <a:spcBef>
                <a:spcPts val="0"/>
              </a:spcBef>
              <a:spcAft>
                <a:spcPts val="0"/>
              </a:spcAft>
              <a:defRPr/>
            </a:pPr>
            <a:endParaRPr lang="ko-KR" altLang="en-US"/>
          </a:p>
        </p:txBody>
      </p:sp>
      <p:cxnSp>
        <p:nvCxnSpPr>
          <p:cNvPr id="20" name="직선 화살표 연결선 19"/>
          <p:cNvCxnSpPr/>
          <p:nvPr/>
        </p:nvCxnSpPr>
        <p:spPr>
          <a:xfrm>
            <a:off x="3152775" y="1685925"/>
            <a:ext cx="9525" cy="14573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직선 화살표 연결선 20"/>
          <p:cNvCxnSpPr/>
          <p:nvPr/>
        </p:nvCxnSpPr>
        <p:spPr>
          <a:xfrm>
            <a:off x="4067175" y="3609975"/>
            <a:ext cx="319087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2" name="직사각형 21"/>
          <p:cNvSpPr/>
          <p:nvPr/>
        </p:nvSpPr>
        <p:spPr>
          <a:xfrm>
            <a:off x="2482850" y="3513138"/>
            <a:ext cx="1562100" cy="273050"/>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extBox 1"/>
          <p:cNvSpPr txBox="1">
            <a:spLocks noChangeArrowheads="1"/>
          </p:cNvSpPr>
          <p:nvPr/>
        </p:nvSpPr>
        <p:spPr bwMode="auto">
          <a:xfrm>
            <a:off x="0" y="9525"/>
            <a:ext cx="914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t>Cell Physiol Biochem 2008;21:225-238</a:t>
            </a:r>
          </a:p>
          <a:p>
            <a:pPr eaLnBrk="1" latinLnBrk="1" hangingPunct="1"/>
            <a:r>
              <a:rPr lang="en-US" altLang="ko-KR" sz="1200"/>
              <a:t>Selenium Attenuates ROS-Mediated Apoptotic Cell Death of Injured Spinal Cord through Prevention of Mitochondria Dysfunction;</a:t>
            </a:r>
            <a:r>
              <a:rPr lang="en-US" altLang="ko-KR" sz="1200" i="1"/>
              <a:t>in Vitro </a:t>
            </a:r>
            <a:r>
              <a:rPr lang="en-US" altLang="ko-KR" sz="1200"/>
              <a:t>and </a:t>
            </a:r>
            <a:r>
              <a:rPr lang="en-US" altLang="ko-KR" sz="1200" i="1"/>
              <a:t>in Vivo </a:t>
            </a:r>
            <a:r>
              <a:rPr lang="en-US" altLang="ko-KR" sz="1200"/>
              <a:t>Study</a:t>
            </a:r>
            <a:endParaRPr lang="ko-KR" altLang="en-US" sz="1200"/>
          </a:p>
        </p:txBody>
      </p:sp>
      <p:sp>
        <p:nvSpPr>
          <p:cNvPr id="66563" name="직사각형 3"/>
          <p:cNvSpPr>
            <a:spLocks noChangeArrowheads="1"/>
          </p:cNvSpPr>
          <p:nvPr/>
        </p:nvSpPr>
        <p:spPr bwMode="auto">
          <a:xfrm>
            <a:off x="1963738" y="2768600"/>
            <a:ext cx="8572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latinLnBrk="1"/>
            <a:r>
              <a:rPr lang="en-US" altLang="ko-KR" sz="1200"/>
              <a:t>Figure 4C</a:t>
            </a:r>
            <a:endParaRPr lang="ko-KR" altLang="en-US" sz="1200"/>
          </a:p>
        </p:txBody>
      </p:sp>
      <p:sp>
        <p:nvSpPr>
          <p:cNvPr id="4" name="직사각형 3"/>
          <p:cNvSpPr/>
          <p:nvPr/>
        </p:nvSpPr>
        <p:spPr>
          <a:xfrm>
            <a:off x="361950" y="830263"/>
            <a:ext cx="3886200" cy="190341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pic>
        <p:nvPicPr>
          <p:cNvPr id="66565"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19100" y="927100"/>
            <a:ext cx="3744913" cy="179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6"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643438" y="3079750"/>
            <a:ext cx="3717925" cy="174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직사각형 6"/>
          <p:cNvSpPr/>
          <p:nvPr/>
        </p:nvSpPr>
        <p:spPr bwMode="auto">
          <a:xfrm>
            <a:off x="6727825" y="4098925"/>
            <a:ext cx="700088" cy="16827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8" name="직사각형 7"/>
          <p:cNvSpPr/>
          <p:nvPr/>
        </p:nvSpPr>
        <p:spPr bwMode="auto">
          <a:xfrm>
            <a:off x="6737350" y="3644900"/>
            <a:ext cx="700088" cy="169863"/>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9" name="직사각형 8"/>
          <p:cNvSpPr/>
          <p:nvPr/>
        </p:nvSpPr>
        <p:spPr bwMode="auto">
          <a:xfrm>
            <a:off x="5676900" y="4089400"/>
            <a:ext cx="668338" cy="169863"/>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0" name="직사각형 9"/>
          <p:cNvSpPr/>
          <p:nvPr/>
        </p:nvSpPr>
        <p:spPr bwMode="auto">
          <a:xfrm>
            <a:off x="5678488" y="3659188"/>
            <a:ext cx="668337" cy="16827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1" name="직사각형 10"/>
          <p:cNvSpPr/>
          <p:nvPr/>
        </p:nvSpPr>
        <p:spPr>
          <a:xfrm>
            <a:off x="4667250" y="2990850"/>
            <a:ext cx="3762375" cy="25908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66572" name="직사각형 3"/>
          <p:cNvSpPr>
            <a:spLocks noChangeArrowheads="1"/>
          </p:cNvSpPr>
          <p:nvPr/>
        </p:nvSpPr>
        <p:spPr bwMode="auto">
          <a:xfrm>
            <a:off x="6107113" y="4797425"/>
            <a:ext cx="93503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latinLnBrk="1"/>
            <a:r>
              <a:rPr lang="en-US" altLang="ko-KR" sz="1200"/>
              <a:t>Figure 5(a)</a:t>
            </a:r>
            <a:endParaRPr lang="ko-KR" altLang="en-US" sz="1200"/>
          </a:p>
        </p:txBody>
      </p:sp>
      <p:pic>
        <p:nvPicPr>
          <p:cNvPr id="66573"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062538" y="2117725"/>
            <a:ext cx="2338387" cy="28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직사각형 13"/>
          <p:cNvSpPr/>
          <p:nvPr/>
        </p:nvSpPr>
        <p:spPr bwMode="auto">
          <a:xfrm>
            <a:off x="5764213" y="2154238"/>
            <a:ext cx="668337" cy="16827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5" name="직사각형 14"/>
          <p:cNvSpPr/>
          <p:nvPr/>
        </p:nvSpPr>
        <p:spPr bwMode="auto">
          <a:xfrm>
            <a:off x="6707188" y="2163763"/>
            <a:ext cx="668337" cy="16827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6" name="직사각형 15"/>
          <p:cNvSpPr/>
          <p:nvPr/>
        </p:nvSpPr>
        <p:spPr bwMode="auto">
          <a:xfrm>
            <a:off x="430213" y="2085975"/>
            <a:ext cx="3732212" cy="25717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7" name="직선 화살표 연결선 16"/>
          <p:cNvCxnSpPr/>
          <p:nvPr/>
        </p:nvCxnSpPr>
        <p:spPr>
          <a:xfrm>
            <a:off x="4210050" y="2228850"/>
            <a:ext cx="77152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직선 화살표 연결선 17"/>
          <p:cNvCxnSpPr/>
          <p:nvPr/>
        </p:nvCxnSpPr>
        <p:spPr>
          <a:xfrm flipH="1">
            <a:off x="6086475" y="2362200"/>
            <a:ext cx="952500" cy="12287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직선 화살표 연결선 18"/>
          <p:cNvCxnSpPr/>
          <p:nvPr/>
        </p:nvCxnSpPr>
        <p:spPr>
          <a:xfrm>
            <a:off x="6232525" y="2405063"/>
            <a:ext cx="882650" cy="116681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6580" name="TextBox 14"/>
          <p:cNvSpPr txBox="1">
            <a:spLocks noChangeArrowheads="1"/>
          </p:cNvSpPr>
          <p:nvPr/>
        </p:nvSpPr>
        <p:spPr bwMode="auto">
          <a:xfrm>
            <a:off x="6964363" y="2571750"/>
            <a:ext cx="16557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solidFill>
                  <a:srgbClr val="FF0000"/>
                </a:solidFill>
              </a:rPr>
              <a:t>Same blot was used</a:t>
            </a:r>
            <a:endParaRPr lang="ko-KR" altLang="en-US" sz="1200" b="1">
              <a:solidFill>
                <a:srgbClr val="FF0000"/>
              </a:solidFill>
            </a:endParaRPr>
          </a:p>
        </p:txBody>
      </p:sp>
      <p:sp>
        <p:nvSpPr>
          <p:cNvPr id="66581" name="직사각형 20"/>
          <p:cNvSpPr>
            <a:spLocks noChangeArrowheads="1"/>
          </p:cNvSpPr>
          <p:nvPr/>
        </p:nvSpPr>
        <p:spPr bwMode="auto">
          <a:xfrm>
            <a:off x="4772025" y="5037138"/>
            <a:ext cx="3590925"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900" b="1" i="1"/>
              <a:t>Cell Prolif. </a:t>
            </a:r>
            <a:r>
              <a:rPr lang="en-US" altLang="ko-KR" sz="900" b="1"/>
              <a:t>2008, 41, 248–264</a:t>
            </a:r>
          </a:p>
          <a:p>
            <a:pPr latinLnBrk="1"/>
            <a:r>
              <a:rPr lang="en-US" altLang="ko-KR" sz="900"/>
              <a:t>Transforming growth factor-</a:t>
            </a:r>
            <a:r>
              <a:rPr lang="el-GR" altLang="ko-KR" sz="900"/>
              <a:t>β</a:t>
            </a:r>
            <a:r>
              <a:rPr lang="en-US" altLang="ko-KR" sz="900"/>
              <a:t>1 regulates the fate of cultured </a:t>
            </a:r>
            <a:r>
              <a:rPr lang="it-IT" altLang="ko-KR" sz="900"/>
              <a:t>spinal cord-derived neural progenitor cells</a:t>
            </a:r>
            <a:endParaRPr lang="ko-KR" altLang="en-US" sz="90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extBox 1"/>
          <p:cNvSpPr txBox="1">
            <a:spLocks noChangeArrowheads="1"/>
          </p:cNvSpPr>
          <p:nvPr/>
        </p:nvSpPr>
        <p:spPr bwMode="auto">
          <a:xfrm>
            <a:off x="0" y="9525"/>
            <a:ext cx="914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t>Cell Physiol Biochem 2008;21:225-238</a:t>
            </a:r>
          </a:p>
          <a:p>
            <a:pPr eaLnBrk="1" latinLnBrk="1" hangingPunct="1"/>
            <a:r>
              <a:rPr lang="en-US" altLang="ko-KR" sz="1200"/>
              <a:t>Selenium Attenuates ROS-Mediated Apoptotic Cell Death of Injured Spinal Cord through Prevention of Mitochondria Dysfunction;</a:t>
            </a:r>
            <a:r>
              <a:rPr lang="en-US" altLang="ko-KR" sz="1200" i="1"/>
              <a:t>in Vitro </a:t>
            </a:r>
            <a:r>
              <a:rPr lang="en-US" altLang="ko-KR" sz="1200"/>
              <a:t>and </a:t>
            </a:r>
            <a:r>
              <a:rPr lang="en-US" altLang="ko-KR" sz="1200" i="1"/>
              <a:t>in Vivo </a:t>
            </a:r>
            <a:r>
              <a:rPr lang="en-US" altLang="ko-KR" sz="1200"/>
              <a:t>Study</a:t>
            </a:r>
            <a:endParaRPr lang="ko-KR" altLang="en-US" sz="1200"/>
          </a:p>
        </p:txBody>
      </p:sp>
      <p:sp>
        <p:nvSpPr>
          <p:cNvPr id="67587" name="직사각형 3"/>
          <p:cNvSpPr>
            <a:spLocks noChangeArrowheads="1"/>
          </p:cNvSpPr>
          <p:nvPr/>
        </p:nvSpPr>
        <p:spPr bwMode="auto">
          <a:xfrm>
            <a:off x="1792288" y="3854450"/>
            <a:ext cx="7477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latinLnBrk="1"/>
            <a:r>
              <a:rPr lang="en-US" altLang="ko-KR" sz="1200"/>
              <a:t>Figure 7</a:t>
            </a:r>
            <a:endParaRPr lang="ko-KR" altLang="en-US" sz="1200"/>
          </a:p>
        </p:txBody>
      </p:sp>
      <p:sp>
        <p:nvSpPr>
          <p:cNvPr id="4" name="직사각형 3"/>
          <p:cNvSpPr/>
          <p:nvPr/>
        </p:nvSpPr>
        <p:spPr>
          <a:xfrm>
            <a:off x="361950" y="830263"/>
            <a:ext cx="3638550" cy="298926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5" name="직사각형 4"/>
          <p:cNvSpPr/>
          <p:nvPr/>
        </p:nvSpPr>
        <p:spPr>
          <a:xfrm>
            <a:off x="5810250" y="2847975"/>
            <a:ext cx="2733675" cy="35052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67590" name="TextBox 14"/>
          <p:cNvSpPr txBox="1">
            <a:spLocks noChangeArrowheads="1"/>
          </p:cNvSpPr>
          <p:nvPr/>
        </p:nvSpPr>
        <p:spPr bwMode="auto">
          <a:xfrm>
            <a:off x="4068763" y="3714750"/>
            <a:ext cx="16557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solidFill>
                  <a:srgbClr val="FF0000"/>
                </a:solidFill>
              </a:rPr>
              <a:t>Same blot was used</a:t>
            </a:r>
            <a:endParaRPr lang="ko-KR" altLang="en-US" sz="1200" b="1">
              <a:solidFill>
                <a:srgbClr val="FF0000"/>
              </a:solidFill>
            </a:endParaRPr>
          </a:p>
        </p:txBody>
      </p:sp>
      <p:pic>
        <p:nvPicPr>
          <p:cNvPr id="67591" name="Picture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20688" y="869950"/>
            <a:ext cx="3489325" cy="287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2" name="Picture 3"/>
          <p:cNvPicPr>
            <a:picLocks noChangeAspect="1" noChangeArrowheads="1"/>
          </p:cNvPicPr>
          <p:nvPr/>
        </p:nvPicPr>
        <p:blipFill>
          <a:blip r:embed="rId3" cstate="email">
            <a:lum bright="-40000" contrast="20000"/>
            <a:extLst>
              <a:ext uri="{28A0092B-C50C-407E-A947-70E740481C1C}">
                <a14:useLocalDpi xmlns:a14="http://schemas.microsoft.com/office/drawing/2010/main"/>
              </a:ext>
            </a:extLst>
          </a:blip>
          <a:srcRect/>
          <a:stretch>
            <a:fillRect/>
          </a:stretch>
        </p:blipFill>
        <p:spPr bwMode="auto">
          <a:xfrm rot="-205892">
            <a:off x="2513013" y="4086225"/>
            <a:ext cx="1939925"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7593" name="Picture 2"/>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876925" y="2889250"/>
            <a:ext cx="2641600" cy="214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594" name="직사각형 3"/>
          <p:cNvSpPr>
            <a:spLocks noChangeArrowheads="1"/>
          </p:cNvSpPr>
          <p:nvPr/>
        </p:nvSpPr>
        <p:spPr bwMode="auto">
          <a:xfrm>
            <a:off x="6802438" y="5035550"/>
            <a:ext cx="8493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latinLnBrk="1"/>
            <a:r>
              <a:rPr lang="en-US" altLang="ko-KR" sz="1200"/>
              <a:t>Figure 3B</a:t>
            </a:r>
            <a:endParaRPr lang="ko-KR" altLang="en-US" sz="1200"/>
          </a:p>
        </p:txBody>
      </p:sp>
      <p:sp>
        <p:nvSpPr>
          <p:cNvPr id="11" name="직사각형 10"/>
          <p:cNvSpPr/>
          <p:nvPr/>
        </p:nvSpPr>
        <p:spPr bwMode="auto">
          <a:xfrm>
            <a:off x="792163" y="3162300"/>
            <a:ext cx="1684337" cy="25717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2" name="직선 화살표 연결선 11"/>
          <p:cNvCxnSpPr/>
          <p:nvPr/>
        </p:nvCxnSpPr>
        <p:spPr>
          <a:xfrm>
            <a:off x="4486275" y="4181475"/>
            <a:ext cx="160972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3" name="직사각형 12"/>
          <p:cNvSpPr/>
          <p:nvPr/>
        </p:nvSpPr>
        <p:spPr bwMode="auto">
          <a:xfrm>
            <a:off x="3116263" y="4105275"/>
            <a:ext cx="969962" cy="25717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4" name="직사각형 13"/>
          <p:cNvSpPr/>
          <p:nvPr/>
        </p:nvSpPr>
        <p:spPr bwMode="auto">
          <a:xfrm>
            <a:off x="6297613" y="4048125"/>
            <a:ext cx="1036637" cy="25717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5" name="자유형 14"/>
          <p:cNvSpPr/>
          <p:nvPr/>
        </p:nvSpPr>
        <p:spPr>
          <a:xfrm>
            <a:off x="1676400" y="3467100"/>
            <a:ext cx="1162050" cy="800100"/>
          </a:xfrm>
          <a:custGeom>
            <a:avLst/>
            <a:gdLst>
              <a:gd name="connsiteX0" fmla="*/ 0 w 1162050"/>
              <a:gd name="connsiteY0" fmla="*/ 0 h 800100"/>
              <a:gd name="connsiteX1" fmla="*/ 0 w 1162050"/>
              <a:gd name="connsiteY1" fmla="*/ 800100 h 800100"/>
              <a:gd name="connsiteX2" fmla="*/ 1162050 w 1162050"/>
              <a:gd name="connsiteY2" fmla="*/ 800100 h 800100"/>
            </a:gdLst>
            <a:ahLst/>
            <a:cxnLst>
              <a:cxn ang="0">
                <a:pos x="connsiteX0" y="connsiteY0"/>
              </a:cxn>
              <a:cxn ang="0">
                <a:pos x="connsiteX1" y="connsiteY1"/>
              </a:cxn>
              <a:cxn ang="0">
                <a:pos x="connsiteX2" y="connsiteY2"/>
              </a:cxn>
            </a:cxnLst>
            <a:rect l="l" t="t" r="r" b="b"/>
            <a:pathLst>
              <a:path w="1162050" h="800100">
                <a:moveTo>
                  <a:pt x="0" y="0"/>
                </a:moveTo>
                <a:lnTo>
                  <a:pt x="0" y="800100"/>
                </a:lnTo>
                <a:lnTo>
                  <a:pt x="1162050" y="800100"/>
                </a:lnTo>
              </a:path>
            </a:pathLst>
          </a:custGeom>
          <a:noFill/>
          <a:ln w="3175">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latinLnBrk="1">
              <a:spcBef>
                <a:spcPts val="0"/>
              </a:spcBef>
              <a:spcAft>
                <a:spcPts val="0"/>
              </a:spcAft>
              <a:defRPr/>
            </a:pPr>
            <a:endParaRPr lang="ko-KR" altLang="en-US"/>
          </a:p>
        </p:txBody>
      </p:sp>
      <p:sp>
        <p:nvSpPr>
          <p:cNvPr id="16" name="직사각형 15"/>
          <p:cNvSpPr/>
          <p:nvPr/>
        </p:nvSpPr>
        <p:spPr>
          <a:xfrm>
            <a:off x="5895975" y="5233988"/>
            <a:ext cx="2571750" cy="1062037"/>
          </a:xfrm>
          <a:prstGeom prst="rect">
            <a:avLst/>
          </a:prstGeom>
        </p:spPr>
        <p:txBody>
          <a:bodyPr>
            <a:spAutoFit/>
          </a:bodyPr>
          <a:lstStyle/>
          <a:p>
            <a:pPr latinLnBrk="1"/>
            <a:r>
              <a:rPr lang="en-US" altLang="ko-KR" sz="1000" b="1">
                <a:cs typeface="Arial" charset="0"/>
              </a:rPr>
              <a:t>Biochimica et Biophysica Acta 1772 (2007) 1199–1210</a:t>
            </a:r>
          </a:p>
          <a:p>
            <a:pPr latinLnBrk="1"/>
            <a:r>
              <a:rPr lang="en-US" altLang="ko-KR" sz="1000">
                <a:cs typeface="Arial" charset="0"/>
              </a:rPr>
              <a:t>Selenium effectively inhibits ROS-mediated apoptotic neural precursor cell death in vitro and in vivo in traumatic brain injury</a:t>
            </a:r>
            <a:endParaRPr lang="en-US" altLang="ko-KR" sz="1000" b="1">
              <a:cs typeface="Arial" charset="0"/>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extBox 1"/>
          <p:cNvSpPr txBox="1">
            <a:spLocks noChangeArrowheads="1"/>
          </p:cNvSpPr>
          <p:nvPr/>
        </p:nvSpPr>
        <p:spPr bwMode="auto">
          <a:xfrm>
            <a:off x="0" y="9525"/>
            <a:ext cx="914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t>Cell Physiol Biochem 2008;21:225-238</a:t>
            </a:r>
          </a:p>
          <a:p>
            <a:pPr eaLnBrk="1" latinLnBrk="1" hangingPunct="1"/>
            <a:r>
              <a:rPr lang="en-US" altLang="ko-KR" sz="1200"/>
              <a:t>Selenium Attenuates ROS-Mediated Apoptotic Cell Death of Injured Spinal Cord through Prevention of Mitochondria Dysfunction;</a:t>
            </a:r>
            <a:r>
              <a:rPr lang="en-US" altLang="ko-KR" sz="1200" i="1"/>
              <a:t>in Vitro </a:t>
            </a:r>
            <a:r>
              <a:rPr lang="en-US" altLang="ko-KR" sz="1200"/>
              <a:t>and </a:t>
            </a:r>
            <a:r>
              <a:rPr lang="en-US" altLang="ko-KR" sz="1200" i="1"/>
              <a:t>in Vivo </a:t>
            </a:r>
            <a:r>
              <a:rPr lang="en-US" altLang="ko-KR" sz="1200"/>
              <a:t>Study</a:t>
            </a:r>
            <a:endParaRPr lang="ko-KR" altLang="en-US" sz="1200"/>
          </a:p>
        </p:txBody>
      </p:sp>
      <p:sp>
        <p:nvSpPr>
          <p:cNvPr id="68611" name="직사각형 3"/>
          <p:cNvSpPr>
            <a:spLocks noChangeArrowheads="1"/>
          </p:cNvSpPr>
          <p:nvPr/>
        </p:nvSpPr>
        <p:spPr bwMode="auto">
          <a:xfrm>
            <a:off x="1792288" y="3854450"/>
            <a:ext cx="7477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latinLnBrk="1"/>
            <a:r>
              <a:rPr lang="en-US" altLang="ko-KR" sz="1200"/>
              <a:t>Figure 7</a:t>
            </a:r>
            <a:endParaRPr lang="ko-KR" altLang="en-US" sz="1200"/>
          </a:p>
        </p:txBody>
      </p:sp>
      <p:sp>
        <p:nvSpPr>
          <p:cNvPr id="4" name="직사각형 3"/>
          <p:cNvSpPr/>
          <p:nvPr/>
        </p:nvSpPr>
        <p:spPr>
          <a:xfrm>
            <a:off x="361950" y="830263"/>
            <a:ext cx="3638550" cy="298926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5" name="직사각형 4"/>
          <p:cNvSpPr/>
          <p:nvPr/>
        </p:nvSpPr>
        <p:spPr>
          <a:xfrm>
            <a:off x="6210300" y="2714625"/>
            <a:ext cx="2733675" cy="30861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68614" name="TextBox 14"/>
          <p:cNvSpPr txBox="1">
            <a:spLocks noChangeArrowheads="1"/>
          </p:cNvSpPr>
          <p:nvPr/>
        </p:nvSpPr>
        <p:spPr bwMode="auto">
          <a:xfrm>
            <a:off x="4325938" y="3667125"/>
            <a:ext cx="16557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solidFill>
                  <a:srgbClr val="FF0000"/>
                </a:solidFill>
              </a:rPr>
              <a:t>Same blot was used</a:t>
            </a:r>
            <a:endParaRPr lang="ko-KR" altLang="en-US" sz="1200" b="1">
              <a:solidFill>
                <a:srgbClr val="FF0000"/>
              </a:solidFill>
            </a:endParaRPr>
          </a:p>
        </p:txBody>
      </p:sp>
      <p:pic>
        <p:nvPicPr>
          <p:cNvPr id="68615" name="Picture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20688" y="869950"/>
            <a:ext cx="3489325" cy="287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6" name="직사각형 3"/>
          <p:cNvSpPr>
            <a:spLocks noChangeArrowheads="1"/>
          </p:cNvSpPr>
          <p:nvPr/>
        </p:nvSpPr>
        <p:spPr bwMode="auto">
          <a:xfrm>
            <a:off x="7316788" y="4273550"/>
            <a:ext cx="8493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latinLnBrk="1"/>
            <a:r>
              <a:rPr lang="en-US" altLang="ko-KR" sz="1200"/>
              <a:t>Figure 3B</a:t>
            </a:r>
            <a:endParaRPr lang="ko-KR" altLang="en-US" sz="1200"/>
          </a:p>
        </p:txBody>
      </p:sp>
      <p:sp>
        <p:nvSpPr>
          <p:cNvPr id="9" name="직사각형 8"/>
          <p:cNvSpPr/>
          <p:nvPr/>
        </p:nvSpPr>
        <p:spPr bwMode="auto">
          <a:xfrm>
            <a:off x="2478088" y="3476625"/>
            <a:ext cx="1417637" cy="25717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0" name="직사각형 9"/>
          <p:cNvSpPr/>
          <p:nvPr/>
        </p:nvSpPr>
        <p:spPr bwMode="auto">
          <a:xfrm>
            <a:off x="1020763" y="3476625"/>
            <a:ext cx="1427162" cy="25717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1" name="직사각형 10"/>
          <p:cNvSpPr/>
          <p:nvPr/>
        </p:nvSpPr>
        <p:spPr>
          <a:xfrm>
            <a:off x="6305550" y="4586288"/>
            <a:ext cx="2571750" cy="1223962"/>
          </a:xfrm>
          <a:prstGeom prst="rect">
            <a:avLst/>
          </a:prstGeom>
        </p:spPr>
        <p:txBody>
          <a:bodyPr>
            <a:spAutoFit/>
          </a:bodyPr>
          <a:lstStyle/>
          <a:p>
            <a:pPr latinLnBrk="1"/>
            <a:r>
              <a:rPr lang="en-US" altLang="ko-KR" sz="1000" b="1">
                <a:cs typeface="Arial" charset="0"/>
              </a:rPr>
              <a:t>Biochemical and Biophysical Research Communications 348 (2006) 560–570</a:t>
            </a:r>
          </a:p>
          <a:p>
            <a:pPr latinLnBrk="1"/>
            <a:r>
              <a:rPr lang="en-US" altLang="ko-KR" sz="1000">
                <a:cs typeface="Arial" charset="0"/>
              </a:rPr>
              <a:t>Molecular insights of the injured lesions of rat spinal cords:</a:t>
            </a:r>
          </a:p>
          <a:p>
            <a:pPr latinLnBrk="1"/>
            <a:r>
              <a:rPr lang="en-US" altLang="ko-KR" sz="1000">
                <a:cs typeface="Arial" charset="0"/>
              </a:rPr>
              <a:t>Inflammation, apoptosis, and cell survival</a:t>
            </a:r>
            <a:endParaRPr lang="en-US" altLang="ko-KR" sz="1000" b="1">
              <a:cs typeface="Arial" charset="0"/>
            </a:endParaRPr>
          </a:p>
        </p:txBody>
      </p:sp>
      <p:pic>
        <p:nvPicPr>
          <p:cNvPr id="68620" name="Picture 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276975" y="2733675"/>
            <a:ext cx="2619375"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직사각형 12"/>
          <p:cNvSpPr/>
          <p:nvPr/>
        </p:nvSpPr>
        <p:spPr bwMode="auto">
          <a:xfrm>
            <a:off x="7573963" y="3457575"/>
            <a:ext cx="1265237" cy="25717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4" name="직사각형 13"/>
          <p:cNvSpPr/>
          <p:nvPr/>
        </p:nvSpPr>
        <p:spPr bwMode="auto">
          <a:xfrm>
            <a:off x="6907213" y="3409950"/>
            <a:ext cx="1265237" cy="342900"/>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5" name="직선 화살표 연결선 14"/>
          <p:cNvCxnSpPr/>
          <p:nvPr/>
        </p:nvCxnSpPr>
        <p:spPr>
          <a:xfrm>
            <a:off x="3952875" y="3619500"/>
            <a:ext cx="240982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extBox 1"/>
          <p:cNvSpPr txBox="1">
            <a:spLocks noChangeArrowheads="1"/>
          </p:cNvSpPr>
          <p:nvPr/>
        </p:nvSpPr>
        <p:spPr bwMode="auto">
          <a:xfrm>
            <a:off x="0" y="9525"/>
            <a:ext cx="914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t>Cell Physiol Biochem 2008;21:225-238</a:t>
            </a:r>
          </a:p>
          <a:p>
            <a:pPr eaLnBrk="1" latinLnBrk="1" hangingPunct="1"/>
            <a:r>
              <a:rPr lang="en-US" altLang="ko-KR" sz="1200"/>
              <a:t>Selenium Attenuates ROS-Mediated Apoptotic Cell Death of Injured Spinal Cord through Prevention of Mitochondria Dysfunction;</a:t>
            </a:r>
            <a:r>
              <a:rPr lang="en-US" altLang="ko-KR" sz="1200" i="1"/>
              <a:t>in Vitro </a:t>
            </a:r>
            <a:r>
              <a:rPr lang="en-US" altLang="ko-KR" sz="1200"/>
              <a:t>and </a:t>
            </a:r>
            <a:r>
              <a:rPr lang="en-US" altLang="ko-KR" sz="1200" i="1"/>
              <a:t>in Vivo </a:t>
            </a:r>
            <a:r>
              <a:rPr lang="en-US" altLang="ko-KR" sz="1200"/>
              <a:t>Study</a:t>
            </a:r>
            <a:endParaRPr lang="ko-KR" altLang="en-US" sz="1200"/>
          </a:p>
        </p:txBody>
      </p:sp>
      <p:sp>
        <p:nvSpPr>
          <p:cNvPr id="69635" name="직사각형 3"/>
          <p:cNvSpPr>
            <a:spLocks noChangeArrowheads="1"/>
          </p:cNvSpPr>
          <p:nvPr/>
        </p:nvSpPr>
        <p:spPr bwMode="auto">
          <a:xfrm>
            <a:off x="1792288" y="3854450"/>
            <a:ext cx="7477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latinLnBrk="1"/>
            <a:r>
              <a:rPr lang="en-US" altLang="ko-KR" sz="1200"/>
              <a:t>Figure 7</a:t>
            </a:r>
            <a:endParaRPr lang="ko-KR" altLang="en-US" sz="1200"/>
          </a:p>
        </p:txBody>
      </p:sp>
      <p:sp>
        <p:nvSpPr>
          <p:cNvPr id="4" name="직사각형 3"/>
          <p:cNvSpPr/>
          <p:nvPr/>
        </p:nvSpPr>
        <p:spPr>
          <a:xfrm>
            <a:off x="361950" y="830263"/>
            <a:ext cx="3638550" cy="298926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5" name="직사각형 4"/>
          <p:cNvSpPr/>
          <p:nvPr/>
        </p:nvSpPr>
        <p:spPr>
          <a:xfrm>
            <a:off x="4276725" y="2243138"/>
            <a:ext cx="4781550" cy="228917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69638" name="TextBox 14"/>
          <p:cNvSpPr txBox="1">
            <a:spLocks noChangeArrowheads="1"/>
          </p:cNvSpPr>
          <p:nvPr/>
        </p:nvSpPr>
        <p:spPr bwMode="auto">
          <a:xfrm>
            <a:off x="6205538" y="1878013"/>
            <a:ext cx="1655762"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solidFill>
                  <a:srgbClr val="FF0000"/>
                </a:solidFill>
              </a:rPr>
              <a:t>Same blot was used</a:t>
            </a:r>
            <a:endParaRPr lang="ko-KR" altLang="en-US" sz="1200" b="1">
              <a:solidFill>
                <a:srgbClr val="FF0000"/>
              </a:solidFill>
            </a:endParaRPr>
          </a:p>
        </p:txBody>
      </p:sp>
      <p:pic>
        <p:nvPicPr>
          <p:cNvPr id="69639" name="Picture 3"/>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20688" y="869950"/>
            <a:ext cx="3489325" cy="287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40" name="직사각형 3"/>
          <p:cNvSpPr>
            <a:spLocks noChangeArrowheads="1"/>
          </p:cNvSpPr>
          <p:nvPr/>
        </p:nvSpPr>
        <p:spPr bwMode="auto">
          <a:xfrm>
            <a:off x="6151563" y="3157538"/>
            <a:ext cx="93503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latinLnBrk="1"/>
            <a:r>
              <a:rPr lang="en-US" altLang="ko-KR" sz="1200"/>
              <a:t>Figure 5(b)</a:t>
            </a:r>
            <a:endParaRPr lang="ko-KR" altLang="en-US" sz="1200"/>
          </a:p>
        </p:txBody>
      </p:sp>
      <p:sp>
        <p:nvSpPr>
          <p:cNvPr id="9" name="직사각형 8"/>
          <p:cNvSpPr/>
          <p:nvPr/>
        </p:nvSpPr>
        <p:spPr bwMode="auto">
          <a:xfrm>
            <a:off x="568325" y="1536700"/>
            <a:ext cx="1912938" cy="25717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pic>
        <p:nvPicPr>
          <p:cNvPr id="69642"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325938" y="2354263"/>
            <a:ext cx="470535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43"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097463" y="1535113"/>
            <a:ext cx="1739900" cy="20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직사각형 11"/>
          <p:cNvSpPr/>
          <p:nvPr/>
        </p:nvSpPr>
        <p:spPr bwMode="auto">
          <a:xfrm>
            <a:off x="5643563" y="1527175"/>
            <a:ext cx="887412" cy="18097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3" name="직사각형 12"/>
          <p:cNvSpPr/>
          <p:nvPr/>
        </p:nvSpPr>
        <p:spPr bwMode="auto">
          <a:xfrm>
            <a:off x="5664200" y="2895600"/>
            <a:ext cx="889000" cy="18097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4" name="직선 화살표 연결선 13"/>
          <p:cNvCxnSpPr/>
          <p:nvPr/>
        </p:nvCxnSpPr>
        <p:spPr>
          <a:xfrm flipV="1">
            <a:off x="2562225" y="1627188"/>
            <a:ext cx="2462213" cy="2063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직선 화살표 연결선 14"/>
          <p:cNvCxnSpPr/>
          <p:nvPr/>
        </p:nvCxnSpPr>
        <p:spPr>
          <a:xfrm>
            <a:off x="6149975" y="1789113"/>
            <a:ext cx="0" cy="103505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9648" name="직사각형 15"/>
          <p:cNvSpPr>
            <a:spLocks noChangeArrowheads="1"/>
          </p:cNvSpPr>
          <p:nvPr/>
        </p:nvSpPr>
        <p:spPr bwMode="auto">
          <a:xfrm>
            <a:off x="4340225" y="3540125"/>
            <a:ext cx="4643438"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1000" b="1" i="1"/>
              <a:t>Cell Prolif. </a:t>
            </a:r>
            <a:r>
              <a:rPr lang="en-US" altLang="ko-KR" sz="1000" b="1"/>
              <a:t>2008, 41, 248–264</a:t>
            </a:r>
          </a:p>
          <a:p>
            <a:pPr latinLnBrk="1"/>
            <a:r>
              <a:rPr lang="en-US" altLang="ko-KR" sz="1000"/>
              <a:t>Transforming growth factor-</a:t>
            </a:r>
            <a:r>
              <a:rPr lang="el-GR" altLang="ko-KR" sz="1000"/>
              <a:t>β</a:t>
            </a:r>
            <a:r>
              <a:rPr lang="en-US" altLang="ko-KR" sz="1000"/>
              <a:t>1 regulates the fate of cultured </a:t>
            </a:r>
            <a:r>
              <a:rPr lang="it-IT" altLang="ko-KR" sz="1000"/>
              <a:t>spinal cord-derived neural progenitor cells</a:t>
            </a:r>
            <a:endParaRPr lang="ko-KR" altLang="en-US" sz="100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직사각형 1"/>
          <p:cNvSpPr>
            <a:spLocks noChangeArrowheads="1"/>
          </p:cNvSpPr>
          <p:nvPr/>
        </p:nvSpPr>
        <p:spPr bwMode="auto">
          <a:xfrm>
            <a:off x="6108700" y="4198938"/>
            <a:ext cx="2867025"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1000" b="1"/>
              <a:t>PLoS ONE | www.plosone.org 1 February 2010 | Volume 5 | Issue 2 | e9026</a:t>
            </a:r>
          </a:p>
          <a:p>
            <a:pPr latinLnBrk="1"/>
            <a:r>
              <a:rPr lang="en-US" altLang="ko-KR" sz="1100"/>
              <a:t>DHP-Derivative and Low Oxygen Tension Effectively Induces Human Adipose Stromal Cell Reprogramming</a:t>
            </a:r>
            <a:endParaRPr lang="ko-KR" altLang="en-US" sz="1100"/>
          </a:p>
        </p:txBody>
      </p:sp>
      <p:sp>
        <p:nvSpPr>
          <p:cNvPr id="70659" name="TextBox 2"/>
          <p:cNvSpPr txBox="1">
            <a:spLocks noChangeArrowheads="1"/>
          </p:cNvSpPr>
          <p:nvPr/>
        </p:nvSpPr>
        <p:spPr bwMode="auto">
          <a:xfrm>
            <a:off x="3567113" y="3617913"/>
            <a:ext cx="15668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a:solidFill>
                  <a:srgbClr val="FF0000"/>
                </a:solidFill>
              </a:rPr>
              <a:t>Same blot was used</a:t>
            </a:r>
            <a:endParaRPr lang="ko-KR" altLang="en-US" sz="1200">
              <a:solidFill>
                <a:srgbClr val="FF0000"/>
              </a:solidFill>
            </a:endParaRPr>
          </a:p>
        </p:txBody>
      </p:sp>
      <p:pic>
        <p:nvPicPr>
          <p:cNvPr id="70660"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543300" y="3225800"/>
            <a:ext cx="1614488" cy="325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1" name="Picture 2"/>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19063" y="995363"/>
            <a:ext cx="2952750" cy="285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662" name="TextBox 5"/>
          <p:cNvSpPr txBox="1">
            <a:spLocks noChangeArrowheads="1"/>
          </p:cNvSpPr>
          <p:nvPr/>
        </p:nvSpPr>
        <p:spPr bwMode="auto">
          <a:xfrm>
            <a:off x="1250950" y="3873500"/>
            <a:ext cx="10382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7</a:t>
            </a:r>
            <a:endParaRPr lang="ko-KR" altLang="en-US"/>
          </a:p>
        </p:txBody>
      </p:sp>
      <p:sp>
        <p:nvSpPr>
          <p:cNvPr id="7" name="직사각형 6"/>
          <p:cNvSpPr/>
          <p:nvPr/>
        </p:nvSpPr>
        <p:spPr>
          <a:xfrm>
            <a:off x="366713" y="3155950"/>
            <a:ext cx="1481137" cy="382588"/>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8" name="직사각형 7"/>
          <p:cNvSpPr/>
          <p:nvPr/>
        </p:nvSpPr>
        <p:spPr>
          <a:xfrm>
            <a:off x="3543300" y="3225800"/>
            <a:ext cx="1644650" cy="325438"/>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grpSp>
        <p:nvGrpSpPr>
          <p:cNvPr id="70665" name="그룹 8"/>
          <p:cNvGrpSpPr>
            <a:grpSpLocks/>
          </p:cNvGrpSpPr>
          <p:nvPr/>
        </p:nvGrpSpPr>
        <p:grpSpPr bwMode="auto">
          <a:xfrm>
            <a:off x="6410325" y="1190625"/>
            <a:ext cx="2282825" cy="2678113"/>
            <a:chOff x="74585" y="764704"/>
            <a:chExt cx="2786000" cy="3267531"/>
          </a:xfrm>
        </p:grpSpPr>
        <p:pic>
          <p:nvPicPr>
            <p:cNvPr id="70672"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4585" y="764704"/>
              <a:ext cx="2786000" cy="3267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직사각형 10"/>
            <p:cNvSpPr/>
            <p:nvPr/>
          </p:nvSpPr>
          <p:spPr>
            <a:xfrm>
              <a:off x="667433" y="3247795"/>
              <a:ext cx="2150529" cy="325397"/>
            </a:xfrm>
            <a:prstGeom prst="rect">
              <a:avLst/>
            </a:prstGeom>
            <a:noFill/>
            <a:ln w="127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grpSp>
      <p:sp>
        <p:nvSpPr>
          <p:cNvPr id="70666" name="TextBox 11"/>
          <p:cNvSpPr txBox="1">
            <a:spLocks noChangeArrowheads="1"/>
          </p:cNvSpPr>
          <p:nvPr/>
        </p:nvSpPr>
        <p:spPr bwMode="auto">
          <a:xfrm>
            <a:off x="7038975" y="3797300"/>
            <a:ext cx="11747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a:t>Figure 4B</a:t>
            </a:r>
            <a:endParaRPr lang="ko-KR" altLang="en-US"/>
          </a:p>
        </p:txBody>
      </p:sp>
      <p:sp>
        <p:nvSpPr>
          <p:cNvPr id="13" name="직사각형 12"/>
          <p:cNvSpPr/>
          <p:nvPr/>
        </p:nvSpPr>
        <p:spPr>
          <a:xfrm>
            <a:off x="117475" y="914400"/>
            <a:ext cx="2982913" cy="298132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4" name="직사각형 13"/>
          <p:cNvSpPr/>
          <p:nvPr/>
        </p:nvSpPr>
        <p:spPr>
          <a:xfrm>
            <a:off x="6096000" y="1133475"/>
            <a:ext cx="2919413" cy="4024313"/>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cxnSp>
        <p:nvCxnSpPr>
          <p:cNvPr id="15" name="직선 화살표 연결선 14"/>
          <p:cNvCxnSpPr/>
          <p:nvPr/>
        </p:nvCxnSpPr>
        <p:spPr>
          <a:xfrm>
            <a:off x="1889125" y="3340100"/>
            <a:ext cx="1579563"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직선 화살표 연결선 15"/>
          <p:cNvCxnSpPr/>
          <p:nvPr/>
        </p:nvCxnSpPr>
        <p:spPr>
          <a:xfrm>
            <a:off x="5248275" y="3359150"/>
            <a:ext cx="1560513"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70671" name="TextBox 16"/>
          <p:cNvSpPr txBox="1">
            <a:spLocks noChangeArrowheads="1"/>
          </p:cNvSpPr>
          <p:nvPr/>
        </p:nvSpPr>
        <p:spPr bwMode="auto">
          <a:xfrm>
            <a:off x="0" y="9525"/>
            <a:ext cx="9144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t>Cell Physiol Biochem 2008;21:225-238</a:t>
            </a:r>
          </a:p>
          <a:p>
            <a:pPr eaLnBrk="1" latinLnBrk="1" hangingPunct="1"/>
            <a:r>
              <a:rPr lang="en-US" altLang="ko-KR" sz="1200"/>
              <a:t>Selenium Attenuates ROS-Mediated Apoptotic Cell Death of Injured Spinal Cord through Prevention of Mitochondria Dysfunction;</a:t>
            </a:r>
            <a:r>
              <a:rPr lang="en-US" altLang="ko-KR" sz="1200" i="1"/>
              <a:t>in Vitro </a:t>
            </a:r>
            <a:r>
              <a:rPr lang="en-US" altLang="ko-KR" sz="1200"/>
              <a:t>and </a:t>
            </a:r>
            <a:r>
              <a:rPr lang="en-US" altLang="ko-KR" sz="1200" i="1"/>
              <a:t>in Vivo </a:t>
            </a:r>
            <a:r>
              <a:rPr lang="en-US" altLang="ko-KR" sz="1200"/>
              <a:t>Study</a:t>
            </a:r>
            <a:endParaRPr lang="ko-KR" altLang="en-US" sz="120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9144000" cy="328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4"/>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36550" y="904875"/>
            <a:ext cx="3044825" cy="191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2707" name="TextBox 2"/>
          <p:cNvSpPr txBox="1">
            <a:spLocks noChangeArrowheads="1"/>
          </p:cNvSpPr>
          <p:nvPr/>
        </p:nvSpPr>
        <p:spPr bwMode="auto">
          <a:xfrm>
            <a:off x="0" y="9525"/>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t>Biochemical and Biophysical Research Communications 348 (2006) 560–570</a:t>
            </a:r>
          </a:p>
          <a:p>
            <a:pPr eaLnBrk="1" latinLnBrk="1" hangingPunct="1"/>
            <a:r>
              <a:rPr lang="en-US" altLang="ko-KR" sz="1200"/>
              <a:t>Molecular insights of the injured lesions of rat spinal cords: Inflammation, apoptosis, and cell survival</a:t>
            </a:r>
            <a:endParaRPr lang="ko-KR" altLang="en-US" sz="1200"/>
          </a:p>
        </p:txBody>
      </p:sp>
      <p:sp>
        <p:nvSpPr>
          <p:cNvPr id="4" name="직사각형 3"/>
          <p:cNvSpPr/>
          <p:nvPr/>
        </p:nvSpPr>
        <p:spPr>
          <a:xfrm>
            <a:off x="431800" y="935038"/>
            <a:ext cx="2914650" cy="173831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72709" name="직사각형 3"/>
          <p:cNvSpPr>
            <a:spLocks noChangeArrowheads="1"/>
          </p:cNvSpPr>
          <p:nvPr/>
        </p:nvSpPr>
        <p:spPr bwMode="auto">
          <a:xfrm>
            <a:off x="1560513" y="2719388"/>
            <a:ext cx="8509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latinLnBrk="1"/>
            <a:r>
              <a:rPr lang="en-US" altLang="ko-KR" sz="1200"/>
              <a:t>Figure 3B</a:t>
            </a:r>
            <a:endParaRPr lang="ko-KR" altLang="en-US" sz="1200"/>
          </a:p>
        </p:txBody>
      </p:sp>
      <p:pic>
        <p:nvPicPr>
          <p:cNvPr id="72710" name="Picture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326063" y="836613"/>
            <a:ext cx="3487737" cy="287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직사각형 6"/>
          <p:cNvSpPr/>
          <p:nvPr/>
        </p:nvSpPr>
        <p:spPr>
          <a:xfrm>
            <a:off x="5321300" y="757238"/>
            <a:ext cx="3581400" cy="411638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72712" name="직사각형 3"/>
          <p:cNvSpPr>
            <a:spLocks noChangeArrowheads="1"/>
          </p:cNvSpPr>
          <p:nvPr/>
        </p:nvSpPr>
        <p:spPr bwMode="auto">
          <a:xfrm>
            <a:off x="6908800" y="3705225"/>
            <a:ext cx="74771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latinLnBrk="1"/>
            <a:r>
              <a:rPr lang="en-US" altLang="ko-KR" sz="1200"/>
              <a:t>Figure 7</a:t>
            </a:r>
            <a:endParaRPr lang="ko-KR" altLang="en-US" sz="1200"/>
          </a:p>
        </p:txBody>
      </p:sp>
      <p:sp>
        <p:nvSpPr>
          <p:cNvPr id="72713" name="직사각형 8"/>
          <p:cNvSpPr>
            <a:spLocks noChangeArrowheads="1"/>
          </p:cNvSpPr>
          <p:nvPr/>
        </p:nvSpPr>
        <p:spPr bwMode="auto">
          <a:xfrm>
            <a:off x="5375275" y="4002088"/>
            <a:ext cx="34575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r>
              <a:rPr lang="en-US" altLang="ko-KR" sz="1000" b="1"/>
              <a:t>Cell Physiol Biochem 2008;21:225-238</a:t>
            </a:r>
          </a:p>
          <a:p>
            <a:pPr latinLnBrk="1"/>
            <a:r>
              <a:rPr lang="en-US" altLang="ko-KR" sz="1000"/>
              <a:t>Selenium Attenuates ROS-Mediated Apoptotic Cell Death of Injured Spinal Cord through Prevention of Mitochondria Dysfunction; </a:t>
            </a:r>
            <a:r>
              <a:rPr lang="en-US" altLang="ko-KR" sz="1000" i="1"/>
              <a:t>in Vitro </a:t>
            </a:r>
            <a:r>
              <a:rPr lang="en-US" altLang="ko-KR" sz="1000"/>
              <a:t>and </a:t>
            </a:r>
            <a:r>
              <a:rPr lang="en-US" altLang="ko-KR" sz="1000" i="1"/>
              <a:t>in Vivo </a:t>
            </a:r>
            <a:r>
              <a:rPr lang="en-US" altLang="ko-KR" sz="1000"/>
              <a:t>Study</a:t>
            </a:r>
          </a:p>
        </p:txBody>
      </p:sp>
      <p:sp>
        <p:nvSpPr>
          <p:cNvPr id="10" name="직사각형 9"/>
          <p:cNvSpPr/>
          <p:nvPr/>
        </p:nvSpPr>
        <p:spPr bwMode="auto">
          <a:xfrm>
            <a:off x="5915025" y="3455988"/>
            <a:ext cx="1460500" cy="25717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1" name="직사각형 10"/>
          <p:cNvSpPr/>
          <p:nvPr/>
        </p:nvSpPr>
        <p:spPr bwMode="auto">
          <a:xfrm>
            <a:off x="7332663" y="3448050"/>
            <a:ext cx="1462087" cy="25717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2" name="직사각형 11"/>
          <p:cNvSpPr/>
          <p:nvPr/>
        </p:nvSpPr>
        <p:spPr bwMode="auto">
          <a:xfrm>
            <a:off x="1143000" y="1790700"/>
            <a:ext cx="1428750" cy="257175"/>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3" name="직사각형 12"/>
          <p:cNvSpPr/>
          <p:nvPr/>
        </p:nvSpPr>
        <p:spPr bwMode="auto">
          <a:xfrm>
            <a:off x="1876425" y="1708150"/>
            <a:ext cx="1409700" cy="382588"/>
          </a:xfrm>
          <a:prstGeom prst="rect">
            <a:avLst/>
          </a:prstGeom>
          <a:noFill/>
          <a:ln w="3175">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latinLnBrk="1"/>
            <a:endParaRPr lang="ko-KR" altLang="en-US">
              <a:solidFill>
                <a:srgbClr val="FFFFFF"/>
              </a:solidFill>
            </a:endParaRPr>
          </a:p>
        </p:txBody>
      </p:sp>
      <p:sp>
        <p:nvSpPr>
          <p:cNvPr id="14" name="자유형 13"/>
          <p:cNvSpPr/>
          <p:nvPr/>
        </p:nvSpPr>
        <p:spPr>
          <a:xfrm>
            <a:off x="3406775" y="1879600"/>
            <a:ext cx="2401888" cy="1666875"/>
          </a:xfrm>
          <a:custGeom>
            <a:avLst/>
            <a:gdLst>
              <a:gd name="connsiteX0" fmla="*/ 0 w 2401556"/>
              <a:gd name="connsiteY0" fmla="*/ 0 h 1668026"/>
              <a:gd name="connsiteX1" fmla="*/ 844062 w 2401556"/>
              <a:gd name="connsiteY1" fmla="*/ 0 h 1668026"/>
              <a:gd name="connsiteX2" fmla="*/ 844062 w 2401556"/>
              <a:gd name="connsiteY2" fmla="*/ 1668026 h 1668026"/>
              <a:gd name="connsiteX3" fmla="*/ 2401556 w 2401556"/>
              <a:gd name="connsiteY3" fmla="*/ 1668026 h 1668026"/>
            </a:gdLst>
            <a:ahLst/>
            <a:cxnLst>
              <a:cxn ang="0">
                <a:pos x="connsiteX0" y="connsiteY0"/>
              </a:cxn>
              <a:cxn ang="0">
                <a:pos x="connsiteX1" y="connsiteY1"/>
              </a:cxn>
              <a:cxn ang="0">
                <a:pos x="connsiteX2" y="connsiteY2"/>
              </a:cxn>
              <a:cxn ang="0">
                <a:pos x="connsiteX3" y="connsiteY3"/>
              </a:cxn>
            </a:cxnLst>
            <a:rect l="l" t="t" r="r" b="b"/>
            <a:pathLst>
              <a:path w="2401556" h="1668026">
                <a:moveTo>
                  <a:pt x="0" y="0"/>
                </a:moveTo>
                <a:lnTo>
                  <a:pt x="844062" y="0"/>
                </a:lnTo>
                <a:lnTo>
                  <a:pt x="844062" y="1668026"/>
                </a:lnTo>
                <a:lnTo>
                  <a:pt x="2401556" y="1668026"/>
                </a:lnTo>
              </a:path>
            </a:pathLst>
          </a:custGeom>
          <a:noFill/>
          <a:ln w="3175">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latinLnBrk="1">
              <a:spcBef>
                <a:spcPts val="0"/>
              </a:spcBef>
              <a:spcAft>
                <a:spcPts val="0"/>
              </a:spcAft>
              <a:defRPr/>
            </a:pPr>
            <a:endParaRPr lang="ko-KR" altLang="en-US"/>
          </a:p>
        </p:txBody>
      </p:sp>
      <p:sp>
        <p:nvSpPr>
          <p:cNvPr id="72719" name="TextBox 14"/>
          <p:cNvSpPr txBox="1">
            <a:spLocks noChangeArrowheads="1"/>
          </p:cNvSpPr>
          <p:nvPr/>
        </p:nvSpPr>
        <p:spPr bwMode="auto">
          <a:xfrm>
            <a:off x="3602038" y="3597275"/>
            <a:ext cx="16573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맑은 고딕" pitchFamily="34" charset="-127"/>
              </a:defRPr>
            </a:lvl1pPr>
            <a:lvl2pPr marL="742950" indent="-285750" eaLnBrk="0" hangingPunct="0">
              <a:defRPr>
                <a:solidFill>
                  <a:schemeClr val="tx1"/>
                </a:solidFill>
                <a:latin typeface="Arial" charset="0"/>
                <a:ea typeface="맑은 고딕" pitchFamily="34" charset="-127"/>
              </a:defRPr>
            </a:lvl2pPr>
            <a:lvl3pPr marL="1143000" indent="-228600" eaLnBrk="0" hangingPunct="0">
              <a:defRPr>
                <a:solidFill>
                  <a:schemeClr val="tx1"/>
                </a:solidFill>
                <a:latin typeface="Arial" charset="0"/>
                <a:ea typeface="맑은 고딕" pitchFamily="34" charset="-127"/>
              </a:defRPr>
            </a:lvl3pPr>
            <a:lvl4pPr marL="1600200" indent="-228600" eaLnBrk="0" hangingPunct="0">
              <a:defRPr>
                <a:solidFill>
                  <a:schemeClr val="tx1"/>
                </a:solidFill>
                <a:latin typeface="Arial" charset="0"/>
                <a:ea typeface="맑은 고딕" pitchFamily="34" charset="-127"/>
              </a:defRPr>
            </a:lvl4pPr>
            <a:lvl5pPr marL="2057400" indent="-228600" eaLnBrk="0" hangingPunct="0">
              <a:defRPr>
                <a:solidFill>
                  <a:schemeClr val="tx1"/>
                </a:solidFill>
                <a:latin typeface="Arial" charset="0"/>
                <a:ea typeface="맑은 고딕" pitchFamily="34" charset="-127"/>
              </a:defRPr>
            </a:lvl5pPr>
            <a:lvl6pPr marL="2514600" indent="-228600" eaLnBrk="0" fontAlgn="base" hangingPunct="0">
              <a:spcBef>
                <a:spcPct val="0"/>
              </a:spcBef>
              <a:spcAft>
                <a:spcPct val="0"/>
              </a:spcAft>
              <a:defRPr>
                <a:solidFill>
                  <a:schemeClr val="tx1"/>
                </a:solidFill>
                <a:latin typeface="Arial" charset="0"/>
                <a:ea typeface="맑은 고딕" pitchFamily="34" charset="-127"/>
              </a:defRPr>
            </a:lvl6pPr>
            <a:lvl7pPr marL="2971800" indent="-228600" eaLnBrk="0" fontAlgn="base" hangingPunct="0">
              <a:spcBef>
                <a:spcPct val="0"/>
              </a:spcBef>
              <a:spcAft>
                <a:spcPct val="0"/>
              </a:spcAft>
              <a:defRPr>
                <a:solidFill>
                  <a:schemeClr val="tx1"/>
                </a:solidFill>
                <a:latin typeface="Arial" charset="0"/>
                <a:ea typeface="맑은 고딕" pitchFamily="34" charset="-127"/>
              </a:defRPr>
            </a:lvl7pPr>
            <a:lvl8pPr marL="3429000" indent="-228600" eaLnBrk="0" fontAlgn="base" hangingPunct="0">
              <a:spcBef>
                <a:spcPct val="0"/>
              </a:spcBef>
              <a:spcAft>
                <a:spcPct val="0"/>
              </a:spcAft>
              <a:defRPr>
                <a:solidFill>
                  <a:schemeClr val="tx1"/>
                </a:solidFill>
                <a:latin typeface="Arial" charset="0"/>
                <a:ea typeface="맑은 고딕" pitchFamily="34" charset="-127"/>
              </a:defRPr>
            </a:lvl8pPr>
            <a:lvl9pPr marL="3886200" indent="-228600" eaLnBrk="0" fontAlgn="base" hangingPunct="0">
              <a:spcBef>
                <a:spcPct val="0"/>
              </a:spcBef>
              <a:spcAft>
                <a:spcPct val="0"/>
              </a:spcAft>
              <a:defRPr>
                <a:solidFill>
                  <a:schemeClr val="tx1"/>
                </a:solidFill>
                <a:latin typeface="Arial" charset="0"/>
                <a:ea typeface="맑은 고딕" pitchFamily="34" charset="-127"/>
              </a:defRPr>
            </a:lvl9pPr>
          </a:lstStyle>
          <a:p>
            <a:pPr eaLnBrk="1" latinLnBrk="1" hangingPunct="1"/>
            <a:r>
              <a:rPr lang="en-US" altLang="ko-KR" sz="1200" b="1">
                <a:solidFill>
                  <a:srgbClr val="FF0000"/>
                </a:solidFill>
              </a:rPr>
              <a:t>Same blot was used</a:t>
            </a:r>
            <a:endParaRPr lang="ko-KR" altLang="en-US" sz="1200" b="1">
              <a:solidFill>
                <a:srgbClr val="FF0000"/>
              </a:solidFill>
            </a:endParaRPr>
          </a:p>
        </p:txBody>
      </p:sp>
    </p:spTree>
  </p:cSld>
  <p:clrMapOvr>
    <a:masterClrMapping/>
  </p:clrMapOvr>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322</TotalTime>
  <Words>2670</Words>
  <Application>Microsoft Office PowerPoint</Application>
  <PresentationFormat>화면 슬라이드 쇼(4:3)</PresentationFormat>
  <Paragraphs>357</Paragraphs>
  <Slides>70</Slides>
  <Notes>0</Notes>
  <HiddenSlides>0</HiddenSlides>
  <MMClips>0</MMClips>
  <ScaleCrop>false</ScaleCrop>
  <HeadingPairs>
    <vt:vector size="6" baseType="variant">
      <vt:variant>
        <vt:lpstr>사용한 글꼴</vt:lpstr>
      </vt:variant>
      <vt:variant>
        <vt:i4>4</vt:i4>
      </vt:variant>
      <vt:variant>
        <vt:lpstr>테마</vt:lpstr>
      </vt:variant>
      <vt:variant>
        <vt:i4>1</vt:i4>
      </vt:variant>
      <vt:variant>
        <vt:lpstr>슬라이드 제목</vt:lpstr>
      </vt:variant>
      <vt:variant>
        <vt:i4>70</vt:i4>
      </vt:variant>
    </vt:vector>
  </HeadingPairs>
  <TitlesOfParts>
    <vt:vector size="75" baseType="lpstr">
      <vt:lpstr>Arial</vt:lpstr>
      <vt:lpstr>맑은 고딕</vt:lpstr>
      <vt:lpstr>Calibri</vt:lpstr>
      <vt:lpstr>Times New Roman</vt:lpstr>
      <vt:lpstr>Office 테마</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ethics</dc:creator>
  <cp:lastModifiedBy>Yongcheol Cho</cp:lastModifiedBy>
  <cp:revision>19</cp:revision>
  <dcterms:created xsi:type="dcterms:W3CDTF">2012-05-07T04:52:43Z</dcterms:created>
  <dcterms:modified xsi:type="dcterms:W3CDTF">2012-05-24T22:54:17Z</dcterms:modified>
</cp:coreProperties>
</file>