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1" r:id="rId1"/>
    <p:sldMasterId id="2147483992" r:id="rId2"/>
  </p:sldMasterIdLst>
  <p:notesMasterIdLst>
    <p:notesMasterId r:id="rId30"/>
  </p:notesMasterIdLst>
  <p:handoutMasterIdLst>
    <p:handoutMasterId r:id="rId31"/>
  </p:handoutMasterIdLst>
  <p:sldIdLst>
    <p:sldId id="297" r:id="rId3"/>
    <p:sldId id="452" r:id="rId4"/>
    <p:sldId id="437" r:id="rId5"/>
    <p:sldId id="419" r:id="rId6"/>
    <p:sldId id="420" r:id="rId7"/>
    <p:sldId id="438" r:id="rId8"/>
    <p:sldId id="422" r:id="rId9"/>
    <p:sldId id="431" r:id="rId10"/>
    <p:sldId id="432" r:id="rId11"/>
    <p:sldId id="433" r:id="rId12"/>
    <p:sldId id="430" r:id="rId13"/>
    <p:sldId id="448" r:id="rId14"/>
    <p:sldId id="449" r:id="rId15"/>
    <p:sldId id="423" r:id="rId16"/>
    <p:sldId id="436" r:id="rId17"/>
    <p:sldId id="439" r:id="rId18"/>
    <p:sldId id="442" r:id="rId19"/>
    <p:sldId id="443" r:id="rId20"/>
    <p:sldId id="441" r:id="rId21"/>
    <p:sldId id="451" r:id="rId22"/>
    <p:sldId id="450" r:id="rId23"/>
    <p:sldId id="424" r:id="rId24"/>
    <p:sldId id="421" r:id="rId25"/>
    <p:sldId id="425" r:id="rId26"/>
    <p:sldId id="426" r:id="rId27"/>
    <p:sldId id="428" r:id="rId28"/>
    <p:sldId id="429" r:id="rId29"/>
  </p:sldIdLst>
  <p:sldSz cx="9144000" cy="6858000" type="screen4x3"/>
  <p:notesSz cx="6797675" cy="9926638"/>
  <p:embeddedFontLst>
    <p:embeddedFont>
      <p:font typeface="Gill Sans MT" pitchFamily="34" charset="0"/>
      <p:regular r:id="rId32"/>
      <p:bold r:id="rId33"/>
      <p:italic r:id="rId34"/>
      <p:boldItalic r:id="rId35"/>
    </p:embeddedFont>
    <p:embeddedFont>
      <p:font typeface="Wingdings 2" pitchFamily="18" charset="2"/>
      <p:regular r:id="rId36"/>
    </p:embeddedFont>
    <p:embeddedFont>
      <p:font typeface="맑은 고딕" pitchFamily="50" charset="-127"/>
      <p:regular r:id="rId37"/>
      <p:bold r:id="rId38"/>
    </p:embeddedFont>
    <p:embeddedFont>
      <p:font typeface="휴먼모음T" pitchFamily="18" charset="-127"/>
      <p:regular r:id="rId39"/>
    </p:embeddedFont>
    <p:embeddedFont>
      <p:font typeface="휴먼엑스포" pitchFamily="18" charset="-127"/>
      <p:regular r:id="rId40"/>
    </p:embeddedFont>
  </p:embeddedFontLst>
  <p:defaultTextStyle>
    <a:defPPr>
      <a:defRPr lang="ko-KR"/>
    </a:defPPr>
    <a:lvl1pPr algn="ctr" rtl="0" fontAlgn="base" latinLnBrk="1">
      <a:spcBef>
        <a:spcPct val="50000"/>
      </a:spcBef>
      <a:spcAft>
        <a:spcPct val="0"/>
      </a:spcAft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1pPr>
    <a:lvl2pPr marL="457200" algn="ctr" rtl="0" fontAlgn="base" latinLnBrk="1">
      <a:spcBef>
        <a:spcPct val="50000"/>
      </a:spcBef>
      <a:spcAft>
        <a:spcPct val="0"/>
      </a:spcAft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2pPr>
    <a:lvl3pPr marL="914400" algn="ctr" rtl="0" fontAlgn="base" latinLnBrk="1">
      <a:spcBef>
        <a:spcPct val="50000"/>
      </a:spcBef>
      <a:spcAft>
        <a:spcPct val="0"/>
      </a:spcAft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3pPr>
    <a:lvl4pPr marL="1371600" algn="ctr" rtl="0" fontAlgn="base" latinLnBrk="1">
      <a:spcBef>
        <a:spcPct val="50000"/>
      </a:spcBef>
      <a:spcAft>
        <a:spcPct val="0"/>
      </a:spcAft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4pPr>
    <a:lvl5pPr marL="1828800" algn="ctr" rtl="0" fontAlgn="base" latinLnBrk="1">
      <a:spcBef>
        <a:spcPct val="50000"/>
      </a:spcBef>
      <a:spcAft>
        <a:spcPct val="0"/>
      </a:spcAft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b="1" kern="1200">
        <a:solidFill>
          <a:schemeClr val="bg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BCBCBC"/>
    <a:srgbClr val="108BB4"/>
    <a:srgbClr val="D7E4BD"/>
    <a:srgbClr val="F9FABC"/>
    <a:srgbClr val="66CCFF"/>
    <a:srgbClr val="FFFF66"/>
    <a:srgbClr val="CC00FF"/>
    <a:srgbClr val="9933FF"/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679" autoAdjust="0"/>
    <p:restoredTop sz="66265" autoAdjust="0"/>
  </p:normalViewPr>
  <p:slideViewPr>
    <p:cSldViewPr snapToGrid="0">
      <p:cViewPr varScale="1">
        <p:scale>
          <a:sx n="78" d="100"/>
          <a:sy n="78" d="100"/>
        </p:scale>
        <p:origin x="-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notesViewPr>
    <p:cSldViewPr snapToGrid="0">
      <p:cViewPr varScale="1">
        <p:scale>
          <a:sx n="95" d="100"/>
          <a:sy n="95" d="100"/>
        </p:scale>
        <p:origin x="-948" y="-96"/>
      </p:cViewPr>
      <p:guideLst>
        <p:guide orient="horz" pos="3126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065" cy="496251"/>
          </a:xfrm>
          <a:prstGeom prst="rect">
            <a:avLst/>
          </a:prstGeom>
        </p:spPr>
        <p:txBody>
          <a:bodyPr vert="horz" lIns="88194" tIns="44098" rIns="88194" bIns="4409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094" y="1"/>
            <a:ext cx="2946065" cy="496251"/>
          </a:xfrm>
          <a:prstGeom prst="rect">
            <a:avLst/>
          </a:prstGeom>
        </p:spPr>
        <p:txBody>
          <a:bodyPr vert="horz" lIns="88194" tIns="44098" rIns="88194" bIns="44098" rtlCol="0"/>
          <a:lstStyle>
            <a:lvl1pPr algn="r">
              <a:defRPr sz="1200"/>
            </a:lvl1pPr>
          </a:lstStyle>
          <a:p>
            <a:fld id="{9B261C20-B75D-494C-878D-DB5D8DB1705D}" type="datetimeFigureOut">
              <a:rPr lang="ko-KR" altLang="en-US" smtClean="0"/>
              <a:pPr/>
              <a:t>2013-01-21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2" y="9428750"/>
            <a:ext cx="2946065" cy="496250"/>
          </a:xfrm>
          <a:prstGeom prst="rect">
            <a:avLst/>
          </a:prstGeom>
        </p:spPr>
        <p:txBody>
          <a:bodyPr vert="horz" lIns="88194" tIns="44098" rIns="88194" bIns="4409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094" y="9428750"/>
            <a:ext cx="2946065" cy="496250"/>
          </a:xfrm>
          <a:prstGeom prst="rect">
            <a:avLst/>
          </a:prstGeom>
        </p:spPr>
        <p:txBody>
          <a:bodyPr vert="horz" lIns="88194" tIns="44098" rIns="88194" bIns="44098" rtlCol="0" anchor="b"/>
          <a:lstStyle>
            <a:lvl1pPr algn="r">
              <a:defRPr sz="1200"/>
            </a:lvl1pPr>
          </a:lstStyle>
          <a:p>
            <a:fld id="{4BAE10F3-1300-453F-8293-2EF3F5BCA65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2946065" cy="49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94" tIns="44098" rIns="88194" bIns="44098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094" y="1"/>
            <a:ext cx="2946065" cy="49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94" tIns="44098" rIns="88194" bIns="44098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61" y="4715196"/>
            <a:ext cx="5439355" cy="446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94" tIns="44098" rIns="88194" bIns="440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8750"/>
            <a:ext cx="2946065" cy="49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94" tIns="44098" rIns="88194" bIns="44098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094" y="9428750"/>
            <a:ext cx="2946065" cy="49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94" tIns="44098" rIns="88194" bIns="44098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F80291C-5EA0-4A7B-B9E9-C6473D394EE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80291C-5EA0-4A7B-B9E9-C6473D394EED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80291C-5EA0-4A7B-B9E9-C6473D394EED}" type="slidenum">
              <a:rPr lang="en-US" altLang="ko-KR" smtClean="0"/>
              <a:pPr>
                <a:defRPr/>
              </a:pPr>
              <a:t>16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80291C-5EA0-4A7B-B9E9-C6473D394EED}" type="slidenum">
              <a:rPr lang="en-US" altLang="ko-KR" smtClean="0"/>
              <a:pPr>
                <a:defRPr/>
              </a:pPr>
              <a:t>17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80291C-5EA0-4A7B-B9E9-C6473D394EED}" type="slidenum">
              <a:rPr lang="en-US" altLang="ko-KR" smtClean="0"/>
              <a:pPr>
                <a:defRPr/>
              </a:pPr>
              <a:t>18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80291C-5EA0-4A7B-B9E9-C6473D394EED}" type="slidenum">
              <a:rPr lang="en-US" altLang="ko-KR" smtClean="0"/>
              <a:pPr>
                <a:defRPr/>
              </a:pPr>
              <a:t>19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80291C-5EA0-4A7B-B9E9-C6473D394EED}" type="slidenum">
              <a:rPr lang="en-US" altLang="ko-KR" smtClean="0"/>
              <a:pPr>
                <a:defRPr/>
              </a:pPr>
              <a:t>20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0" y="1123950"/>
            <a:ext cx="9158288" cy="0"/>
          </a:xfrm>
          <a:prstGeom prst="line">
            <a:avLst/>
          </a:prstGeom>
          <a:noFill/>
          <a:ln w="9525">
            <a:solidFill>
              <a:srgbClr val="3F3B9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ko-KR" altLang="en-US" b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5" name="Picture 5"/>
          <p:cNvPicPr preferRelativeResize="0"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7950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 preferRelativeResize="0">
            <a:picLocks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370388"/>
            <a:ext cx="10795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0" y="6597650"/>
            <a:ext cx="9140825" cy="266700"/>
          </a:xfrm>
          <a:prstGeom prst="rect">
            <a:avLst/>
          </a:prstGeom>
          <a:solidFill>
            <a:srgbClr val="C0C0C0"/>
          </a:solidFill>
          <a:ln w="0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ko-KR" altLang="en-US" b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8" name="Rectangle 10"/>
          <p:cNvSpPr>
            <a:spLocks noChangeArrowheads="1"/>
          </p:cNvSpPr>
          <p:nvPr userDrawn="1"/>
        </p:nvSpPr>
        <p:spPr bwMode="auto">
          <a:xfrm>
            <a:off x="3008313" y="5370513"/>
            <a:ext cx="40513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ctr">
              <a:spcBef>
                <a:spcPct val="0"/>
              </a:spcBef>
              <a:buClr>
                <a:srgbClr val="9966FF"/>
              </a:buClr>
              <a:buSzPct val="75000"/>
              <a:buFont typeface="Wingdings" pitchFamily="2" charset="2"/>
              <a:buNone/>
              <a:defRPr/>
            </a:pPr>
            <a:endParaRPr lang="ko-KR" altLang="ko-KR" sz="2400">
              <a:solidFill>
                <a:srgbClr val="4A5C30"/>
              </a:solidFill>
              <a:latin typeface="조선일보명조" pitchFamily="18" charset="-127"/>
              <a:ea typeface="조선일보명조" pitchFamily="18" charset="-127"/>
              <a:cs typeface="조선일보명조" pitchFamily="18" charset="-127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95425" y="1947863"/>
            <a:ext cx="7239000" cy="1181100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74788" y="3248025"/>
            <a:ext cx="7237412" cy="874713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400" b="1">
                <a:solidFill>
                  <a:srgbClr val="4A5C30"/>
                </a:solidFill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09550" y="6345238"/>
            <a:ext cx="638175" cy="24130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fld id="{7306D029-3009-47C0-9442-A868079F6B4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00CB9-E8D6-4135-9B6C-D470EE80D9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54850" y="285750"/>
            <a:ext cx="1954213" cy="6211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189038" y="285750"/>
            <a:ext cx="5713412" cy="6211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6F9A1-DB32-4FC9-8361-4CA157E53F2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>
          <a:xfrm>
            <a:off x="0" y="3268345"/>
            <a:ext cx="9144000" cy="146304"/>
            <a:chOff x="0" y="3268345"/>
            <a:chExt cx="9144000" cy="1463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924800" cy="1470025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FFFF00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871-1C20-4878-8CC8-7338DA8B2CC2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880-AC51-4EF5-8FB4-96ADE4A553A8}" type="slidenum">
              <a:rPr lang="ko-KR" altLang="en-US" smtClean="0"/>
              <a:pPr/>
              <a:t>‹#›</a:t>
            </a:fld>
            <a:endParaRPr lang="en-US" altLang="ko-K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>
            <a:lvl2pPr>
              <a:buSzPct val="70000"/>
              <a:buFont typeface="Wingdings" pitchFamily="2" charset="2"/>
              <a:buChar char="l"/>
              <a:defRPr/>
            </a:lvl2pPr>
            <a:lvl3pPr>
              <a:buFont typeface="Wingdings 2" pitchFamily="18" charset="2"/>
              <a:buChar char=""/>
              <a:defRPr/>
            </a:lvl3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4097B-456E-4A47-9DDF-781E4D3F7B41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‹#›</a:t>
            </a:fld>
            <a:endParaRPr lang="en-US" altLang="ko-KR"/>
          </a:p>
        </p:txBody>
      </p:sp>
      <p:grpSp>
        <p:nvGrpSpPr>
          <p:cNvPr id="2" name="Group 13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F363-8042-4B54-B6D1-D22FD7EFFADD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A7ACE-0C82-4D5B-BF0D-5A471159C295}" type="slidenum">
              <a:rPr lang="ko-KR" altLang="en-US" smtClean="0"/>
              <a:pPr/>
              <a:t>‹#›</a:t>
            </a:fld>
            <a:endParaRPr lang="en-US" altLang="ko-KR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buFont typeface="Wingdings" pitchFamily="2" charset="2"/>
              <a:buChar char="l"/>
              <a:defRPr sz="2400"/>
            </a:lvl2pPr>
            <a:lvl3pPr>
              <a:buFont typeface="Wingdings 2" pitchFamily="18" charset="2"/>
              <a:buChar char="®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buFont typeface="Wingdings" pitchFamily="2" charset="2"/>
              <a:buChar char="l"/>
              <a:defRPr sz="2400"/>
            </a:lvl2pPr>
            <a:lvl3pPr>
              <a:buFont typeface="Wingdings 2" pitchFamily="18" charset="2"/>
              <a:buChar char="®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19EA-4B1C-4A6F-B39B-F0B63FC621C9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E264-D61F-447D-8D1D-FE963F36598C}" type="slidenum">
              <a:rPr lang="ko-KR" altLang="en-US" smtClean="0"/>
              <a:pPr/>
              <a:t>‹#›</a:t>
            </a:fld>
            <a:endParaRPr lang="en-US" altLang="ko-KR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5F46-96C5-44CB-B549-2E943D30800F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71109-FF55-491C-B81A-3CA1136ABE0A}" type="slidenum">
              <a:rPr lang="ko-KR" altLang="en-US" smtClean="0"/>
              <a:pPr/>
              <a:t>‹#›</a:t>
            </a:fld>
            <a:endParaRPr lang="en-US" altLang="ko-KR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B8E42-BE49-49EA-B0E7-117DDB64530C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4571C-FD91-496F-B183-06D037E5CB90}" type="slidenum">
              <a:rPr lang="ko-KR" altLang="en-US" smtClean="0"/>
              <a:pPr/>
              <a:t>‹#›</a:t>
            </a:fld>
            <a:endParaRPr lang="en-US" altLang="ko-K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8420-ECA3-45CC-A465-B829B7544FB9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03749-5D8C-489D-94B0-128427DA11DD}" type="slidenum">
              <a:rPr lang="ko-KR" altLang="en-US" smtClean="0"/>
              <a:pPr/>
              <a:t>‹#›</a:t>
            </a:fld>
            <a:endParaRPr lang="en-US" altLang="ko-KR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DAF7A-07A0-4312-B8B5-0E69DE9B5118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CD6D-1F70-4637-941D-0CC18F26B382}" type="slidenum">
              <a:rPr lang="ko-KR" altLang="en-US" smtClean="0"/>
              <a:pPr/>
              <a:t>‹#›</a:t>
            </a:fld>
            <a:endParaRPr lang="en-US" altLang="ko-KR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C1E01-FB0B-468C-A470-FA42AE5E2AB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81164-228A-4892-91D5-B524F60D5D21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1DFA9-9EB6-4C74-B236-1C50F1E9C747}" type="slidenum">
              <a:rPr lang="ko-KR" altLang="en-US" smtClean="0"/>
              <a:pPr/>
              <a:t>‹#›</a:t>
            </a:fld>
            <a:endParaRPr lang="en-US" altLang="ko-KR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세로 텍스트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4A7D-B1DE-4B9D-AC9D-8818D8B838F0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B1141-8913-4419-8C29-41130AF8E987}" type="slidenum">
              <a:rPr lang="ko-KR" altLang="en-US" smtClean="0"/>
              <a:pPr/>
              <a:t>‹#›</a:t>
            </a:fld>
            <a:endParaRPr lang="en-US" altLang="ko-K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</p:spPr>
        <p:txBody>
          <a:bodyPr/>
          <a:lstStyle/>
          <a:p>
            <a:fld id="{96C97AF4-9E4F-4DFE-AB86-2B44E512009E}" type="datetimeFigureOut">
              <a:rPr lang="ko-KR" altLang="en-US" smtClean="0"/>
              <a:pPr/>
              <a:t>2013-01-21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83D41-C878-4FE4-8C07-7332C0B662A9}" type="slidenum">
              <a:rPr lang="ko-KR" altLang="en-US" smtClean="0"/>
              <a:pPr/>
              <a:t>‹#›</a:t>
            </a:fld>
            <a:endParaRPr lang="en-US" altLang="ko-KR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F3981-1D4E-44A8-AD65-A9646BCA100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189038" y="1187450"/>
            <a:ext cx="3833812" cy="5310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175250" y="1187450"/>
            <a:ext cx="3833813" cy="5310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343F2-9A79-4B97-A1D7-98E9F4D0CC2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D5981-7AAD-4F28-9C7B-54CB8FCA1F6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3611-7747-492E-A463-EFE70ABCA08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CD1F5-5CBA-477A-B5BC-E38892BA71E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96790-E979-46AB-A517-617E15C0A19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2D126-7D26-4F81-9FF3-7C0C863B918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66838" y="285750"/>
            <a:ext cx="75977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9038" y="1187450"/>
            <a:ext cx="7820025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pic>
        <p:nvPicPr>
          <p:cNvPr id="1028" name="Picture 4"/>
          <p:cNvPicPr preferRelativeResize="0"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07950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 preferRelativeResize="0"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368800"/>
            <a:ext cx="10795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6596063"/>
            <a:ext cx="9140825" cy="266700"/>
          </a:xfrm>
          <a:prstGeom prst="rect">
            <a:avLst/>
          </a:prstGeom>
          <a:solidFill>
            <a:srgbClr val="C0C0C0"/>
          </a:solidFill>
          <a:ln w="0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ko-KR" altLang="en-US" b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9399" name="Line 7"/>
          <p:cNvSpPr>
            <a:spLocks noChangeShapeType="1"/>
          </p:cNvSpPr>
          <p:nvPr/>
        </p:nvSpPr>
        <p:spPr bwMode="auto">
          <a:xfrm>
            <a:off x="0" y="1123950"/>
            <a:ext cx="9158288" cy="0"/>
          </a:xfrm>
          <a:prstGeom prst="line">
            <a:avLst/>
          </a:prstGeom>
          <a:noFill/>
          <a:ln w="9525">
            <a:solidFill>
              <a:srgbClr val="3F3B9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ko-KR" altLang="en-US" b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940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7950" y="6321425"/>
            <a:ext cx="79216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1"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D91664FF-4254-4E04-A13C-BA199D14B19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0" r:id="rId2"/>
    <p:sldLayoutId id="2147483709" r:id="rId3"/>
    <p:sldLayoutId id="2147483708" r:id="rId4"/>
    <p:sldLayoutId id="2147483707" r:id="rId5"/>
    <p:sldLayoutId id="2147483706" r:id="rId6"/>
    <p:sldLayoutId id="2147483705" r:id="rId7"/>
    <p:sldLayoutId id="2147483704" r:id="rId8"/>
    <p:sldLayoutId id="2147483703" r:id="rId9"/>
    <p:sldLayoutId id="2147483702" r:id="rId10"/>
    <p:sldLayoutId id="2147483701" r:id="rId11"/>
  </p:sldLayoutIdLst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600">
          <a:solidFill>
            <a:srgbClr val="9933FF"/>
          </a:solidFill>
          <a:latin typeface="휴먼엑스포" pitchFamily="18" charset="-127"/>
          <a:ea typeface="휴먼엑스포" pitchFamily="18" charset="-127"/>
        </a:defRPr>
      </a:lvl9pPr>
    </p:titleStyle>
    <p:bodyStyle>
      <a:lvl1pPr marL="342900" indent="-342900" algn="l" rtl="0" eaLnBrk="0" fontAlgn="ctr" latinLnBrk="1" hangingPunct="0">
        <a:lnSpc>
          <a:spcPts val="3300"/>
        </a:lnSpc>
        <a:spcBef>
          <a:spcPct val="30000"/>
        </a:spcBef>
        <a:spcAft>
          <a:spcPct val="0"/>
        </a:spcAft>
        <a:buClr>
          <a:srgbClr val="9966FF"/>
        </a:buClr>
        <a:buSzPct val="75000"/>
        <a:buFont typeface="Wingdings" pitchFamily="2" charset="2"/>
        <a:buChar char="u"/>
        <a:defRPr kumimoji="1" sz="2200">
          <a:solidFill>
            <a:srgbClr val="0066FF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lnSpc>
          <a:spcPts val="3000"/>
        </a:lnSpc>
        <a:spcBef>
          <a:spcPct val="20000"/>
        </a:spcBef>
        <a:spcAft>
          <a:spcPct val="0"/>
        </a:spcAft>
        <a:buClr>
          <a:srgbClr val="CC9900"/>
        </a:buClr>
        <a:buSzPct val="75000"/>
        <a:buFont typeface="Wingdings" pitchFamily="2" charset="2"/>
        <a:buChar char="l"/>
        <a:defRPr kumimoji="1" sz="2000" b="1">
          <a:solidFill>
            <a:schemeClr val="tx1"/>
          </a:solidFill>
          <a:latin typeface="조선일보명조" pitchFamily="18" charset="-127"/>
          <a:ea typeface="조선일보명조" pitchFamily="18" charset="-127"/>
          <a:cs typeface="조선일보명조" pitchFamily="18" charset="-127"/>
        </a:defRPr>
      </a:lvl2pPr>
      <a:lvl3pPr marL="1143000" indent="-228600" algn="l" rtl="0" eaLnBrk="0" fontAlgn="base" latinLnBrk="1" hangingPunct="0">
        <a:lnSpc>
          <a:spcPts val="3000"/>
        </a:lnSpc>
        <a:spcBef>
          <a:spcPct val="20000"/>
        </a:spcBef>
        <a:spcAft>
          <a:spcPct val="0"/>
        </a:spcAft>
        <a:buClr>
          <a:srgbClr val="9966FF"/>
        </a:buClr>
        <a:buFont typeface="Wingdings" pitchFamily="2" charset="2"/>
        <a:buChar char="ü"/>
        <a:defRPr kumimoji="1" sz="2000">
          <a:solidFill>
            <a:schemeClr val="tx1"/>
          </a:solidFill>
          <a:latin typeface="조선일보명조" pitchFamily="18" charset="-127"/>
          <a:ea typeface="조선일보명조" pitchFamily="18" charset="-127"/>
          <a:cs typeface="조선일보명조" pitchFamily="18" charset="-127"/>
        </a:defRPr>
      </a:lvl3pPr>
      <a:lvl4pPr marL="1600200" indent="-228600" algn="l" rtl="0" eaLnBrk="0" fontAlgn="base" latinLnBrk="1" hangingPunct="0">
        <a:lnSpc>
          <a:spcPts val="2400"/>
        </a:lnSpc>
        <a:spcBef>
          <a:spcPct val="20000"/>
        </a:spcBef>
        <a:spcAft>
          <a:spcPct val="0"/>
        </a:spcAft>
        <a:buFont typeface="휴먼모음T" pitchFamily="18" charset="-127"/>
        <a:buChar char="-"/>
        <a:defRPr kumimoji="1" sz="1600">
          <a:solidFill>
            <a:schemeClr val="tx1"/>
          </a:solidFill>
          <a:latin typeface="휴먼모음T" pitchFamily="18" charset="-127"/>
          <a:ea typeface="휴먼모음T" pitchFamily="18" charset="-127"/>
          <a:cs typeface="조선일보명조" pitchFamily="18" charset="-127"/>
        </a:defRPr>
      </a:lvl4pPr>
      <a:lvl5pPr marL="2057400" indent="-228600" algn="l" rtl="0" eaLnBrk="0" fontAlgn="base" latinLnBrk="1" hangingPunct="0">
        <a:lnSpc>
          <a:spcPts val="2400"/>
        </a:lnSpc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휴먼모음T" pitchFamily="18" charset="-127"/>
          <a:ea typeface="휴먼모음T" pitchFamily="18" charset="-127"/>
          <a:cs typeface="조선일보명조" pitchFamily="18" charset="-127"/>
        </a:defRPr>
      </a:lvl5pPr>
      <a:lvl6pPr marL="2514600" indent="-228600" algn="l" rtl="0" fontAlgn="base" latinLnBrk="1">
        <a:lnSpc>
          <a:spcPts val="2400"/>
        </a:lnSpc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휴먼모음T" pitchFamily="18" charset="-127"/>
          <a:ea typeface="휴먼모음T" pitchFamily="18" charset="-127"/>
          <a:cs typeface="휴먼모음T" pitchFamily="18" charset="-127"/>
        </a:defRPr>
      </a:lvl6pPr>
      <a:lvl7pPr marL="2971800" indent="-228600" algn="l" rtl="0" fontAlgn="base" latinLnBrk="1">
        <a:lnSpc>
          <a:spcPts val="2400"/>
        </a:lnSpc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휴먼모음T" pitchFamily="18" charset="-127"/>
          <a:ea typeface="휴먼모음T" pitchFamily="18" charset="-127"/>
          <a:cs typeface="휴먼모음T" pitchFamily="18" charset="-127"/>
        </a:defRPr>
      </a:lvl7pPr>
      <a:lvl8pPr marL="3429000" indent="-228600" algn="l" rtl="0" fontAlgn="base" latinLnBrk="1">
        <a:lnSpc>
          <a:spcPts val="2400"/>
        </a:lnSpc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휴먼모음T" pitchFamily="18" charset="-127"/>
          <a:ea typeface="휴먼모음T" pitchFamily="18" charset="-127"/>
          <a:cs typeface="휴먼모음T" pitchFamily="18" charset="-127"/>
        </a:defRPr>
      </a:lvl8pPr>
      <a:lvl9pPr marL="3886200" indent="-228600" algn="l" rtl="0" fontAlgn="base" latinLnBrk="1">
        <a:lnSpc>
          <a:spcPts val="2400"/>
        </a:lnSpc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휴먼모음T" pitchFamily="18" charset="-127"/>
          <a:ea typeface="휴먼모음T" pitchFamily="18" charset="-127"/>
          <a:cs typeface="휴먼모음T" pitchFamily="18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28652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fld id="{EB44955A-EDE5-4FF3-A454-CF676A8FFF3D}" type="datetimeFigureOut">
              <a:rPr lang="en-US" smtClean="0"/>
              <a:pPr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fld id="{D91664FF-4254-4E04-A13C-BA199D14B192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hf hdr="0" ftr="0" dt="0"/>
  <p:txStyles>
    <p:titleStyle>
      <a:lvl1pPr algn="l" defTabSz="914400" rtl="0" eaLnBrk="1" latinLnBrk="1" hangingPunct="1">
        <a:spcBef>
          <a:spcPct val="0"/>
        </a:spcBef>
        <a:buNone/>
        <a:defRPr sz="44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의료공급체계의 혁신과</a:t>
            </a:r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맞춤형 질병관리</a:t>
            </a:r>
            <a:endParaRPr lang="en-US" altLang="ko-K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48512" y="3724351"/>
            <a:ext cx="6937248" cy="1777039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사립대학교의료원협의회 의료정책 포럼</a:t>
            </a:r>
            <a:endParaRPr lang="en-US" altLang="ko-KR" dirty="0" smtClean="0">
              <a:latin typeface="조선일보명조" pitchFamily="18" charset="-127"/>
              <a:ea typeface="조선일보명조" pitchFamily="18" charset="-127"/>
              <a:cs typeface="조선일보명조" pitchFamily="18" charset="-127"/>
            </a:endParaRPr>
          </a:p>
          <a:p>
            <a:r>
              <a:rPr lang="en-US" altLang="ko-KR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2013.  1.  24 (</a:t>
            </a:r>
            <a:r>
              <a:rPr lang="ko-KR" altLang="en-US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목</a:t>
            </a:r>
            <a:r>
              <a:rPr lang="en-US" altLang="ko-KR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)</a:t>
            </a:r>
            <a:endParaRPr lang="en-US" altLang="ko-KR" dirty="0">
              <a:latin typeface="조선일보명조" pitchFamily="18" charset="-127"/>
              <a:ea typeface="조선일보명조" pitchFamily="18" charset="-127"/>
              <a:cs typeface="조선일보명조" pitchFamily="18" charset="-127"/>
            </a:endParaRPr>
          </a:p>
          <a:p>
            <a:r>
              <a:rPr lang="en-US" altLang="ko-KR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CHA</a:t>
            </a:r>
            <a:r>
              <a:rPr lang="ko-KR" altLang="en-US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의과학대학교  </a:t>
            </a:r>
            <a:r>
              <a:rPr lang="ko-KR" altLang="en-US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예방의학교실  </a:t>
            </a:r>
            <a:r>
              <a:rPr lang="ko-KR" altLang="en-US" dirty="0" smtClean="0">
                <a:latin typeface="조선일보명조" pitchFamily="18" charset="-127"/>
                <a:ea typeface="조선일보명조" pitchFamily="18" charset="-127"/>
                <a:cs typeface="조선일보명조" pitchFamily="18" charset="-127"/>
              </a:rPr>
              <a:t>지영건</a:t>
            </a:r>
            <a:endParaRPr lang="ko-KR" altLang="en-US" dirty="0">
              <a:latin typeface="조선일보명조" pitchFamily="18" charset="-127"/>
              <a:ea typeface="조선일보명조" pitchFamily="18" charset="-127"/>
              <a:cs typeface="조선일보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_x119171304" descr="EMB00000fc855f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4458" y="3380281"/>
            <a:ext cx="1491522" cy="1491522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10</a:t>
            </a:fld>
            <a:endParaRPr lang="en-US" altLang="ko-KR"/>
          </a:p>
        </p:txBody>
      </p:sp>
      <p:sp>
        <p:nvSpPr>
          <p:cNvPr id="8" name="모서리가 둥근 직사각형 7"/>
          <p:cNvSpPr/>
          <p:nvPr/>
        </p:nvSpPr>
        <p:spPr>
          <a:xfrm>
            <a:off x="3417757" y="5069173"/>
            <a:ext cx="1004341" cy="68954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/>
              <a:t>개원의</a:t>
            </a:r>
            <a:endParaRPr lang="en-US" altLang="ko-KR" dirty="0" smtClean="0"/>
          </a:p>
          <a:p>
            <a:pPr algn="ctr">
              <a:spcBef>
                <a:spcPts val="0"/>
              </a:spcBef>
            </a:pPr>
            <a:r>
              <a:rPr lang="en-US" altLang="ko-KR" dirty="0" smtClean="0"/>
              <a:t>(</a:t>
            </a:r>
            <a:r>
              <a:rPr lang="ko-KR" altLang="en-US" dirty="0" smtClean="0"/>
              <a:t>외래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grpSp>
        <p:nvGrpSpPr>
          <p:cNvPr id="3" name="그룹 11"/>
          <p:cNvGrpSpPr/>
          <p:nvPr/>
        </p:nvGrpSpPr>
        <p:grpSpPr>
          <a:xfrm>
            <a:off x="3177913" y="1723873"/>
            <a:ext cx="1469037" cy="2398425"/>
            <a:chOff x="2638268" y="1693890"/>
            <a:chExt cx="1469037" cy="239842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2638268" y="1693890"/>
              <a:ext cx="1469037" cy="239842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>
                  <a:solidFill>
                    <a:schemeClr val="tx1"/>
                  </a:solidFill>
                </a:rPr>
                <a:t>민간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/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공공</a:t>
              </a:r>
              <a:endParaRPr lang="en-US" altLang="ko-KR" dirty="0" smtClean="0">
                <a:solidFill>
                  <a:schemeClr val="tx1"/>
                </a:solidFill>
              </a:endParaRPr>
            </a:p>
            <a:p>
              <a:pPr algn="ctr">
                <a:spcBef>
                  <a:spcPts val="0"/>
                </a:spcBef>
              </a:pPr>
              <a:r>
                <a:rPr lang="ko-KR" altLang="en-US" dirty="0" smtClean="0">
                  <a:solidFill>
                    <a:schemeClr val="tx1"/>
                  </a:solidFill>
                </a:rPr>
                <a:t>병원</a:t>
              </a:r>
              <a:endParaRPr lang="en-US" altLang="ko-KR" dirty="0" smtClean="0">
                <a:solidFill>
                  <a:schemeClr val="tx1"/>
                </a:solidFill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2743200" y="2953060"/>
              <a:ext cx="1259173" cy="914402"/>
            </a:xfrm>
            <a:prstGeom prst="round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lang="en-US" altLang="ko-KR" dirty="0" smtClean="0"/>
                <a:t>(</a:t>
              </a:r>
              <a:r>
                <a:rPr lang="ko-KR" altLang="en-US" dirty="0" smtClean="0"/>
                <a:t>입원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</p:grpSp>
      <p:cxnSp>
        <p:nvCxnSpPr>
          <p:cNvPr id="17" name="직선 화살표 연결선 16"/>
          <p:cNvCxnSpPr/>
          <p:nvPr/>
        </p:nvCxnSpPr>
        <p:spPr>
          <a:xfrm>
            <a:off x="1873771" y="4347147"/>
            <a:ext cx="2046157" cy="7220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rot="16200000" flipV="1">
            <a:off x="3187910" y="4337154"/>
            <a:ext cx="1456543" cy="74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타원 18"/>
          <p:cNvSpPr/>
          <p:nvPr/>
        </p:nvSpPr>
        <p:spPr>
          <a:xfrm>
            <a:off x="6910466" y="3028012"/>
            <a:ext cx="1753850" cy="1199214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CMS</a:t>
            </a:r>
            <a:endParaRPr lang="ko-KR" altLang="en-US" dirty="0"/>
          </a:p>
        </p:txBody>
      </p:sp>
      <p:cxnSp>
        <p:nvCxnSpPr>
          <p:cNvPr id="20" name="직선 화살표 연결선 19"/>
          <p:cNvCxnSpPr>
            <a:stCxn id="19" idx="2"/>
          </p:cNvCxnSpPr>
          <p:nvPr/>
        </p:nvCxnSpPr>
        <p:spPr>
          <a:xfrm rot="10800000">
            <a:off x="4646952" y="2083633"/>
            <a:ext cx="2263515" cy="15439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>
            <a:stCxn id="19" idx="2"/>
            <a:endCxn id="8" idx="3"/>
          </p:cNvCxnSpPr>
          <p:nvPr/>
        </p:nvCxnSpPr>
        <p:spPr>
          <a:xfrm rot="10800000" flipV="1">
            <a:off x="4422098" y="3627619"/>
            <a:ext cx="2488368" cy="1786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/>
          <p:cNvSpPr/>
          <p:nvPr/>
        </p:nvSpPr>
        <p:spPr>
          <a:xfrm>
            <a:off x="2383436" y="4512040"/>
            <a:ext cx="749508" cy="29980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방문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387778" y="4362138"/>
            <a:ext cx="1064301" cy="32978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solidFill>
                  <a:schemeClr val="tx1"/>
                </a:solidFill>
              </a:rPr>
              <a:t>어텐</a:t>
            </a:r>
            <a:r>
              <a:rPr lang="ko-KR" altLang="en-US">
                <a:solidFill>
                  <a:schemeClr val="tx1"/>
                </a:solidFill>
              </a:rPr>
              <a:t>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4781862" y="4272195"/>
            <a:ext cx="2548328" cy="8994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</a:pPr>
            <a:r>
              <a:rPr lang="ko-KR" altLang="en-US" dirty="0" smtClean="0">
                <a:solidFill>
                  <a:schemeClr val="tx1"/>
                </a:solidFill>
              </a:rPr>
              <a:t>상대가치 </a:t>
            </a:r>
            <a:r>
              <a:rPr lang="ko-KR" altLang="en-US" dirty="0" smtClean="0">
                <a:solidFill>
                  <a:schemeClr val="tx1"/>
                </a:solidFill>
              </a:rPr>
              <a:t>행위수가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5114144" y="2385932"/>
            <a:ext cx="971863" cy="8994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DRG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6592" y="2072640"/>
            <a:ext cx="1255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/>
                </a:solidFill>
                <a:latin typeface="+mn-ea"/>
                <a:ea typeface="+mn-ea"/>
              </a:rPr>
              <a:t>미국</a:t>
            </a:r>
            <a:endParaRPr lang="ko-KR" altLang="en-US" sz="2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형식적인 진료의뢰로 말미암아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환자의 수도권</a:t>
            </a:r>
            <a:r>
              <a:rPr lang="en-US" altLang="ko-KR" dirty="0" smtClean="0"/>
              <a:t>/</a:t>
            </a:r>
            <a:r>
              <a:rPr lang="ko-KR" altLang="en-US" dirty="0" smtClean="0"/>
              <a:t>대형병원 쏠림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의료자원 활용의 비효율성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r>
              <a:rPr lang="ko-KR" altLang="en-US" dirty="0" smtClean="0">
                <a:sym typeface="Wingdings" pitchFamily="2" charset="2"/>
              </a:rPr>
              <a:t>지방</a:t>
            </a:r>
            <a:r>
              <a:rPr lang="en-US" altLang="ko-KR" dirty="0" smtClean="0">
                <a:sym typeface="Wingdings" pitchFamily="2" charset="2"/>
              </a:rPr>
              <a:t>/</a:t>
            </a:r>
            <a:r>
              <a:rPr lang="ko-KR" altLang="en-US" dirty="0" smtClean="0">
                <a:sym typeface="Wingdings" pitchFamily="2" charset="2"/>
              </a:rPr>
              <a:t>중소병원의 경영악화</a:t>
            </a:r>
            <a:endParaRPr lang="en-US" altLang="ko-KR" dirty="0" smtClean="0">
              <a:sym typeface="Wingdings" pitchFamily="2" charset="2"/>
            </a:endParaRPr>
          </a:p>
          <a:p>
            <a:r>
              <a:rPr lang="ko-KR" altLang="en-US" dirty="0" err="1" smtClean="0">
                <a:sym typeface="Wingdings" pitchFamily="2" charset="2"/>
              </a:rPr>
              <a:t>임기웅변식</a:t>
            </a:r>
            <a:r>
              <a:rPr lang="ko-KR" altLang="en-US" dirty="0" smtClean="0">
                <a:sym typeface="Wingdings" pitchFamily="2" charset="2"/>
              </a:rPr>
              <a:t> 처방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r>
              <a:rPr lang="ko-KR" altLang="en-US" dirty="0" smtClean="0">
                <a:sym typeface="Wingdings" pitchFamily="2" charset="2"/>
              </a:rPr>
              <a:t>수도권 병상 증설 규제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r>
              <a:rPr lang="ko-KR" altLang="en-US" dirty="0" smtClean="0">
                <a:sym typeface="Wingdings" pitchFamily="2" charset="2"/>
              </a:rPr>
              <a:t>환자에게 동기부여가 되지 아니하는 만성질환 관리제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endParaRPr lang="en-US" altLang="ko-KR" dirty="0" smtClean="0">
              <a:sym typeface="Wingdings" pitchFamily="2" charset="2"/>
            </a:endParaRPr>
          </a:p>
          <a:p>
            <a:pPr lvl="1"/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11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의료인력정책 </a:t>
            </a:r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전문의</a:t>
            </a:r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ko-K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4571C-FD91-496F-B183-06D037E5CB90}" type="slidenum">
              <a:rPr lang="ko-KR" altLang="en-US" smtClean="0"/>
              <a:pPr/>
              <a:t>12</a:t>
            </a:fld>
            <a:endParaRPr lang="en-US" altLang="ko-KR"/>
          </a:p>
        </p:txBody>
      </p:sp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854753" y="5634801"/>
            <a:ext cx="2160000" cy="108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ko-KR" altLang="en-US" sz="1600" dirty="0" smtClean="0">
                <a:solidFill>
                  <a:schemeClr val="bg1"/>
                </a:solidFill>
              </a:rPr>
              <a:t>내과</a:t>
            </a:r>
            <a:r>
              <a:rPr lang="en-US" altLang="ko-KR" sz="1600" dirty="0" smtClean="0">
                <a:solidFill>
                  <a:schemeClr val="bg1"/>
                </a:solidFill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</a:rPr>
              <a:t>소아과</a:t>
            </a:r>
            <a:r>
              <a:rPr lang="en-US" altLang="ko-KR" sz="1600" dirty="0" smtClean="0">
                <a:solidFill>
                  <a:schemeClr val="bg1"/>
                </a:solidFill>
              </a:rPr>
              <a:t>, </a:t>
            </a:r>
          </a:p>
          <a:p>
            <a:pPr algn="l"/>
            <a:endParaRPr lang="en-US" altLang="ko-KR" sz="1600" dirty="0">
              <a:solidFill>
                <a:schemeClr val="bg1"/>
              </a:solidFill>
            </a:endParaRPr>
          </a:p>
          <a:p>
            <a:pPr algn="l"/>
            <a:r>
              <a:rPr lang="ko-KR" altLang="en-US" sz="1600" dirty="0" smtClean="0">
                <a:solidFill>
                  <a:schemeClr val="bg1"/>
                </a:solidFill>
              </a:rPr>
              <a:t>외과</a:t>
            </a:r>
            <a:r>
              <a:rPr lang="en-US" altLang="ko-KR" sz="1600" dirty="0" smtClean="0">
                <a:solidFill>
                  <a:schemeClr val="bg1"/>
                </a:solidFill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</a:rPr>
              <a:t>산부인과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090224" y="5634801"/>
            <a:ext cx="720000" cy="1080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의과대학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529310" y="5980046"/>
            <a:ext cx="252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700" b="0" spc="-150" dirty="0" smtClean="0"/>
              <a:t>안과</a:t>
            </a:r>
            <a:r>
              <a:rPr lang="en-US" altLang="ko-KR" sz="1700" b="0" spc="-150" dirty="0" smtClean="0"/>
              <a:t>, </a:t>
            </a:r>
            <a:r>
              <a:rPr lang="ko-KR" altLang="en-US" sz="1700" b="0" spc="-150" dirty="0" smtClean="0"/>
              <a:t>피부과</a:t>
            </a:r>
            <a:r>
              <a:rPr lang="en-US" altLang="ko-KR" sz="1700" b="0" spc="-150" dirty="0" smtClean="0"/>
              <a:t>, </a:t>
            </a:r>
            <a:r>
              <a:rPr lang="ko-KR" altLang="en-US" sz="1700" b="0" spc="-150" dirty="0" smtClean="0"/>
              <a:t>이비인후과</a:t>
            </a:r>
            <a:endParaRPr lang="ko-KR" altLang="en-US" sz="1700" b="0" spc="-150" dirty="0"/>
          </a:p>
        </p:txBody>
      </p:sp>
      <p:sp>
        <p:nvSpPr>
          <p:cNvPr id="21" name="직사각형 20"/>
          <p:cNvSpPr/>
          <p:nvPr/>
        </p:nvSpPr>
        <p:spPr>
          <a:xfrm>
            <a:off x="5045815" y="6372289"/>
            <a:ext cx="216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150" dirty="0" smtClean="0"/>
              <a:t>성형외과</a:t>
            </a:r>
            <a:endParaRPr lang="ko-KR" altLang="en-US" spc="-150" dirty="0"/>
          </a:p>
        </p:txBody>
      </p:sp>
      <p:pic>
        <p:nvPicPr>
          <p:cNvPr id="149505" name="_x124541664" descr="EMB00000fc856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933" y="5994561"/>
            <a:ext cx="468000" cy="245898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937228" y="6345469"/>
            <a:ext cx="899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/>
                </a:solidFill>
              </a:rPr>
              <a:t>미국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2090224" y="1609942"/>
            <a:ext cx="720000" cy="1080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의과대학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839755" y="1753942"/>
            <a:ext cx="720000" cy="936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인턴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589264" y="1861942"/>
            <a:ext cx="2880000" cy="828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전문의 훈련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(</a:t>
            </a:r>
            <a:r>
              <a:rPr lang="ko-KR" altLang="en-US" dirty="0" smtClean="0"/>
              <a:t>레지던트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149507" name="_x120888624" descr="EMB00000fc85606"/>
          <p:cNvPicPr>
            <a:picLocks noChangeAspect="1" noChangeArrowheads="1"/>
          </p:cNvPicPr>
          <p:nvPr/>
        </p:nvPicPr>
        <p:blipFill>
          <a:blip r:embed="rId3"/>
          <a:srcRect l="5666" t="9445" r="5666" b="9445"/>
          <a:stretch>
            <a:fillRect/>
          </a:stretch>
        </p:blipFill>
        <p:spPr bwMode="auto">
          <a:xfrm>
            <a:off x="1152933" y="1949539"/>
            <a:ext cx="468000" cy="310866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749852" y="2320610"/>
            <a:ext cx="1274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/>
                </a:solidFill>
              </a:rPr>
              <a:t>우리나라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574274" y="2995322"/>
            <a:ext cx="2160000" cy="1080000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일반의 훈련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2090224" y="2995322"/>
            <a:ext cx="720000" cy="1080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의과대학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839755" y="2995322"/>
            <a:ext cx="720000" cy="1080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인턴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762815" y="3715322"/>
            <a:ext cx="288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전문의 훈련</a:t>
            </a:r>
            <a:endParaRPr lang="ko-KR" altLang="en-US" dirty="0"/>
          </a:p>
        </p:txBody>
      </p:sp>
      <p:pic>
        <p:nvPicPr>
          <p:cNvPr id="149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2933" y="3355083"/>
            <a:ext cx="468000" cy="233187"/>
          </a:xfrm>
          <a:prstGeom prst="rect">
            <a:avLst/>
          </a:prstGeom>
          <a:noFill/>
          <a:ln w="0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749852" y="3705990"/>
            <a:ext cx="1274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/>
                </a:solidFill>
              </a:rPr>
              <a:t>영국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949035" y="4266911"/>
            <a:ext cx="3600000" cy="720000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일반의 훈련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2090224" y="4266911"/>
            <a:ext cx="720000" cy="1080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의과대학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39755" y="4266911"/>
            <a:ext cx="1080000" cy="1080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인턴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949035" y="4986911"/>
            <a:ext cx="3600000" cy="360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전문의 훈련</a:t>
            </a:r>
            <a:endParaRPr lang="ko-KR" altLang="en-US" dirty="0"/>
          </a:p>
        </p:txBody>
      </p:sp>
      <p:pic>
        <p:nvPicPr>
          <p:cNvPr id="1495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52933" y="4626671"/>
            <a:ext cx="468000" cy="280110"/>
          </a:xfrm>
          <a:prstGeom prst="rect">
            <a:avLst/>
          </a:prstGeom>
          <a:noFill/>
          <a:ln w="0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749852" y="4977579"/>
            <a:ext cx="1274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/>
                </a:solidFill>
              </a:rPr>
              <a:t>독일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7347" y="1424816"/>
            <a:ext cx="3917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※</a:t>
            </a:r>
            <a:r>
              <a:rPr lang="ko-KR" altLang="en-US" dirty="0" smtClean="0">
                <a:solidFill>
                  <a:schemeClr val="tx1"/>
                </a:solidFill>
              </a:rPr>
              <a:t>참고</a:t>
            </a:r>
            <a:r>
              <a:rPr lang="en-US" altLang="ko-KR" dirty="0" smtClean="0">
                <a:solidFill>
                  <a:schemeClr val="tx1"/>
                </a:solidFill>
              </a:rPr>
              <a:t>: </a:t>
            </a:r>
            <a:r>
              <a:rPr lang="ko-KR" altLang="en-US" dirty="0" smtClean="0">
                <a:solidFill>
                  <a:schemeClr val="tx1"/>
                </a:solidFill>
              </a:rPr>
              <a:t>국가별  전문의  양성 체계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 smtClean="0"/>
              <a:t>전문의 비중을 의료비상승의 주범으로 인식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GP(general practitioner)</a:t>
            </a:r>
            <a:r>
              <a:rPr lang="ko-KR" altLang="en-US" dirty="0" smtClean="0"/>
              <a:t>에 대한 인식 부족과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양성의 도외시</a:t>
            </a:r>
            <a:endParaRPr lang="en-US" altLang="ko-KR" dirty="0" smtClean="0"/>
          </a:p>
          <a:p>
            <a:r>
              <a:rPr lang="ko-KR" altLang="en-US" dirty="0" smtClean="0"/>
              <a:t>지도전문의 숫자에 의존하는 전문의 배출구조</a:t>
            </a:r>
            <a:r>
              <a:rPr lang="en-US" altLang="ko-KR" dirty="0" smtClean="0"/>
              <a:t>(n-1, n-2, n-3….)</a:t>
            </a:r>
          </a:p>
          <a:p>
            <a:pPr lvl="1"/>
            <a:r>
              <a:rPr lang="ko-KR" altLang="en-US" dirty="0" smtClean="0"/>
              <a:t>국민의 전문의 수요에 근거한 전문의 배출이 아닌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병원의 수요에 근거한 전문의 정원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수도권</a:t>
            </a:r>
            <a:r>
              <a:rPr lang="en-US" altLang="ko-KR" dirty="0" smtClean="0"/>
              <a:t>/</a:t>
            </a:r>
            <a:r>
              <a:rPr lang="ko-KR" altLang="en-US" dirty="0" smtClean="0"/>
              <a:t>대형 병원에 쏠리는 레지던트 정원</a:t>
            </a:r>
            <a:r>
              <a:rPr lang="en-US" altLang="ko-KR" dirty="0" smtClean="0">
                <a:sym typeface="Wingdings" pitchFamily="2" charset="2"/>
              </a:rPr>
              <a:t></a:t>
            </a:r>
            <a:br>
              <a:rPr lang="en-US" altLang="ko-KR" dirty="0" smtClean="0">
                <a:sym typeface="Wingdings" pitchFamily="2" charset="2"/>
              </a:rPr>
            </a:br>
            <a:r>
              <a:rPr lang="ko-KR" altLang="en-US" dirty="0" smtClean="0">
                <a:sym typeface="Wingdings" pitchFamily="2" charset="2"/>
              </a:rPr>
              <a:t>지방</a:t>
            </a:r>
            <a:r>
              <a:rPr lang="en-US" altLang="ko-KR" dirty="0" smtClean="0">
                <a:sym typeface="Wingdings" pitchFamily="2" charset="2"/>
              </a:rPr>
              <a:t>/</a:t>
            </a:r>
            <a:r>
              <a:rPr lang="ko-KR" altLang="en-US" dirty="0" smtClean="0">
                <a:sym typeface="Wingdings" pitchFamily="2" charset="2"/>
              </a:rPr>
              <a:t>중소병원에서 적정 진료 불가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r>
              <a:rPr lang="ko-KR" altLang="en-US" dirty="0" err="1" smtClean="0">
                <a:sym typeface="Wingdings" pitchFamily="2" charset="2"/>
              </a:rPr>
              <a:t>임기웅변식</a:t>
            </a:r>
            <a:r>
              <a:rPr lang="ko-KR" altLang="en-US" dirty="0" smtClean="0">
                <a:sym typeface="Wingdings" pitchFamily="2" charset="2"/>
              </a:rPr>
              <a:t> 처방</a:t>
            </a:r>
            <a:r>
              <a:rPr lang="en-US" altLang="ko-KR" dirty="0" smtClean="0">
                <a:sym typeface="Wingdings" pitchFamily="2" charset="2"/>
              </a:rPr>
              <a:t>: </a:t>
            </a:r>
            <a:r>
              <a:rPr lang="ko-KR" altLang="en-US" dirty="0" smtClean="0">
                <a:sym typeface="Wingdings" pitchFamily="2" charset="2"/>
              </a:rPr>
              <a:t>흉부외과 등 일부 </a:t>
            </a:r>
            <a:r>
              <a:rPr lang="ko-KR" altLang="en-US" dirty="0" err="1" smtClean="0">
                <a:sym typeface="Wingdings" pitchFamily="2" charset="2"/>
              </a:rPr>
              <a:t>진료과</a:t>
            </a:r>
            <a:r>
              <a:rPr lang="ko-KR" altLang="en-US" dirty="0" smtClean="0">
                <a:sym typeface="Wingdings" pitchFamily="2" charset="2"/>
              </a:rPr>
              <a:t> 수가 </a:t>
            </a:r>
            <a:r>
              <a:rPr lang="en-US" altLang="ko-KR" dirty="0" smtClean="0">
                <a:sym typeface="Wingdings" pitchFamily="2" charset="2"/>
              </a:rPr>
              <a:t/>
            </a:r>
            <a:br>
              <a:rPr lang="en-US" altLang="ko-KR" dirty="0" smtClean="0">
                <a:sym typeface="Wingdings" pitchFamily="2" charset="2"/>
              </a:rPr>
            </a:br>
            <a:r>
              <a:rPr lang="ko-KR" altLang="en-US" dirty="0" smtClean="0">
                <a:sym typeface="Wingdings" pitchFamily="2" charset="2"/>
              </a:rPr>
              <a:t>가산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4571C-FD91-496F-B183-06D037E5CB90}" type="slidenum">
              <a:rPr lang="ko-KR" altLang="en-US" smtClean="0"/>
              <a:pPr/>
              <a:t>13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ko-KR" altLang="en-US" dirty="0" err="1" smtClean="0"/>
              <a:t>임상병리사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심전도 </a:t>
            </a:r>
            <a:r>
              <a:rPr lang="en-US" altLang="ko-KR" dirty="0" smtClean="0"/>
              <a:t>(</a:t>
            </a:r>
            <a:r>
              <a:rPr lang="ko-KR" altLang="en-US" dirty="0" smtClean="0"/>
              <a:t>의료기사 등에 관한 법률</a:t>
            </a:r>
            <a:r>
              <a:rPr lang="en-US" altLang="ko-KR" dirty="0" smtClean="0"/>
              <a:t>, 1990</a:t>
            </a:r>
            <a:r>
              <a:rPr lang="ko-KR" altLang="en-US" dirty="0" smtClean="0"/>
              <a:t>년 개정</a:t>
            </a:r>
            <a:r>
              <a:rPr lang="en-US" altLang="ko-KR" dirty="0" smtClean="0"/>
              <a:t>)</a:t>
            </a:r>
          </a:p>
          <a:p>
            <a:r>
              <a:rPr lang="ko-KR" altLang="en-US" dirty="0" smtClean="0"/>
              <a:t>방사선사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치위생사</a:t>
            </a:r>
            <a:endParaRPr lang="ko-KR" altLang="en-US" dirty="0" smtClean="0"/>
          </a:p>
          <a:p>
            <a:pPr lvl="1"/>
            <a:r>
              <a:rPr lang="ko-KR" altLang="en-US" dirty="0" err="1" smtClean="0"/>
              <a:t>치위생사</a:t>
            </a:r>
            <a:r>
              <a:rPr lang="ko-KR" altLang="en-US" dirty="0" smtClean="0"/>
              <a:t> 파노라마 방사선 촬영 </a:t>
            </a:r>
            <a:r>
              <a:rPr lang="en-US" altLang="ko-KR" dirty="0" smtClean="0"/>
              <a:t>(</a:t>
            </a:r>
            <a:r>
              <a:rPr lang="ko-KR" altLang="en-US" dirty="0" smtClean="0"/>
              <a:t>복지부 유권해석</a:t>
            </a:r>
            <a:r>
              <a:rPr lang="en-US" altLang="ko-KR" dirty="0" smtClean="0"/>
              <a:t>, 2009</a:t>
            </a:r>
            <a:r>
              <a:rPr lang="ko-KR" altLang="en-US" dirty="0" smtClean="0"/>
              <a:t>년</a:t>
            </a:r>
            <a:r>
              <a:rPr lang="en-US" altLang="ko-KR" dirty="0" smtClean="0"/>
              <a:t>)</a:t>
            </a:r>
          </a:p>
          <a:p>
            <a:r>
              <a:rPr lang="ko-KR" altLang="en-US" dirty="0" smtClean="0"/>
              <a:t>병리과전문의</a:t>
            </a:r>
            <a:endParaRPr lang="en-US" altLang="ko-KR" dirty="0" smtClean="0"/>
          </a:p>
          <a:p>
            <a:pPr lvl="1"/>
            <a:r>
              <a:rPr lang="ko-KR" altLang="en-US" dirty="0" err="1" smtClean="0"/>
              <a:t>암조기검진기관평가</a:t>
            </a:r>
            <a:r>
              <a:rPr lang="en-US" altLang="ko-KR" dirty="0" smtClean="0"/>
              <a:t>“</a:t>
            </a:r>
            <a:r>
              <a:rPr lang="ko-KR" altLang="en-US" dirty="0" smtClean="0"/>
              <a:t>판독실과 검사실이 지상에 위치하여야 한다</a:t>
            </a:r>
            <a:r>
              <a:rPr lang="en-US" altLang="ko-KR" dirty="0" smtClean="0"/>
              <a:t>”</a:t>
            </a:r>
          </a:p>
          <a:p>
            <a:r>
              <a:rPr lang="ko-KR" altLang="en-US" dirty="0" smtClean="0"/>
              <a:t>영상의학과 전문의</a:t>
            </a:r>
          </a:p>
          <a:p>
            <a:pPr lvl="1"/>
            <a:r>
              <a:rPr lang="ko-KR" altLang="en-US" dirty="0" smtClean="0"/>
              <a:t> 당해 요양기관에 상근하는 영상의학과 전문의가 특수 촬영뿐만 아니라 일반적인 촬영에 대해서도</a:t>
            </a:r>
            <a:r>
              <a:rPr lang="en-US" altLang="ko-KR" dirty="0" smtClean="0"/>
              <a:t>(1999</a:t>
            </a:r>
            <a:r>
              <a:rPr lang="ko-KR" altLang="en-US" dirty="0" smtClean="0"/>
              <a:t>년</a:t>
            </a:r>
            <a:r>
              <a:rPr lang="en-US" altLang="ko-KR" dirty="0" smtClean="0"/>
              <a:t>)</a:t>
            </a:r>
            <a:r>
              <a:rPr lang="ko-KR" altLang="en-US" dirty="0" smtClean="0"/>
              <a:t>판독을 하는 경우에는 수가 </a:t>
            </a:r>
            <a:r>
              <a:rPr lang="en-US" altLang="ko-KR" dirty="0" smtClean="0"/>
              <a:t>10%</a:t>
            </a:r>
            <a:r>
              <a:rPr lang="ko-KR" altLang="en-US" dirty="0" smtClean="0"/>
              <a:t>를 가산한다</a:t>
            </a:r>
            <a:endParaRPr lang="en-US" altLang="ko-KR" dirty="0" smtClean="0"/>
          </a:p>
          <a:p>
            <a:r>
              <a:rPr lang="ko-KR" altLang="en-US" dirty="0" smtClean="0"/>
              <a:t>간호사</a:t>
            </a:r>
            <a:endParaRPr lang="en-US" altLang="ko-KR" dirty="0" smtClean="0"/>
          </a:p>
          <a:p>
            <a:pPr lvl="1"/>
            <a:r>
              <a:rPr lang="ko-KR" altLang="en-US" dirty="0" err="1" smtClean="0"/>
              <a:t>입원료</a:t>
            </a:r>
            <a:r>
              <a:rPr lang="ko-KR" altLang="en-US" dirty="0" smtClean="0"/>
              <a:t> 간호등급 </a:t>
            </a:r>
            <a:r>
              <a:rPr lang="ko-KR" altLang="en-US" dirty="0" err="1" smtClean="0"/>
              <a:t>차등제</a:t>
            </a:r>
            <a:r>
              <a:rPr lang="ko-KR" altLang="en-US" dirty="0" smtClean="0"/>
              <a:t> </a:t>
            </a:r>
            <a:r>
              <a:rPr lang="en-US" altLang="ko-KR" dirty="0" smtClean="0"/>
              <a:t>6</a:t>
            </a:r>
            <a:r>
              <a:rPr lang="ko-KR" altLang="en-US" dirty="0" smtClean="0"/>
              <a:t>등급 </a:t>
            </a:r>
            <a:r>
              <a:rPr lang="en-US" altLang="ko-KR" dirty="0" smtClean="0">
                <a:sym typeface="Wingdings" pitchFamily="2" charset="2"/>
              </a:rPr>
              <a:t> 7</a:t>
            </a:r>
            <a:r>
              <a:rPr lang="ko-KR" altLang="en-US" dirty="0" smtClean="0">
                <a:sym typeface="Wingdings" pitchFamily="2" charset="2"/>
              </a:rPr>
              <a:t>등급 </a:t>
            </a:r>
            <a:r>
              <a:rPr lang="en-US" altLang="ko-KR" dirty="0" smtClean="0">
                <a:sym typeface="Wingdings" pitchFamily="2" charset="2"/>
              </a:rPr>
              <a:t>(2007</a:t>
            </a:r>
            <a:r>
              <a:rPr lang="ko-KR" altLang="en-US" dirty="0" smtClean="0">
                <a:sym typeface="Wingdings" pitchFamily="2" charset="2"/>
              </a:rPr>
              <a:t>년</a:t>
            </a:r>
            <a:r>
              <a:rPr lang="en-US" altLang="ko-KR" dirty="0" smtClean="0">
                <a:sym typeface="Wingdings" pitchFamily="2" charset="2"/>
              </a:rPr>
              <a:t>)</a:t>
            </a:r>
          </a:p>
          <a:p>
            <a:r>
              <a:rPr lang="ko-KR" altLang="en-US" dirty="0" smtClean="0"/>
              <a:t>약사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30 </a:t>
            </a:r>
            <a:r>
              <a:rPr lang="ko-KR" altLang="en-US" dirty="0" smtClean="0"/>
              <a:t>병상당 약사 </a:t>
            </a:r>
            <a:r>
              <a:rPr lang="en-US" altLang="ko-KR" dirty="0" smtClean="0"/>
              <a:t>1</a:t>
            </a:r>
            <a:r>
              <a:rPr lang="ko-KR" altLang="en-US" dirty="0" smtClean="0"/>
              <a:t>인 </a:t>
            </a:r>
            <a:r>
              <a:rPr lang="en-US" altLang="ko-KR" dirty="0" smtClean="0"/>
              <a:t>(</a:t>
            </a:r>
            <a:r>
              <a:rPr lang="ko-KR" altLang="en-US" dirty="0" smtClean="0"/>
              <a:t>의료법 시행규칙 개정</a:t>
            </a:r>
            <a:r>
              <a:rPr lang="en-US" altLang="ko-KR" dirty="0" smtClean="0">
                <a:sym typeface="Wingdings" pitchFamily="2" charset="2"/>
              </a:rPr>
              <a:t>)</a:t>
            </a:r>
            <a:endParaRPr lang="en-US" altLang="ko-KR" dirty="0" smtClean="0"/>
          </a:p>
          <a:p>
            <a:endParaRPr lang="ko-KR" altLang="en-US" dirty="0" smtClean="0"/>
          </a:p>
          <a:p>
            <a:endParaRPr lang="ko-KR" altLang="en-US" dirty="0" smtClean="0"/>
          </a:p>
          <a:p>
            <a:pPr lvl="1"/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14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새로운 보건의료 패러다임</a:t>
            </a:r>
            <a:endParaRPr lang="ko-KR" altLang="en-US" sz="4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15</a:t>
            </a:fld>
            <a:endParaRPr lang="en-US" altLang="ko-K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보건의료정책 목표</a:t>
            </a:r>
            <a:endParaRPr lang="ko-K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16</a:t>
            </a:fld>
            <a:endParaRPr lang="en-US" altLang="ko-KR"/>
          </a:p>
        </p:txBody>
      </p:sp>
      <p:sp>
        <p:nvSpPr>
          <p:cNvPr id="6" name="모서리가 둥근 직사각형 5"/>
          <p:cNvSpPr/>
          <p:nvPr/>
        </p:nvSpPr>
        <p:spPr>
          <a:xfrm>
            <a:off x="1692000" y="1799220"/>
            <a:ext cx="5760000" cy="5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sz="2400" dirty="0" smtClean="0">
                <a:latin typeface="+mj-ea"/>
                <a:ea typeface="+mj-ea"/>
              </a:rPr>
              <a:t>믿고 이용 가능한 의료 이용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1692000" y="4542421"/>
            <a:ext cx="5760000" cy="5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sz="2400" dirty="0" smtClean="0">
                <a:latin typeface="+mj-ea"/>
                <a:ea typeface="+mj-ea"/>
              </a:rPr>
              <a:t>취약계층에 대한 의료 </a:t>
            </a:r>
            <a:r>
              <a:rPr lang="ko-KR" altLang="en-US" sz="2400" dirty="0" err="1" smtClean="0">
                <a:latin typeface="+mj-ea"/>
                <a:ea typeface="+mj-ea"/>
              </a:rPr>
              <a:t>접근성</a:t>
            </a:r>
            <a:r>
              <a:rPr lang="ko-KR" altLang="en-US" sz="2400" dirty="0" smtClean="0">
                <a:latin typeface="+mj-ea"/>
                <a:ea typeface="+mj-ea"/>
              </a:rPr>
              <a:t> 제고</a:t>
            </a:r>
          </a:p>
        </p:txBody>
      </p:sp>
      <p:sp>
        <p:nvSpPr>
          <p:cNvPr id="11" name="대각선 방향의 모서리가 잘린 사각형 10"/>
          <p:cNvSpPr/>
          <p:nvPr/>
        </p:nvSpPr>
        <p:spPr>
          <a:xfrm>
            <a:off x="2052000" y="2503758"/>
            <a:ext cx="5400000" cy="432000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dirty="0" smtClean="0">
                <a:latin typeface="+mn-ea"/>
              </a:rPr>
              <a:t>경증 질환</a:t>
            </a:r>
            <a:r>
              <a:rPr lang="en-US" altLang="ko-KR" dirty="0" smtClean="0">
                <a:latin typeface="+mn-ea"/>
              </a:rPr>
              <a:t>: </a:t>
            </a:r>
            <a:r>
              <a:rPr lang="ko-KR" altLang="en-US" dirty="0" smtClean="0">
                <a:latin typeface="+mn-ea"/>
              </a:rPr>
              <a:t>의료취약지역 해소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의료의 질 향상</a:t>
            </a:r>
          </a:p>
        </p:txBody>
      </p:sp>
      <p:sp>
        <p:nvSpPr>
          <p:cNvPr id="12" name="대각선 방향의 모서리가 잘린 사각형 11"/>
          <p:cNvSpPr/>
          <p:nvPr/>
        </p:nvSpPr>
        <p:spPr>
          <a:xfrm>
            <a:off x="2052000" y="3125850"/>
            <a:ext cx="5400000" cy="432000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dirty="0" smtClean="0">
                <a:latin typeface="+mn-ea"/>
              </a:rPr>
              <a:t>중증질환</a:t>
            </a:r>
            <a:r>
              <a:rPr lang="en-US" altLang="ko-KR" dirty="0" smtClean="0">
                <a:latin typeface="+mn-ea"/>
              </a:rPr>
              <a:t>: </a:t>
            </a:r>
            <a:r>
              <a:rPr lang="ko-KR" altLang="en-US" dirty="0" smtClean="0">
                <a:latin typeface="+mn-ea"/>
              </a:rPr>
              <a:t>지역별</a:t>
            </a:r>
            <a:r>
              <a:rPr lang="en-US" altLang="ko-KR" dirty="0" smtClean="0">
                <a:latin typeface="+mn-ea"/>
              </a:rPr>
              <a:t>/</a:t>
            </a:r>
            <a:r>
              <a:rPr lang="ko-KR" altLang="en-US" dirty="0" err="1" smtClean="0">
                <a:latin typeface="+mn-ea"/>
              </a:rPr>
              <a:t>권역별</a:t>
            </a:r>
            <a:r>
              <a:rPr lang="ko-KR" altLang="en-US" dirty="0" smtClean="0">
                <a:latin typeface="+mn-ea"/>
              </a:rPr>
              <a:t> 중점 의료기관 육성</a:t>
            </a:r>
          </a:p>
        </p:txBody>
      </p:sp>
      <p:sp>
        <p:nvSpPr>
          <p:cNvPr id="13" name="대각선 방향의 모서리가 잘린 사각형 12"/>
          <p:cNvSpPr/>
          <p:nvPr/>
        </p:nvSpPr>
        <p:spPr>
          <a:xfrm>
            <a:off x="2052000" y="3747941"/>
            <a:ext cx="2592000" cy="432000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dirty="0" smtClean="0"/>
              <a:t>응급의료</a:t>
            </a:r>
          </a:p>
        </p:txBody>
      </p:sp>
      <p:sp>
        <p:nvSpPr>
          <p:cNvPr id="15" name="대각선 방향의 모서리가 잘린 사각형 14"/>
          <p:cNvSpPr/>
          <p:nvPr/>
        </p:nvSpPr>
        <p:spPr>
          <a:xfrm>
            <a:off x="2052000" y="5209483"/>
            <a:ext cx="2503356" cy="432000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dirty="0" smtClean="0"/>
              <a:t>저소득계층</a:t>
            </a:r>
          </a:p>
        </p:txBody>
      </p:sp>
      <p:sp>
        <p:nvSpPr>
          <p:cNvPr id="16" name="대각선 방향의 모서리가 잘린 사각형 15"/>
          <p:cNvSpPr/>
          <p:nvPr/>
        </p:nvSpPr>
        <p:spPr>
          <a:xfrm>
            <a:off x="4701304" y="5209483"/>
            <a:ext cx="2750696" cy="432000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dirty="0" smtClean="0">
                <a:latin typeface="+mn-ea"/>
              </a:rPr>
              <a:t>어린이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장애인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산모 등</a:t>
            </a:r>
          </a:p>
        </p:txBody>
      </p:sp>
      <p:sp>
        <p:nvSpPr>
          <p:cNvPr id="17" name="대각선 방향의 모서리가 잘린 사각형 16"/>
          <p:cNvSpPr/>
          <p:nvPr/>
        </p:nvSpPr>
        <p:spPr>
          <a:xfrm>
            <a:off x="4860000" y="3747941"/>
            <a:ext cx="2592000" cy="432000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ko-KR" altLang="en-US" dirty="0" smtClean="0"/>
              <a:t>건강검진</a:t>
            </a:r>
          </a:p>
        </p:txBody>
      </p:sp>
      <p:sp>
        <p:nvSpPr>
          <p:cNvPr id="19" name="타원 18"/>
          <p:cNvSpPr/>
          <p:nvPr/>
        </p:nvSpPr>
        <p:spPr>
          <a:xfrm>
            <a:off x="1285103" y="1489895"/>
            <a:ext cx="540000" cy="54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20" name="타원 19"/>
          <p:cNvSpPr/>
          <p:nvPr/>
        </p:nvSpPr>
        <p:spPr>
          <a:xfrm>
            <a:off x="1285103" y="4220738"/>
            <a:ext cx="540000" cy="54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의료공급</a:t>
            </a:r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/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이용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정책</a:t>
            </a:r>
            <a:endParaRPr lang="ko-K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03749-5D8C-489D-94B0-128427DA11DD}" type="slidenum">
              <a:rPr lang="ko-KR" altLang="en-US" smtClean="0"/>
              <a:pPr/>
              <a:t>17</a:t>
            </a:fld>
            <a:endParaRPr lang="en-US" altLang="ko-KR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782231" y="2179573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기능 분화와 전문화</a:t>
            </a:r>
            <a:endParaRPr lang="en-US" altLang="ko-KR" dirty="0" smtClean="0"/>
          </a:p>
          <a:p>
            <a:r>
              <a:rPr lang="en-US" altLang="ko-KR" dirty="0" smtClean="0"/>
              <a:t>“</a:t>
            </a:r>
            <a:r>
              <a:rPr lang="ko-KR" altLang="en-US" dirty="0" smtClean="0"/>
              <a:t>환자 선택</a:t>
            </a:r>
            <a:r>
              <a:rPr lang="en-US" altLang="ko-KR" dirty="0" smtClean="0"/>
              <a:t>”</a:t>
            </a:r>
            <a:r>
              <a:rPr lang="ko-KR" altLang="en-US" dirty="0" smtClean="0"/>
              <a:t>에 의한 의료전달체계</a:t>
            </a:r>
            <a:endParaRPr lang="en-US" altLang="ko-KR" dirty="0" smtClean="0"/>
          </a:p>
        </p:txBody>
      </p:sp>
      <p:sp>
        <p:nvSpPr>
          <p:cNvPr id="14" name="타원 13"/>
          <p:cNvSpPr/>
          <p:nvPr/>
        </p:nvSpPr>
        <p:spPr>
          <a:xfrm>
            <a:off x="1062702" y="1564973"/>
            <a:ext cx="179882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기능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altLang="ko-KR" dirty="0" smtClean="0">
                <a:solidFill>
                  <a:schemeClr val="bg1"/>
                </a:solidFill>
              </a:rPr>
              <a:t>Function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782231" y="3963403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/>
              <a:t>“</a:t>
            </a:r>
            <a:r>
              <a:rPr lang="ko-KR" altLang="en-US" dirty="0" smtClean="0"/>
              <a:t>스스로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질 향상의 </a:t>
            </a:r>
            <a:r>
              <a:rPr lang="en-US" altLang="ko-KR" dirty="0" smtClean="0"/>
              <a:t>“</a:t>
            </a:r>
            <a:r>
              <a:rPr lang="ko-KR" altLang="en-US" dirty="0" smtClean="0"/>
              <a:t>동기 부여</a:t>
            </a:r>
            <a:r>
              <a:rPr lang="en-US" altLang="ko-KR" dirty="0" smtClean="0"/>
              <a:t>”</a:t>
            </a:r>
            <a:r>
              <a:rPr lang="ko-KR" altLang="en-US" dirty="0" smtClean="0"/>
              <a:t>를 받는 의료기관 평가 체계</a:t>
            </a:r>
            <a:endParaRPr lang="en-US" altLang="ko-KR" dirty="0" smtClean="0"/>
          </a:p>
        </p:txBody>
      </p:sp>
      <p:sp>
        <p:nvSpPr>
          <p:cNvPr id="16" name="타원 15"/>
          <p:cNvSpPr/>
          <p:nvPr/>
        </p:nvSpPr>
        <p:spPr>
          <a:xfrm>
            <a:off x="1062702" y="3348803"/>
            <a:ext cx="179882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질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altLang="ko-KR" dirty="0" smtClean="0">
                <a:solidFill>
                  <a:schemeClr val="bg1"/>
                </a:solidFill>
              </a:rPr>
              <a:t>Quality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782231" y="5732242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/>
              <a:t>“</a:t>
            </a:r>
            <a:r>
              <a:rPr lang="ko-KR" altLang="en-US" dirty="0" smtClean="0"/>
              <a:t>이해 관계자</a:t>
            </a:r>
            <a:r>
              <a:rPr lang="en-US" altLang="ko-KR" dirty="0" smtClean="0">
                <a:latin typeface="Arial"/>
              </a:rPr>
              <a:t>”</a:t>
            </a:r>
            <a:r>
              <a:rPr lang="ko-KR" altLang="en-US" dirty="0" smtClean="0"/>
              <a:t>가 아닌 </a:t>
            </a:r>
            <a:r>
              <a:rPr lang="en-US" altLang="ko-KR" dirty="0" smtClean="0">
                <a:latin typeface="Arial"/>
              </a:rPr>
              <a:t>“</a:t>
            </a:r>
            <a:r>
              <a:rPr lang="ko-KR" altLang="en-US" dirty="0" smtClean="0"/>
              <a:t>국민의 입장</a:t>
            </a:r>
            <a:r>
              <a:rPr lang="en-US" altLang="ko-KR" dirty="0" smtClean="0">
                <a:latin typeface="Arial"/>
              </a:rPr>
              <a:t>”</a:t>
            </a:r>
            <a:r>
              <a:rPr lang="ko-KR" altLang="en-US" dirty="0" smtClean="0"/>
              <a:t>에서의 자원관리</a:t>
            </a:r>
            <a:endParaRPr lang="en-US" altLang="ko-KR" dirty="0" smtClean="0"/>
          </a:p>
        </p:txBody>
      </p:sp>
      <p:sp>
        <p:nvSpPr>
          <p:cNvPr id="18" name="타원 17"/>
          <p:cNvSpPr/>
          <p:nvPr/>
        </p:nvSpPr>
        <p:spPr>
          <a:xfrm>
            <a:off x="1062702" y="5117642"/>
            <a:ext cx="179882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자원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altLang="ko-KR" dirty="0" smtClean="0">
                <a:solidFill>
                  <a:schemeClr val="bg1"/>
                </a:solidFill>
              </a:rPr>
              <a:t>Resource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4571C-FD91-496F-B183-06D037E5CB90}" type="slidenum">
              <a:rPr lang="ko-KR" altLang="en-US" smtClean="0"/>
              <a:pPr/>
              <a:t>18</a:t>
            </a:fld>
            <a:endParaRPr lang="en-US" altLang="ko-KR"/>
          </a:p>
        </p:txBody>
      </p:sp>
      <p:sp>
        <p:nvSpPr>
          <p:cNvPr id="6" name="모서리가 둥근 직사각형 5"/>
          <p:cNvSpPr/>
          <p:nvPr/>
        </p:nvSpPr>
        <p:spPr>
          <a:xfrm>
            <a:off x="1928535" y="2664455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유명 병원 줄 세우는 정보보다는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“</a:t>
            </a:r>
            <a:r>
              <a:rPr lang="ko-KR" altLang="en-US" dirty="0" smtClean="0"/>
              <a:t>가까운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질 높은 이웃 병원 정보 제공</a:t>
            </a:r>
            <a:endParaRPr lang="en-US" altLang="ko-KR" dirty="0" smtClean="0"/>
          </a:p>
        </p:txBody>
      </p:sp>
      <p:sp>
        <p:nvSpPr>
          <p:cNvPr id="7" name="타원 6"/>
          <p:cNvSpPr/>
          <p:nvPr/>
        </p:nvSpPr>
        <p:spPr>
          <a:xfrm>
            <a:off x="1209006" y="2049855"/>
            <a:ext cx="179882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의료전달체</a:t>
            </a:r>
            <a:r>
              <a:rPr lang="ko-KR" altLang="en-US" dirty="0">
                <a:solidFill>
                  <a:schemeClr val="bg1"/>
                </a:solidFill>
              </a:rPr>
              <a:t>계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1928535" y="4478265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불필요하게 대학병원에 가는 환자로부터 병원이 본인부담을 더 받을 수 있도록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가까운 </a:t>
            </a:r>
            <a:r>
              <a:rPr lang="ko-KR" altLang="en-US" dirty="0" err="1" smtClean="0"/>
              <a:t>병의원을</a:t>
            </a:r>
            <a:r>
              <a:rPr lang="ko-KR" altLang="en-US" dirty="0" smtClean="0"/>
              <a:t> 단골로 이용하는 경우에는 공단이 본인부담을 줄여서 급여해주는 </a:t>
            </a:r>
            <a:r>
              <a:rPr lang="ko-KR" altLang="en-US" dirty="0"/>
              <a:t>방</a:t>
            </a:r>
            <a:r>
              <a:rPr lang="ko-KR" altLang="en-US" dirty="0" smtClean="0"/>
              <a:t>안</a:t>
            </a:r>
            <a:endParaRPr lang="en-US" altLang="ko-KR" dirty="0" smtClean="0"/>
          </a:p>
        </p:txBody>
      </p:sp>
      <p:sp>
        <p:nvSpPr>
          <p:cNvPr id="9" name="타원 8"/>
          <p:cNvSpPr/>
          <p:nvPr/>
        </p:nvSpPr>
        <p:spPr>
          <a:xfrm>
            <a:off x="1209006" y="3863665"/>
            <a:ext cx="179882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본인부담</a:t>
            </a:r>
            <a:r>
              <a:rPr lang="en-US" altLang="ko-KR" dirty="0" smtClean="0">
                <a:solidFill>
                  <a:schemeClr val="bg1"/>
                </a:solidFill>
              </a:rPr>
              <a:t>/</a:t>
            </a:r>
            <a:r>
              <a:rPr lang="ko-KR" altLang="en-US" dirty="0" smtClean="0">
                <a:solidFill>
                  <a:schemeClr val="bg1"/>
                </a:solidFill>
              </a:rPr>
              <a:t>급여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공공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보건의료기관</a:t>
            </a:r>
            <a:endParaRPr lang="ko-K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03749-5D8C-489D-94B0-128427DA11DD}" type="slidenum">
              <a:rPr lang="ko-KR" altLang="en-US" smtClean="0"/>
              <a:pPr/>
              <a:t>19</a:t>
            </a:fld>
            <a:endParaRPr lang="en-US" altLang="ko-KR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684695" y="2094229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dirty="0" smtClean="0"/>
              <a:t>“</a:t>
            </a:r>
            <a:r>
              <a:rPr lang="ko-KR" altLang="en-US" dirty="0" smtClean="0"/>
              <a:t>소유 및 설립주체</a:t>
            </a:r>
            <a:r>
              <a:rPr lang="en-US" altLang="ko-KR" dirty="0" smtClean="0"/>
              <a:t>”</a:t>
            </a:r>
            <a:r>
              <a:rPr lang="ko-KR" altLang="en-US" dirty="0" smtClean="0"/>
              <a:t>의 관점에서</a:t>
            </a:r>
            <a:endParaRPr lang="en-US" altLang="ko-KR" dirty="0" smtClean="0"/>
          </a:p>
          <a:p>
            <a:r>
              <a:rPr lang="en-US" altLang="ko-KR" dirty="0" smtClean="0"/>
              <a:t>“</a:t>
            </a:r>
            <a:r>
              <a:rPr lang="ko-KR" altLang="en-US" dirty="0" smtClean="0"/>
              <a:t>공공성 수행 여부”</a:t>
            </a:r>
            <a:r>
              <a:rPr lang="ko-KR" altLang="en-US" dirty="0" err="1" smtClean="0"/>
              <a:t>로의</a:t>
            </a:r>
            <a:r>
              <a:rPr lang="ko-KR" altLang="en-US" dirty="0" smtClean="0"/>
              <a:t> </a:t>
            </a:r>
            <a:r>
              <a:rPr lang="ko-KR" altLang="en-US" dirty="0"/>
              <a:t>개념 </a:t>
            </a:r>
            <a:r>
              <a:rPr lang="ko-KR" altLang="en-US" dirty="0" smtClean="0"/>
              <a:t>전환 필요</a:t>
            </a:r>
            <a:endParaRPr lang="ko-KR" altLang="en-US" dirty="0"/>
          </a:p>
        </p:txBody>
      </p:sp>
      <p:sp>
        <p:nvSpPr>
          <p:cNvPr id="14" name="타원 13"/>
          <p:cNvSpPr/>
          <p:nvPr/>
        </p:nvSpPr>
        <p:spPr>
          <a:xfrm>
            <a:off x="965166" y="1479629"/>
            <a:ext cx="198000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공공병원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개념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684695" y="3878059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통상적 진료 이외의 </a:t>
            </a:r>
            <a:r>
              <a:rPr lang="en-US" altLang="ko-KR" dirty="0" smtClean="0"/>
              <a:t>“</a:t>
            </a:r>
            <a:r>
              <a:rPr lang="ko-KR" altLang="en-US" dirty="0" smtClean="0"/>
              <a:t>공익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제공</a:t>
            </a:r>
            <a:endParaRPr lang="en-US" altLang="ko-KR" dirty="0" smtClean="0"/>
          </a:p>
          <a:p>
            <a:r>
              <a:rPr lang="ko-KR" altLang="en-US" dirty="0" smtClean="0"/>
              <a:t>취약계층 중심 운영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국가적 </a:t>
            </a:r>
            <a:r>
              <a:rPr lang="ko-KR" altLang="en-US" dirty="0" err="1" smtClean="0"/>
              <a:t>재난시</a:t>
            </a:r>
            <a:r>
              <a:rPr lang="ko-KR" altLang="en-US" dirty="0" smtClean="0"/>
              <a:t> 동원</a:t>
            </a:r>
            <a:endParaRPr lang="en-US" altLang="ko-KR" dirty="0" smtClean="0"/>
          </a:p>
        </p:txBody>
      </p:sp>
      <p:sp>
        <p:nvSpPr>
          <p:cNvPr id="16" name="타원 15"/>
          <p:cNvSpPr/>
          <p:nvPr/>
        </p:nvSpPr>
        <p:spPr>
          <a:xfrm>
            <a:off x="965166" y="3263459"/>
            <a:ext cx="198000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공공병원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기능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684695" y="5646898"/>
            <a:ext cx="6490741" cy="900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진료중심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/>
              <a:t>건강증진의 거점으로 추진</a:t>
            </a:r>
            <a:endParaRPr lang="en-US" altLang="ko-KR" dirty="0" smtClean="0"/>
          </a:p>
        </p:txBody>
      </p:sp>
      <p:sp>
        <p:nvSpPr>
          <p:cNvPr id="18" name="타원 17"/>
          <p:cNvSpPr/>
          <p:nvPr/>
        </p:nvSpPr>
        <p:spPr>
          <a:xfrm>
            <a:off x="965166" y="5032298"/>
            <a:ext cx="1980000" cy="7345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bg1"/>
                </a:solidFill>
              </a:rPr>
              <a:t>보건소</a:t>
            </a:r>
            <a:endParaRPr lang="en-US" altLang="ko-KR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+mj-lt"/>
              <a:buAutoNum type="romanUcPeriod"/>
            </a:pPr>
            <a:r>
              <a:rPr lang="ko-KR" altLang="en-US" dirty="0" smtClean="0"/>
              <a:t>박근혜 당선인의 </a:t>
            </a:r>
            <a:r>
              <a:rPr lang="ko-KR" altLang="en-US" dirty="0" smtClean="0"/>
              <a:t>공약</a:t>
            </a:r>
            <a:endParaRPr lang="en-US" altLang="ko-KR" dirty="0" smtClean="0"/>
          </a:p>
          <a:p>
            <a:pPr marL="571500" indent="-571500">
              <a:buFont typeface="+mj-lt"/>
              <a:buAutoNum type="romanUcPeriod"/>
            </a:pPr>
            <a:r>
              <a:rPr lang="ko-KR" altLang="en-US" dirty="0" smtClean="0"/>
              <a:t>현재의 의료공급체계에 </a:t>
            </a:r>
            <a:r>
              <a:rPr lang="ko-KR" altLang="en-US" dirty="0" smtClean="0"/>
              <a:t>대한 진단</a:t>
            </a:r>
            <a:endParaRPr lang="en-US" altLang="ko-KR" dirty="0" smtClean="0"/>
          </a:p>
          <a:p>
            <a:pPr marL="571500" indent="-571500">
              <a:buFont typeface="+mj-lt"/>
              <a:buAutoNum type="romanUcPeriod"/>
            </a:pPr>
            <a:r>
              <a:rPr lang="ko-KR" altLang="en-US" dirty="0" smtClean="0"/>
              <a:t>새로운 보건의료 </a:t>
            </a:r>
            <a:r>
              <a:rPr lang="ko-KR" altLang="en-US" dirty="0" smtClean="0"/>
              <a:t>패러다임</a:t>
            </a:r>
            <a:endParaRPr lang="en-US" altLang="ko-KR" dirty="0" smtClean="0"/>
          </a:p>
          <a:p>
            <a:pPr marL="571500" indent="-571500">
              <a:buFont typeface="+mj-lt"/>
              <a:buAutoNum type="romanUcPeriod"/>
            </a:pPr>
            <a:r>
              <a:rPr lang="ko-KR" altLang="en-US" dirty="0" smtClean="0"/>
              <a:t>새 정부에 대한 정책 제안</a:t>
            </a:r>
          </a:p>
          <a:p>
            <a:endParaRPr lang="ko-KR" altLang="en-US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ko-KR" altLang="en-US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발제 내용</a:t>
            </a:r>
            <a:endParaRPr lang="ko-KR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질병관리체계</a:t>
            </a:r>
            <a:endParaRPr lang="en-US" altLang="ko-K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03749-5D8C-489D-94B0-128427DA11DD}" type="slidenum">
              <a:rPr lang="ko-KR" altLang="en-US" smtClean="0"/>
              <a:pPr/>
              <a:t>20</a:t>
            </a:fld>
            <a:endParaRPr lang="en-US" altLang="ko-KR"/>
          </a:p>
        </p:txBody>
      </p:sp>
      <p:sp>
        <p:nvSpPr>
          <p:cNvPr id="5" name="모서리가 둥근 직사각형 4"/>
          <p:cNvSpPr/>
          <p:nvPr/>
        </p:nvSpPr>
        <p:spPr>
          <a:xfrm>
            <a:off x="1941226" y="1787028"/>
            <a:ext cx="5261548" cy="5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dirty="0" smtClean="0"/>
              <a:t>건강생활 지원 및 건강관리</a:t>
            </a:r>
            <a:endParaRPr lang="ko-KR" altLang="en-US" sz="2400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1892458" y="4430494"/>
            <a:ext cx="5261548" cy="5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dirty="0" smtClean="0"/>
              <a:t>테러 및 대형 재난 대응체계</a:t>
            </a:r>
            <a:endParaRPr lang="ko-KR" altLang="en-US" sz="2400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1880266" y="5086663"/>
            <a:ext cx="5261548" cy="5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dirty="0" err="1" smtClean="0"/>
              <a:t>고위험</a:t>
            </a:r>
            <a:r>
              <a:rPr lang="ko-KR" altLang="en-US" sz="2400" dirty="0" smtClean="0"/>
              <a:t> 신종 전염병 대응체계</a:t>
            </a:r>
            <a:endParaRPr lang="ko-KR" altLang="en-US" sz="2400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1904650" y="5779409"/>
            <a:ext cx="5261548" cy="540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dirty="0" smtClean="0"/>
              <a:t>안전한 혈액</a:t>
            </a:r>
            <a:r>
              <a:rPr lang="en-US" altLang="ko-KR" sz="2400" dirty="0" smtClean="0"/>
              <a:t>/</a:t>
            </a:r>
            <a:r>
              <a:rPr lang="ko-KR" altLang="en-US" sz="2400" dirty="0" smtClean="0"/>
              <a:t>수혈 관리 체계</a:t>
            </a:r>
            <a:endParaRPr lang="ko-KR" altLang="en-US" sz="2400" dirty="0"/>
          </a:p>
        </p:txBody>
      </p:sp>
      <p:sp>
        <p:nvSpPr>
          <p:cNvPr id="11" name="대각선 방향의 모서리가 잘린 사각형 10"/>
          <p:cNvSpPr/>
          <p:nvPr/>
        </p:nvSpPr>
        <p:spPr>
          <a:xfrm>
            <a:off x="2930577" y="2491566"/>
            <a:ext cx="4272197" cy="464695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모성</a:t>
            </a:r>
            <a:r>
              <a:rPr lang="en-US" altLang="ko-KR" dirty="0" smtClean="0"/>
              <a:t>(</a:t>
            </a:r>
            <a:r>
              <a:rPr lang="ko-KR" altLang="en-US" dirty="0" smtClean="0"/>
              <a:t>산전</a:t>
            </a:r>
            <a:r>
              <a:rPr lang="en-US" altLang="ko-KR" dirty="0" smtClean="0"/>
              <a:t>‧</a:t>
            </a:r>
            <a:r>
              <a:rPr lang="ko-KR" altLang="en-US" dirty="0" smtClean="0"/>
              <a:t>산후</a:t>
            </a:r>
            <a:r>
              <a:rPr lang="en-US" altLang="ko-KR" dirty="0" smtClean="0"/>
              <a:t>) </a:t>
            </a:r>
            <a:r>
              <a:rPr lang="ko-KR" altLang="en-US" dirty="0" smtClean="0"/>
              <a:t>건강 지원</a:t>
            </a:r>
            <a:endParaRPr lang="ko-KR" altLang="en-US" dirty="0"/>
          </a:p>
        </p:txBody>
      </p:sp>
      <p:sp>
        <p:nvSpPr>
          <p:cNvPr id="12" name="대각선 방향의 모서리가 잘린 사각형 11"/>
          <p:cNvSpPr/>
          <p:nvPr/>
        </p:nvSpPr>
        <p:spPr>
          <a:xfrm>
            <a:off x="2930577" y="3113658"/>
            <a:ext cx="4272197" cy="464695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노인에 대한 건강 지원</a:t>
            </a:r>
            <a:endParaRPr lang="ko-KR" altLang="en-US" dirty="0"/>
          </a:p>
        </p:txBody>
      </p:sp>
      <p:sp>
        <p:nvSpPr>
          <p:cNvPr id="13" name="대각선 방향의 모서리가 잘린 사각형 12"/>
          <p:cNvSpPr/>
          <p:nvPr/>
        </p:nvSpPr>
        <p:spPr>
          <a:xfrm>
            <a:off x="2930577" y="3735749"/>
            <a:ext cx="4272197" cy="464695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dirty="0" smtClean="0"/>
              <a:t>학생과 근로자</a:t>
            </a:r>
            <a:endParaRPr lang="ko-KR" altLang="en-US" dirty="0"/>
          </a:p>
        </p:txBody>
      </p:sp>
      <p:sp>
        <p:nvSpPr>
          <p:cNvPr id="15" name="타원 14"/>
          <p:cNvSpPr/>
          <p:nvPr/>
        </p:nvSpPr>
        <p:spPr>
          <a:xfrm>
            <a:off x="1631093" y="1575239"/>
            <a:ext cx="540000" cy="54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17" name="타원 16"/>
          <p:cNvSpPr/>
          <p:nvPr/>
        </p:nvSpPr>
        <p:spPr>
          <a:xfrm>
            <a:off x="1557117" y="4169006"/>
            <a:ext cx="540000" cy="5400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새 정부에 대한 정책 제안</a:t>
            </a:r>
            <a:endParaRPr lang="ko-KR" altLang="en-US" sz="4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21</a:t>
            </a:fld>
            <a:endParaRPr lang="en-US" altLang="ko-K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ko-KR" altLang="en-US" dirty="0" smtClean="0"/>
              <a:t>기존의 </a:t>
            </a:r>
            <a:r>
              <a:rPr lang="ko-KR" altLang="en-US" dirty="0" smtClean="0"/>
              <a:t>공약은 정부의 일방적 공급자 유인정책에 기반하는데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이는 과거 정부의 정책실패를 답보하는 것임</a:t>
            </a:r>
          </a:p>
          <a:p>
            <a:r>
              <a:rPr lang="ko-KR" altLang="en-US" dirty="0" smtClean="0"/>
              <a:t>국민</a:t>
            </a:r>
            <a:r>
              <a:rPr lang="en-US" altLang="ko-KR" dirty="0" smtClean="0"/>
              <a:t>(</a:t>
            </a:r>
            <a:r>
              <a:rPr lang="ko-KR" altLang="en-US" dirty="0" smtClean="0"/>
              <a:t>환자</a:t>
            </a:r>
            <a:r>
              <a:rPr lang="en-US" altLang="ko-KR" dirty="0" smtClean="0"/>
              <a:t>) </a:t>
            </a:r>
            <a:r>
              <a:rPr lang="ko-KR" altLang="en-US" dirty="0" smtClean="0"/>
              <a:t>스스로가 지역의 의료기관을 신뢰하고 선택할 수 있게끔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지역 의료기관의 역할을 부여하고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국민에게 신뢰할 수 있는 정보와 </a:t>
            </a:r>
            <a:r>
              <a:rPr lang="ko-KR" altLang="en-US" dirty="0" err="1" smtClean="0"/>
              <a:t>유인책을</a:t>
            </a:r>
            <a:r>
              <a:rPr lang="ko-KR" altLang="en-US" dirty="0" smtClean="0"/>
              <a:t> 제공하는 </a:t>
            </a:r>
            <a:r>
              <a:rPr lang="ko-KR" altLang="en-US" dirty="0" smtClean="0"/>
              <a:t>것이 필요</a:t>
            </a:r>
            <a:endParaRPr lang="en-US" altLang="ko-KR" dirty="0" smtClean="0"/>
          </a:p>
          <a:p>
            <a:pPr lvl="1">
              <a:buNone/>
            </a:pPr>
            <a:r>
              <a:rPr lang="en-US" altLang="ko-KR" dirty="0" smtClean="0"/>
              <a:t>1</a:t>
            </a:r>
            <a:r>
              <a:rPr lang="en-US" altLang="ko-KR" dirty="0" smtClean="0"/>
              <a:t>. </a:t>
            </a:r>
            <a:r>
              <a:rPr lang="ko-KR" altLang="en-US" dirty="0" smtClean="0"/>
              <a:t>지역밀착형 의료기관에 대한 의료서비스 질 강화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공공적 기능 및 역할 수행에 연계한 행정적 재정적 지원을 통하여 투자 확대</a:t>
            </a:r>
          </a:p>
          <a:p>
            <a:pPr lvl="1">
              <a:buNone/>
            </a:pPr>
            <a:r>
              <a:rPr lang="en-US" altLang="ko-KR" dirty="0" smtClean="0"/>
              <a:t>2. </a:t>
            </a:r>
            <a:r>
              <a:rPr lang="ko-KR" altLang="en-US" dirty="0" smtClean="0"/>
              <a:t>국민의 지역 의료기관 의료이용 유인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본인부담금 조정 등 정책수단 </a:t>
            </a:r>
            <a:r>
              <a:rPr lang="ko-KR" altLang="en-US" dirty="0" smtClean="0"/>
              <a:t>강구</a:t>
            </a:r>
            <a:endParaRPr lang="ko-KR" altLang="en-US"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22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1.  </a:t>
            </a:r>
            <a:r>
              <a:rPr lang="ko-KR" altLang="en-US" dirty="0" smtClean="0"/>
              <a:t>의료공급의 균형발전</a:t>
            </a:r>
            <a:endParaRPr lang="ko-KR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ko-KR" dirty="0" smtClean="0"/>
              <a:t>1. </a:t>
            </a:r>
            <a:r>
              <a:rPr lang="ko-KR" altLang="en-US" dirty="0" smtClean="0"/>
              <a:t>응급의료시스템의 </a:t>
            </a:r>
            <a:r>
              <a:rPr lang="ko-KR" altLang="en-US" dirty="0" smtClean="0"/>
              <a:t>선진화와 공공성 강화</a:t>
            </a:r>
          </a:p>
          <a:p>
            <a:pPr lvl="1"/>
            <a:r>
              <a:rPr lang="ko-KR" altLang="en-US" dirty="0" smtClean="0"/>
              <a:t>중증외상환자 </a:t>
            </a:r>
            <a:r>
              <a:rPr lang="ko-KR" altLang="en-US" dirty="0" smtClean="0"/>
              <a:t>관리시스템 구축 포함</a:t>
            </a:r>
          </a:p>
          <a:p>
            <a:pPr lvl="1"/>
            <a:r>
              <a:rPr lang="ko-KR" altLang="en-US" dirty="0" smtClean="0"/>
              <a:t>심뇌혈관 </a:t>
            </a:r>
            <a:r>
              <a:rPr lang="ko-KR" altLang="en-US" dirty="0" smtClean="0"/>
              <a:t>초 급성환자의 </a:t>
            </a:r>
            <a:r>
              <a:rPr lang="ko-KR" altLang="en-US" dirty="0" smtClean="0"/>
              <a:t>관리시스템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2. </a:t>
            </a:r>
            <a:r>
              <a:rPr lang="ko-KR" altLang="en-US" dirty="0" smtClean="0"/>
              <a:t>중환자 의료서비스 질 향상 체계 구축</a:t>
            </a:r>
          </a:p>
          <a:p>
            <a:pPr>
              <a:buNone/>
            </a:pPr>
            <a:r>
              <a:rPr lang="en-US" altLang="ko-KR" dirty="0" smtClean="0"/>
              <a:t>3. </a:t>
            </a:r>
            <a:r>
              <a:rPr lang="ko-KR" altLang="en-US" dirty="0" smtClean="0"/>
              <a:t>필수전문재활의료 </a:t>
            </a:r>
            <a:r>
              <a:rPr lang="ko-KR" altLang="en-US" dirty="0" smtClean="0"/>
              <a:t>확충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4. </a:t>
            </a:r>
            <a:r>
              <a:rPr lang="ko-KR" altLang="en-US" dirty="0" smtClean="0"/>
              <a:t>취약지 공공 분만 센터 확충</a:t>
            </a:r>
          </a:p>
          <a:p>
            <a:pPr>
              <a:buNone/>
            </a:pPr>
            <a:r>
              <a:rPr lang="en-US" altLang="ko-KR" dirty="0" smtClean="0"/>
              <a:t>5. </a:t>
            </a:r>
            <a:r>
              <a:rPr lang="ko-KR" altLang="en-US" dirty="0" smtClean="0"/>
              <a:t>공공의료기관 혁신 및 민간의료기관의 공공의료 제공 강화</a:t>
            </a:r>
          </a:p>
          <a:p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23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필수 의료서비스 보장 </a:t>
            </a:r>
            <a:r>
              <a:rPr lang="ko-KR" altLang="en-US" dirty="0" smtClean="0"/>
              <a:t>강화</a:t>
            </a:r>
            <a:endParaRPr lang="ko-KR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altLang="ko-KR" dirty="0" smtClean="0"/>
              <a:t>1. </a:t>
            </a:r>
            <a:r>
              <a:rPr lang="ko-KR" altLang="en-US" dirty="0" smtClean="0"/>
              <a:t>장비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시설 등 의료자원의 양과 </a:t>
            </a:r>
            <a:r>
              <a:rPr lang="ko-KR" altLang="en-US" dirty="0" err="1" smtClean="0"/>
              <a:t>질관리</a:t>
            </a:r>
            <a:r>
              <a:rPr lang="ko-KR" altLang="en-US" dirty="0" smtClean="0"/>
              <a:t> </a:t>
            </a:r>
            <a:r>
              <a:rPr lang="ko-KR" altLang="en-US" dirty="0" smtClean="0"/>
              <a:t>강화 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2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의료인력 수급 불균형 해소를 위한 중장기 계획 수립 및 추진</a:t>
            </a:r>
          </a:p>
          <a:p>
            <a:pPr lvl="1"/>
            <a:r>
              <a:rPr lang="ko-KR" altLang="en-US" dirty="0" smtClean="0"/>
              <a:t>지역간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진료과목간 의사인력 수급 불균형 해소</a:t>
            </a:r>
          </a:p>
          <a:p>
            <a:pPr lvl="1"/>
            <a:r>
              <a:rPr lang="ko-KR" altLang="en-US" dirty="0" smtClean="0"/>
              <a:t>간호인력 </a:t>
            </a:r>
            <a:r>
              <a:rPr lang="ko-KR" altLang="en-US" dirty="0" smtClean="0"/>
              <a:t>수급 불균형 해소</a:t>
            </a:r>
          </a:p>
          <a:p>
            <a:pPr lvl="1"/>
            <a:r>
              <a:rPr lang="ko-KR" altLang="en-US" dirty="0" smtClean="0"/>
              <a:t>일자리 </a:t>
            </a:r>
            <a:r>
              <a:rPr lang="ko-KR" altLang="en-US" dirty="0" smtClean="0"/>
              <a:t>창출을 위한 보건의료인력 다양화 및 양성 체계 구축</a:t>
            </a:r>
          </a:p>
          <a:p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24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4000" dirty="0" smtClean="0"/>
              <a:t>3. </a:t>
            </a:r>
            <a:r>
              <a:rPr lang="ko-KR" altLang="en-US" sz="4000" dirty="0" smtClean="0"/>
              <a:t>의료자원의 질적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양적</a:t>
            </a:r>
            <a:r>
              <a:rPr lang="en-US" altLang="ko-KR" sz="4000" dirty="0" smtClean="0"/>
              <a:t>, </a:t>
            </a:r>
            <a:r>
              <a:rPr lang="ko-KR" altLang="en-US" sz="4000" dirty="0" smtClean="0"/>
              <a:t>분포의 </a:t>
            </a:r>
            <a:r>
              <a:rPr lang="ko-KR" altLang="en-US" sz="4000" dirty="0" smtClean="0"/>
              <a:t>적정화</a:t>
            </a:r>
            <a:endParaRPr lang="ko-KR" altLang="en-US" sz="4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altLang="ko-KR" dirty="0" smtClean="0"/>
              <a:t>1. </a:t>
            </a:r>
            <a:r>
              <a:rPr lang="ko-KR" altLang="en-US" dirty="0" smtClean="0"/>
              <a:t>건강 </a:t>
            </a:r>
            <a:r>
              <a:rPr lang="en-US" altLang="ko-KR" dirty="0" smtClean="0"/>
              <a:t>100</a:t>
            </a:r>
            <a:r>
              <a:rPr lang="ko-KR" altLang="en-US" dirty="0" smtClean="0"/>
              <a:t>세 평생건강관리체계 패러다임에 기반하여 장기 </a:t>
            </a:r>
            <a:r>
              <a:rPr lang="ko-KR" altLang="en-US" dirty="0" err="1" smtClean="0"/>
              <a:t>로드맵</a:t>
            </a:r>
            <a:r>
              <a:rPr lang="ko-KR" altLang="en-US" dirty="0" smtClean="0"/>
              <a:t> 수립</a:t>
            </a:r>
          </a:p>
          <a:p>
            <a:pPr marL="514350" indent="-514350">
              <a:buNone/>
            </a:pPr>
            <a:r>
              <a:rPr lang="en-US" altLang="ko-KR" dirty="0" smtClean="0"/>
              <a:t>2. </a:t>
            </a:r>
            <a:r>
              <a:rPr lang="ko-KR" altLang="en-US" dirty="0" smtClean="0"/>
              <a:t>임상과 치료중심의 의료에서 예방과 건강증진으로의 인프라 </a:t>
            </a:r>
            <a:r>
              <a:rPr lang="ko-KR" altLang="en-US" dirty="0" smtClean="0"/>
              <a:t>구축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3. </a:t>
            </a:r>
            <a:r>
              <a:rPr lang="ko-KR" altLang="en-US" dirty="0" err="1" smtClean="0"/>
              <a:t>급성기</a:t>
            </a:r>
            <a:r>
              <a:rPr lang="ko-KR" altLang="en-US" dirty="0" smtClean="0"/>
              <a:t> 질환 관리 중심에서 만성질환 평생관리 인프라 구축</a:t>
            </a:r>
          </a:p>
          <a:p>
            <a:pPr>
              <a:buNone/>
            </a:pPr>
            <a:r>
              <a:rPr lang="en-US" altLang="ko-KR" dirty="0" smtClean="0"/>
              <a:t>4 </a:t>
            </a:r>
            <a:r>
              <a:rPr lang="ko-KR" altLang="en-US" dirty="0" smtClean="0"/>
              <a:t>건강</a:t>
            </a:r>
            <a:r>
              <a:rPr lang="en-US" altLang="ko-KR" dirty="0" smtClean="0"/>
              <a:t>100</a:t>
            </a:r>
            <a:r>
              <a:rPr lang="ko-KR" altLang="en-US" dirty="0" smtClean="0"/>
              <a:t>세 실현을 위하여 의료자원을 사회적 자원과 유기적으로 </a:t>
            </a:r>
            <a:r>
              <a:rPr lang="ko-KR" altLang="en-US" dirty="0" smtClean="0"/>
              <a:t>통합</a:t>
            </a:r>
            <a:endParaRPr lang="ko-KR" altLang="en-US"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25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4000" dirty="0" smtClean="0"/>
              <a:t>4</a:t>
            </a:r>
            <a:r>
              <a:rPr lang="en-US" altLang="ko-KR" sz="4000" dirty="0" smtClean="0"/>
              <a:t>. </a:t>
            </a:r>
            <a:r>
              <a:rPr lang="ko-KR" altLang="en-US" sz="4000" dirty="0" smtClean="0"/>
              <a:t>건강보장 </a:t>
            </a:r>
            <a:r>
              <a:rPr lang="en-US" altLang="ko-KR" sz="4000" dirty="0" smtClean="0"/>
              <a:t>100</a:t>
            </a:r>
            <a:r>
              <a:rPr lang="ko-KR" altLang="en-US" sz="4000" dirty="0" smtClean="0"/>
              <a:t>세를 위한 </a:t>
            </a:r>
            <a:r>
              <a:rPr lang="ko-KR" altLang="en-US" sz="4000" dirty="0" err="1" smtClean="0"/>
              <a:t>로드맵</a:t>
            </a:r>
            <a:r>
              <a:rPr lang="ko-KR" altLang="en-US" sz="4000" dirty="0" smtClean="0"/>
              <a:t> </a:t>
            </a:r>
            <a:r>
              <a:rPr lang="ko-KR" altLang="en-US" sz="4000" dirty="0" smtClean="0"/>
              <a:t>구축</a:t>
            </a:r>
            <a:endParaRPr lang="ko-KR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altLang="ko-KR" dirty="0" smtClean="0"/>
              <a:t>1. </a:t>
            </a:r>
            <a:r>
              <a:rPr lang="ko-KR" altLang="en-US" dirty="0" smtClean="0"/>
              <a:t>선천성장애 아동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청소년을 위한 특수목적 시설 확충 및 지원 확대</a:t>
            </a:r>
          </a:p>
          <a:p>
            <a:pPr>
              <a:buNone/>
            </a:pPr>
            <a:r>
              <a:rPr lang="en-US" altLang="ko-KR" dirty="0" smtClean="0"/>
              <a:t>2. </a:t>
            </a:r>
            <a:r>
              <a:rPr lang="ko-KR" altLang="en-US" dirty="0" smtClean="0"/>
              <a:t>기존 학교보건사업과 지역정신보건사업을 통합</a:t>
            </a:r>
            <a:r>
              <a:rPr lang="en-US" altLang="ko-KR" dirty="0" smtClean="0"/>
              <a:t>/</a:t>
            </a:r>
            <a:r>
              <a:rPr lang="ko-KR" altLang="en-US" dirty="0" smtClean="0"/>
              <a:t>확대하여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학동기</a:t>
            </a:r>
            <a:r>
              <a:rPr lang="ko-KR" altLang="en-US" dirty="0" smtClean="0"/>
              <a:t> 청소년의 </a:t>
            </a:r>
            <a:r>
              <a:rPr lang="ko-KR" altLang="en-US" dirty="0" err="1" smtClean="0"/>
              <a:t>왕따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학교폭력</a:t>
            </a:r>
            <a:r>
              <a:rPr lang="en-US" altLang="ko-KR" dirty="0" smtClean="0"/>
              <a:t>, </a:t>
            </a:r>
            <a:r>
              <a:rPr lang="ko-KR" altLang="en-US" dirty="0" smtClean="0"/>
              <a:t>중독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자살 등의 문제를 효과적으로 해결할 필요</a:t>
            </a:r>
          </a:p>
          <a:p>
            <a:pPr>
              <a:buNone/>
            </a:pPr>
            <a:r>
              <a:rPr lang="en-US" altLang="ko-KR" dirty="0" smtClean="0"/>
              <a:t>3. </a:t>
            </a:r>
            <a:r>
              <a:rPr lang="ko-KR" altLang="en-US" dirty="0" smtClean="0"/>
              <a:t>학교보건</a:t>
            </a:r>
            <a:r>
              <a:rPr lang="en-US" altLang="ko-KR" dirty="0" smtClean="0"/>
              <a:t>/</a:t>
            </a:r>
            <a:r>
              <a:rPr lang="ko-KR" altLang="en-US" dirty="0" smtClean="0"/>
              <a:t>영양교육 내실화 및 지역보건자원과의 연계 </a:t>
            </a:r>
            <a:r>
              <a:rPr lang="ko-KR" altLang="en-US" dirty="0" smtClean="0"/>
              <a:t>강화</a:t>
            </a:r>
            <a:endParaRPr lang="ko-KR" altLang="en-US"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26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5. </a:t>
            </a:r>
            <a:r>
              <a:rPr lang="ko-KR" altLang="en-US" dirty="0" smtClean="0"/>
              <a:t>어린이와 청소년 </a:t>
            </a:r>
            <a:r>
              <a:rPr lang="ko-KR" altLang="en-US" dirty="0" smtClean="0"/>
              <a:t>건강관리</a:t>
            </a:r>
            <a:endParaRPr lang="ko-KR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ko-KR" dirty="0" smtClean="0"/>
              <a:t>1. </a:t>
            </a:r>
            <a:r>
              <a:rPr lang="ko-KR" altLang="en-US" dirty="0" smtClean="0"/>
              <a:t>전체 </a:t>
            </a:r>
            <a:r>
              <a:rPr lang="ko-KR" altLang="en-US" dirty="0" smtClean="0"/>
              <a:t>보건의료자원을 연계한 통합적 만성질환관리체계 구축</a:t>
            </a:r>
          </a:p>
          <a:p>
            <a:pPr lvl="1"/>
            <a:r>
              <a:rPr lang="ko-KR" altLang="en-US" dirty="0" smtClean="0"/>
              <a:t>민간과 </a:t>
            </a:r>
            <a:r>
              <a:rPr lang="ko-KR" altLang="en-US" dirty="0" smtClean="0"/>
              <a:t>공공</a:t>
            </a:r>
            <a:r>
              <a:rPr lang="en-US" altLang="ko-KR" dirty="0" smtClean="0"/>
              <a:t>, 1</a:t>
            </a:r>
            <a:r>
              <a:rPr lang="ko-KR" altLang="en-US" dirty="0" smtClean="0"/>
              <a:t>차와 </a:t>
            </a:r>
            <a:r>
              <a:rPr lang="en-US" altLang="ko-KR" dirty="0" smtClean="0"/>
              <a:t>2</a:t>
            </a:r>
            <a:r>
              <a:rPr lang="ko-KR" altLang="en-US" dirty="0" smtClean="0"/>
              <a:t>차 의료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의료와 </a:t>
            </a:r>
            <a:r>
              <a:rPr lang="en-US" altLang="ko-KR" dirty="0" smtClean="0"/>
              <a:t>IT</a:t>
            </a:r>
            <a:r>
              <a:rPr lang="ko-KR" altLang="en-US" dirty="0" smtClean="0"/>
              <a:t>를 연계</a:t>
            </a:r>
            <a:r>
              <a:rPr lang="en-US" altLang="ko-KR" dirty="0" smtClean="0"/>
              <a:t>/</a:t>
            </a:r>
            <a:r>
              <a:rPr lang="ko-KR" altLang="en-US" dirty="0" smtClean="0"/>
              <a:t>융합한 새로운 개념의 만성질환관리체계 구축</a:t>
            </a:r>
          </a:p>
          <a:p>
            <a:pPr>
              <a:buNone/>
            </a:pPr>
            <a:r>
              <a:rPr lang="en-US" altLang="ko-KR" dirty="0" smtClean="0"/>
              <a:t>2. </a:t>
            </a:r>
            <a:r>
              <a:rPr lang="ko-KR" altLang="en-US" dirty="0" smtClean="0"/>
              <a:t>만성질환의 </a:t>
            </a:r>
            <a:r>
              <a:rPr lang="ko-KR" altLang="en-US" dirty="0" smtClean="0"/>
              <a:t>예방과 관리를 위하여 유럽 국가에서 도입하고 있는 질병관리프로그램</a:t>
            </a:r>
            <a:r>
              <a:rPr lang="en-US" altLang="ko-KR" dirty="0" smtClean="0"/>
              <a:t>(disease management program)</a:t>
            </a:r>
            <a:r>
              <a:rPr lang="ko-KR" altLang="en-US" dirty="0" smtClean="0"/>
              <a:t>의 도입 및 통합의료체계의 구축 </a:t>
            </a:r>
          </a:p>
          <a:p>
            <a:pPr>
              <a:buNone/>
            </a:pPr>
            <a:endParaRPr lang="ko-KR" altLang="en-US"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27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3600" dirty="0" smtClean="0"/>
              <a:t>6. </a:t>
            </a:r>
            <a:r>
              <a:rPr lang="ko-KR" altLang="en-US" sz="3600" dirty="0" smtClean="0"/>
              <a:t>통합적이고 유기적인 질병관리체계 </a:t>
            </a:r>
            <a:r>
              <a:rPr lang="ko-KR" altLang="en-US" sz="3600" dirty="0" smtClean="0"/>
              <a:t>구축</a:t>
            </a: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박근혜 당선인의 공약</a:t>
            </a:r>
            <a:endParaRPr lang="en-US" altLang="ko-KR" sz="40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o-KR" altLang="en-US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편안한 삶 </a:t>
            </a:r>
            <a:r>
              <a:rPr lang="ko-KR" altLang="en-US" sz="4000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추진단</a:t>
            </a:r>
            <a:r>
              <a:rPr lang="en-US" altLang="ko-KR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ko-KR" altLang="en-US" sz="4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3</a:t>
            </a:fld>
            <a:endParaRPr lang="en-US" altLang="ko-K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ko-KR" dirty="0" smtClean="0"/>
              <a:t>98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서울의 초대형 병원에만 집중되는 전공의 수급의 불균형을 해소하겠다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99. </a:t>
            </a:r>
            <a:r>
              <a:rPr lang="ko-KR" altLang="en-US" dirty="0" smtClean="0"/>
              <a:t>수도권에 편중된 의료공급체계를 개혁하여 지방주민도 </a:t>
            </a:r>
            <a:r>
              <a:rPr lang="ko-KR" altLang="en-US" dirty="0" err="1" smtClean="0"/>
              <a:t>불편없이</a:t>
            </a:r>
            <a:r>
              <a:rPr lang="ko-KR" altLang="en-US" dirty="0" smtClean="0"/>
              <a:t> 진료를 받을 수 있도록 하겠습니다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95. </a:t>
            </a:r>
            <a:r>
              <a:rPr lang="ko-KR" altLang="en-US" dirty="0" smtClean="0"/>
              <a:t>건강수준의 지역간 격차 해소</a:t>
            </a:r>
            <a:r>
              <a:rPr lang="en-US" altLang="ko-KR" dirty="0" smtClean="0"/>
              <a:t>-</a:t>
            </a:r>
            <a:r>
              <a:rPr lang="ko-KR" altLang="en-US" dirty="0" smtClean="0"/>
              <a:t>모두가 건강한 나라</a:t>
            </a:r>
            <a:r>
              <a:rPr lang="en-US" altLang="ko-KR" dirty="0" smtClean="0"/>
              <a:t>!</a:t>
            </a:r>
          </a:p>
          <a:p>
            <a:pPr>
              <a:buNone/>
            </a:pPr>
            <a:r>
              <a:rPr lang="en-US" altLang="ko-KR" dirty="0" smtClean="0"/>
              <a:t>96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서울과 강원도가 각각 다른 지역 맞춤형 보건의료정책을 펼치겠다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4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의료공급의 </a:t>
            </a:r>
            <a:r>
              <a:rPr lang="ko-KR" altLang="en-US" dirty="0" smtClean="0"/>
              <a:t>균형발전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ko-KR" dirty="0" smtClean="0"/>
              <a:t>76</a:t>
            </a:r>
            <a:r>
              <a:rPr lang="en-US" altLang="ko-KR" dirty="0" smtClean="0"/>
              <a:t>. </a:t>
            </a:r>
            <a:r>
              <a:rPr lang="ko-KR" altLang="en-US" dirty="0" smtClean="0"/>
              <a:t>국민건강기본법을 제정하여 국민건강을 증진하고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보건의료를 개혁하겠습니다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78. </a:t>
            </a:r>
            <a:r>
              <a:rPr lang="ko-KR" altLang="en-US" dirty="0" smtClean="0"/>
              <a:t>대통령 직속의 국민건강증진본부를 만들어 온 국민이 참여하는 </a:t>
            </a:r>
            <a:r>
              <a:rPr lang="ko-KR" altLang="en-US" dirty="0" err="1" smtClean="0"/>
              <a:t>새국민건강</a:t>
            </a:r>
            <a:r>
              <a:rPr lang="ko-KR" altLang="en-US" dirty="0" smtClean="0"/>
              <a:t> </a:t>
            </a:r>
            <a:r>
              <a:rPr lang="en-US" altLang="ko-KR" dirty="0" smtClean="0"/>
              <a:t>10</a:t>
            </a:r>
            <a:r>
              <a:rPr lang="ko-KR" altLang="en-US" dirty="0" smtClean="0"/>
              <a:t>개년 계획을 만들겠다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79. 100</a:t>
            </a:r>
            <a:r>
              <a:rPr lang="ko-KR" altLang="en-US" dirty="0" smtClean="0"/>
              <a:t>세 시대 평생건강관리체계 확립으로 건강한 삶 보장 </a:t>
            </a:r>
          </a:p>
          <a:p>
            <a:pPr>
              <a:buNone/>
            </a:pPr>
            <a:r>
              <a:rPr lang="en-US" altLang="ko-KR" dirty="0" smtClean="0"/>
              <a:t>80. </a:t>
            </a:r>
            <a:r>
              <a:rPr lang="ko-KR" altLang="en-US" dirty="0" smtClean="0"/>
              <a:t>건강한 국민</a:t>
            </a:r>
            <a:r>
              <a:rPr lang="en-US" altLang="ko-KR" dirty="0" smtClean="0"/>
              <a:t>! </a:t>
            </a:r>
            <a:r>
              <a:rPr lang="ko-KR" altLang="en-US" dirty="0" smtClean="0"/>
              <a:t>부강한 대한민국</a:t>
            </a:r>
            <a:r>
              <a:rPr lang="en-US" altLang="ko-KR" dirty="0" smtClean="0"/>
              <a:t>! (</a:t>
            </a:r>
            <a:r>
              <a:rPr lang="ko-KR" altLang="en-US" dirty="0" smtClean="0"/>
              <a:t>국민건강증진정책</a:t>
            </a:r>
            <a:r>
              <a:rPr lang="en-US" altLang="ko-KR" dirty="0" smtClean="0"/>
              <a:t>)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82. </a:t>
            </a:r>
            <a:r>
              <a:rPr lang="ko-KR" altLang="en-US" dirty="0" smtClean="0"/>
              <a:t>진료중심에서 예방</a:t>
            </a:r>
            <a:r>
              <a:rPr lang="en-US" altLang="ko-KR" dirty="0" smtClean="0"/>
              <a:t>/</a:t>
            </a:r>
            <a:r>
              <a:rPr lang="ko-KR" altLang="en-US" dirty="0" smtClean="0"/>
              <a:t>건강증진 중심의 </a:t>
            </a:r>
            <a:r>
              <a:rPr lang="ko-KR" altLang="en-US" dirty="0" err="1" smtClean="0"/>
              <a:t>생애건강관리시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스템을</a:t>
            </a:r>
            <a:r>
              <a:rPr lang="ko-KR" altLang="en-US" dirty="0" smtClean="0"/>
              <a:t> 만들어 국민이 건강하게 살 수 있는 사회를 만들겠습니다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5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맞춤형 국민건강증진과 </a:t>
            </a:r>
            <a:r>
              <a:rPr lang="ko-KR" altLang="en-US" dirty="0" smtClean="0"/>
              <a:t>질병관리</a:t>
            </a:r>
            <a:endParaRPr lang="ko-KR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부제목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현재의 의료공급체계에 </a:t>
            </a:r>
            <a:r>
              <a:rPr lang="en-US" altLang="ko-KR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o-KR" altLang="en-US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대한 </a:t>
            </a:r>
            <a:r>
              <a:rPr lang="ko-KR" altLang="en-US" sz="40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진단</a:t>
            </a:r>
            <a:endParaRPr lang="ko-KR" altLang="en-US" sz="40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6</a:t>
            </a:fld>
            <a:endParaRPr lang="en-US" altLang="ko-K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err="1" smtClean="0"/>
              <a:t>병의원의</a:t>
            </a:r>
            <a:r>
              <a:rPr lang="ko-KR" altLang="en-US" dirty="0" smtClean="0"/>
              <a:t> 기능과 역할 구분이 없고</a:t>
            </a:r>
            <a:r>
              <a:rPr lang="en-US" altLang="ko-KR" dirty="0" smtClean="0"/>
              <a:t>, </a:t>
            </a:r>
            <a:br>
              <a:rPr lang="en-US" altLang="ko-KR" dirty="0" smtClean="0"/>
            </a:br>
            <a:r>
              <a:rPr lang="ko-KR" altLang="en-US" dirty="0" smtClean="0"/>
              <a:t>경쟁적 상황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민간자본의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의원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병원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종합병원</a:t>
            </a:r>
            <a:r>
              <a:rPr lang="en-US" altLang="ko-KR" dirty="0" smtClean="0">
                <a:sym typeface="Wingdings" pitchFamily="2" charset="2"/>
              </a:rPr>
              <a:t></a:t>
            </a:r>
            <a:r>
              <a:rPr lang="ko-KR" altLang="en-US" dirty="0" smtClean="0">
                <a:sym typeface="Wingdings" pitchFamily="2" charset="2"/>
              </a:rPr>
              <a:t>대학병원</a:t>
            </a:r>
            <a:r>
              <a:rPr lang="en-US" altLang="ko-KR" dirty="0" smtClean="0">
                <a:sym typeface="Wingdings" pitchFamily="2" charset="2"/>
              </a:rPr>
              <a:t>’</a:t>
            </a:r>
            <a:r>
              <a:rPr lang="ko-KR" altLang="en-US" dirty="0" smtClean="0">
                <a:sym typeface="Wingdings" pitchFamily="2" charset="2"/>
              </a:rPr>
              <a:t>으로 성장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r>
              <a:rPr lang="ko-KR" altLang="en-US" dirty="0" smtClean="0">
                <a:sym typeface="Wingdings" pitchFamily="2" charset="2"/>
              </a:rPr>
              <a:t>의원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병원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종합병원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대학병원의 역할 영역이 없고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smtClean="0">
                <a:sym typeface="Wingdings" pitchFamily="2" charset="2"/>
              </a:rPr>
              <a:t>서로 경쟁적일 수 밖에 없음</a:t>
            </a:r>
            <a:endParaRPr lang="en-US" altLang="ko-KR" dirty="0" smtClean="0">
              <a:sym typeface="Wingdings" pitchFamily="2" charset="2"/>
            </a:endParaRPr>
          </a:p>
          <a:p>
            <a:r>
              <a:rPr lang="ko-KR" altLang="en-US" dirty="0" smtClean="0">
                <a:sym typeface="Wingdings" pitchFamily="2" charset="2"/>
              </a:rPr>
              <a:t>공공자본</a:t>
            </a:r>
            <a:r>
              <a:rPr lang="en-US" altLang="ko-KR" dirty="0" smtClean="0">
                <a:sym typeface="Wingdings" pitchFamily="2" charset="2"/>
              </a:rPr>
              <a:t>(</a:t>
            </a:r>
            <a:r>
              <a:rPr lang="ko-KR" altLang="en-US" dirty="0" smtClean="0">
                <a:sym typeface="Wingdings" pitchFamily="2" charset="2"/>
              </a:rPr>
              <a:t>국가</a:t>
            </a:r>
            <a:r>
              <a:rPr lang="en-US" altLang="ko-KR" dirty="0" smtClean="0">
                <a:sym typeface="Wingdings" pitchFamily="2" charset="2"/>
              </a:rPr>
              <a:t>, </a:t>
            </a:r>
            <a:r>
              <a:rPr lang="ko-KR" altLang="en-US" dirty="0" err="1" smtClean="0">
                <a:sym typeface="Wingdings" pitchFamily="2" charset="2"/>
              </a:rPr>
              <a:t>지자체</a:t>
            </a:r>
            <a:r>
              <a:rPr lang="en-US" altLang="ko-KR" dirty="0" smtClean="0">
                <a:sym typeface="Wingdings" pitchFamily="2" charset="2"/>
              </a:rPr>
              <a:t>)</a:t>
            </a:r>
            <a:r>
              <a:rPr lang="ko-KR" altLang="en-US" dirty="0" smtClean="0">
                <a:sym typeface="Wingdings" pitchFamily="2" charset="2"/>
              </a:rPr>
              <a:t>의 병원들은 민간병원과 기능과 역할에서 구분이 없음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7</a:t>
            </a:fld>
            <a:endParaRPr lang="en-US" altLang="ko-KR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의료공급체계</a:t>
            </a:r>
            <a:endParaRPr lang="ko-KR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의료이용체계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8</a:t>
            </a:fld>
            <a:endParaRPr lang="en-US" altLang="ko-KR"/>
          </a:p>
        </p:txBody>
      </p:sp>
      <p:pic>
        <p:nvPicPr>
          <p:cNvPr id="147459" name="_x119186648" descr="EMB00000fc855f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680087"/>
            <a:ext cx="922338" cy="1524000"/>
          </a:xfrm>
          <a:prstGeom prst="rect">
            <a:avLst/>
          </a:prstGeom>
          <a:noFill/>
        </p:spPr>
      </p:pic>
      <p:sp>
        <p:nvSpPr>
          <p:cNvPr id="33" name="모서리가 둥근 직사각형 32"/>
          <p:cNvSpPr/>
          <p:nvPr/>
        </p:nvSpPr>
        <p:spPr>
          <a:xfrm>
            <a:off x="3417757" y="5069173"/>
            <a:ext cx="1004341" cy="68954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/>
              <a:t>개원의</a:t>
            </a:r>
            <a:endParaRPr lang="en-US" altLang="ko-KR" dirty="0" smtClean="0"/>
          </a:p>
          <a:p>
            <a:pPr algn="ctr">
              <a:spcBef>
                <a:spcPts val="0"/>
              </a:spcBef>
            </a:pPr>
            <a:r>
              <a:rPr lang="en-US" altLang="ko-KR" dirty="0" smtClean="0"/>
              <a:t>(</a:t>
            </a:r>
            <a:r>
              <a:rPr lang="ko-KR" altLang="en-US" dirty="0" smtClean="0"/>
              <a:t>외래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grpSp>
        <p:nvGrpSpPr>
          <p:cNvPr id="3" name="그룹 36"/>
          <p:cNvGrpSpPr/>
          <p:nvPr/>
        </p:nvGrpSpPr>
        <p:grpSpPr>
          <a:xfrm>
            <a:off x="3177913" y="1723873"/>
            <a:ext cx="1469037" cy="2398425"/>
            <a:chOff x="2638268" y="1693890"/>
            <a:chExt cx="1469037" cy="2398425"/>
          </a:xfrm>
        </p:grpSpPr>
        <p:sp>
          <p:nvSpPr>
            <p:cNvPr id="38" name="모서리가 둥근 직사각형 37"/>
            <p:cNvSpPr/>
            <p:nvPr/>
          </p:nvSpPr>
          <p:spPr>
            <a:xfrm>
              <a:off x="2638268" y="1693890"/>
              <a:ext cx="1469037" cy="239842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>
                  <a:solidFill>
                    <a:schemeClr val="tx1"/>
                  </a:solidFill>
                </a:rPr>
                <a:t>민간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/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공공</a:t>
              </a:r>
              <a:endParaRPr lang="en-US" altLang="ko-KR" dirty="0" smtClean="0">
                <a:solidFill>
                  <a:schemeClr val="tx1"/>
                </a:solidFill>
              </a:endParaRPr>
            </a:p>
            <a:p>
              <a:pPr algn="ctr">
                <a:spcBef>
                  <a:spcPts val="0"/>
                </a:spcBef>
              </a:pPr>
              <a:r>
                <a:rPr lang="ko-KR" altLang="en-US" dirty="0" smtClean="0">
                  <a:solidFill>
                    <a:schemeClr val="tx1"/>
                  </a:solidFill>
                </a:rPr>
                <a:t>병원</a:t>
              </a:r>
              <a:endParaRPr lang="en-US" altLang="ko-KR" dirty="0" smtClean="0">
                <a:solidFill>
                  <a:schemeClr val="tx1"/>
                </a:solidFill>
              </a:endParaRPr>
            </a:p>
          </p:txBody>
        </p:sp>
        <p:sp>
          <p:nvSpPr>
            <p:cNvPr id="39" name="모서리가 둥근 직사각형 38"/>
            <p:cNvSpPr/>
            <p:nvPr/>
          </p:nvSpPr>
          <p:spPr>
            <a:xfrm>
              <a:off x="2743200" y="2953060"/>
              <a:ext cx="1259173" cy="914402"/>
            </a:xfrm>
            <a:prstGeom prst="round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/>
                <a:t>전문의</a:t>
              </a:r>
              <a:endParaRPr lang="en-US" altLang="ko-KR" dirty="0" smtClean="0"/>
            </a:p>
            <a:p>
              <a:pPr algn="ctr">
                <a:spcBef>
                  <a:spcPts val="0"/>
                </a:spcBef>
              </a:pPr>
              <a:r>
                <a:rPr lang="en-US" altLang="ko-KR" dirty="0" smtClean="0"/>
                <a:t>(</a:t>
              </a:r>
              <a:r>
                <a:rPr lang="ko-KR" altLang="en-US" dirty="0" smtClean="0"/>
                <a:t>외래</a:t>
              </a:r>
              <a:r>
                <a:rPr lang="en-US" altLang="ko-KR" dirty="0" smtClean="0"/>
                <a:t>,</a:t>
              </a:r>
            </a:p>
            <a:p>
              <a:pPr algn="ctr">
                <a:spcBef>
                  <a:spcPts val="0"/>
                </a:spcBef>
              </a:pPr>
              <a:r>
                <a:rPr lang="ko-KR" altLang="en-US" dirty="0" smtClean="0"/>
                <a:t>입원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40" name="아래쪽 화살표 39"/>
            <p:cNvSpPr/>
            <p:nvPr/>
          </p:nvSpPr>
          <p:spPr>
            <a:xfrm>
              <a:off x="3230380" y="2353455"/>
              <a:ext cx="232349" cy="55463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2968053" y="2458391"/>
              <a:ext cx="764498" cy="2698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봉급</a:t>
              </a:r>
              <a:endParaRPr lang="ko-KR" altLang="en-US" dirty="0"/>
            </a:p>
          </p:txBody>
        </p:sp>
      </p:grpSp>
      <p:cxnSp>
        <p:nvCxnSpPr>
          <p:cNvPr id="42" name="직선 화살표 연결선 41"/>
          <p:cNvCxnSpPr/>
          <p:nvPr/>
        </p:nvCxnSpPr>
        <p:spPr>
          <a:xfrm>
            <a:off x="1813810" y="4572000"/>
            <a:ext cx="2106118" cy="4971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타원 43"/>
          <p:cNvSpPr/>
          <p:nvPr/>
        </p:nvSpPr>
        <p:spPr>
          <a:xfrm>
            <a:off x="6880484" y="2968052"/>
            <a:ext cx="1753850" cy="1199214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/>
              <a:t>건강보험</a:t>
            </a:r>
            <a:endParaRPr lang="en-US" altLang="ko-KR" dirty="0" smtClean="0"/>
          </a:p>
          <a:p>
            <a:pPr algn="ctr">
              <a:spcBef>
                <a:spcPts val="0"/>
              </a:spcBef>
            </a:pPr>
            <a:r>
              <a:rPr lang="ko-KR" altLang="en-US" dirty="0"/>
              <a:t>공</a:t>
            </a:r>
            <a:r>
              <a:rPr lang="ko-KR" altLang="en-US" dirty="0" smtClean="0"/>
              <a:t>단</a:t>
            </a:r>
            <a:endParaRPr lang="ko-KR" altLang="en-US" dirty="0"/>
          </a:p>
        </p:txBody>
      </p:sp>
      <p:cxnSp>
        <p:nvCxnSpPr>
          <p:cNvPr id="46" name="직선 화살표 연결선 45"/>
          <p:cNvCxnSpPr>
            <a:stCxn id="44" idx="2"/>
            <a:endCxn id="33" idx="3"/>
          </p:cNvCxnSpPr>
          <p:nvPr/>
        </p:nvCxnSpPr>
        <p:spPr>
          <a:xfrm rot="10800000" flipV="1">
            <a:off x="4422098" y="3567659"/>
            <a:ext cx="2458386" cy="1846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4931764" y="4272196"/>
            <a:ext cx="2203554" cy="5696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err="1" smtClean="0">
                <a:solidFill>
                  <a:schemeClr val="tx1"/>
                </a:solidFill>
              </a:rPr>
              <a:t>행위별</a:t>
            </a:r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수가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2458387" y="4661942"/>
            <a:ext cx="749508" cy="29980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방문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51" name="직선 화살표 연결선 50"/>
          <p:cNvCxnSpPr/>
          <p:nvPr/>
        </p:nvCxnSpPr>
        <p:spPr>
          <a:xfrm flipV="1">
            <a:off x="1858780" y="3417758"/>
            <a:ext cx="1783830" cy="1169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5" name="직사각형 54"/>
          <p:cNvSpPr/>
          <p:nvPr/>
        </p:nvSpPr>
        <p:spPr>
          <a:xfrm>
            <a:off x="2206052" y="4079824"/>
            <a:ext cx="749508" cy="29980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방문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60" name="직선 화살표 연결선 59"/>
          <p:cNvCxnSpPr>
            <a:stCxn id="44" idx="2"/>
          </p:cNvCxnSpPr>
          <p:nvPr/>
        </p:nvCxnSpPr>
        <p:spPr>
          <a:xfrm rot="10800000">
            <a:off x="4601980" y="1978703"/>
            <a:ext cx="2278504" cy="15889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3" name="직사각형 62"/>
          <p:cNvSpPr/>
          <p:nvPr/>
        </p:nvSpPr>
        <p:spPr>
          <a:xfrm>
            <a:off x="4964243" y="2445895"/>
            <a:ext cx="2203554" cy="5696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err="1" smtClean="0">
                <a:solidFill>
                  <a:schemeClr val="tx1"/>
                </a:solidFill>
              </a:rPr>
              <a:t>행위별</a:t>
            </a:r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수가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6592" y="2072640"/>
            <a:ext cx="1255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/>
                </a:solidFill>
                <a:latin typeface="+mn-ea"/>
                <a:ea typeface="+mn-ea"/>
              </a:rPr>
              <a:t>우리나</a:t>
            </a:r>
            <a:r>
              <a:rPr lang="ko-KR" altLang="en-US" sz="2000" dirty="0" smtClean="0">
                <a:solidFill>
                  <a:schemeClr val="tx1"/>
                </a:solidFill>
                <a:latin typeface="+mn-ea"/>
                <a:ea typeface="+mn-ea"/>
              </a:rPr>
              <a:t>라</a:t>
            </a:r>
            <a:endParaRPr lang="ko-KR" altLang="en-US" sz="2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FFC34-0375-4B54-AA8F-6AA5B5149621}" type="slidenum">
              <a:rPr lang="ko-KR" altLang="en-US" smtClean="0"/>
              <a:pPr/>
              <a:t>9</a:t>
            </a:fld>
            <a:endParaRPr lang="en-US" altLang="ko-KR"/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9356" y="3487283"/>
            <a:ext cx="1144702" cy="1412902"/>
          </a:xfrm>
          <a:prstGeom prst="rect">
            <a:avLst/>
          </a:prstGeom>
          <a:noFill/>
          <a:ln w="0" cap="flat" cmpd="sng" algn="ctr">
            <a:noFill/>
            <a:prstDash val="solid"/>
            <a:miter lim="800000"/>
            <a:headEnd/>
            <a:tailEnd/>
          </a:ln>
          <a:effectLst/>
        </p:spPr>
      </p:pic>
      <p:grpSp>
        <p:nvGrpSpPr>
          <p:cNvPr id="3" name="그룹 16"/>
          <p:cNvGrpSpPr/>
          <p:nvPr/>
        </p:nvGrpSpPr>
        <p:grpSpPr>
          <a:xfrm>
            <a:off x="3282846" y="4960144"/>
            <a:ext cx="3597639" cy="1169234"/>
            <a:chOff x="2833141" y="4377127"/>
            <a:chExt cx="3597639" cy="1169234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2833141" y="4631961"/>
              <a:ext cx="3597639" cy="914400"/>
            </a:xfrm>
            <a:prstGeom prst="roundRect">
              <a:avLst/>
            </a:prstGeom>
            <a:solidFill>
              <a:srgbClr val="F9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둥근 직사각형 7"/>
            <p:cNvSpPr/>
            <p:nvPr/>
          </p:nvSpPr>
          <p:spPr>
            <a:xfrm>
              <a:off x="2968052" y="4754380"/>
              <a:ext cx="1004341" cy="689548"/>
            </a:xfrm>
            <a:prstGeom prst="round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/>
                <a:t>개원의</a:t>
              </a:r>
              <a:endParaRPr lang="en-US" altLang="ko-KR" dirty="0" smtClean="0"/>
            </a:p>
            <a:p>
              <a:pPr algn="ctr">
                <a:spcBef>
                  <a:spcPts val="0"/>
                </a:spcBef>
              </a:pPr>
              <a:r>
                <a:rPr lang="en-US" altLang="ko-KR" dirty="0" smtClean="0"/>
                <a:t>(</a:t>
              </a:r>
              <a:r>
                <a:rPr lang="ko-KR" altLang="en-US" dirty="0" smtClean="0"/>
                <a:t>외래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9" name="모서리가 둥근 직사각형 8"/>
            <p:cNvSpPr/>
            <p:nvPr/>
          </p:nvSpPr>
          <p:spPr>
            <a:xfrm>
              <a:off x="4142282" y="4754380"/>
              <a:ext cx="1004341" cy="689548"/>
            </a:xfrm>
            <a:prstGeom prst="round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/>
                <a:t>개원의</a:t>
              </a:r>
              <a:endParaRPr lang="en-US" altLang="ko-KR" dirty="0" smtClean="0"/>
            </a:p>
            <a:p>
              <a:pPr algn="ctr">
                <a:spcBef>
                  <a:spcPts val="0"/>
                </a:spcBef>
              </a:pPr>
              <a:r>
                <a:rPr lang="en-US" altLang="ko-KR" dirty="0" smtClean="0"/>
                <a:t>(</a:t>
              </a:r>
              <a:r>
                <a:rPr lang="ko-KR" altLang="en-US" dirty="0" smtClean="0"/>
                <a:t>외래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10" name="모서리가 둥근 직사각형 9"/>
            <p:cNvSpPr/>
            <p:nvPr/>
          </p:nvSpPr>
          <p:spPr>
            <a:xfrm>
              <a:off x="5326505" y="4754380"/>
              <a:ext cx="1004341" cy="689548"/>
            </a:xfrm>
            <a:prstGeom prst="round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/>
                <a:t>개원의</a:t>
              </a:r>
              <a:endParaRPr lang="en-US" altLang="ko-KR" dirty="0" smtClean="0"/>
            </a:p>
            <a:p>
              <a:pPr algn="ctr">
                <a:spcBef>
                  <a:spcPts val="0"/>
                </a:spcBef>
              </a:pPr>
              <a:r>
                <a:rPr lang="en-US" altLang="ko-KR" dirty="0" smtClean="0"/>
                <a:t>(</a:t>
              </a:r>
              <a:r>
                <a:rPr lang="ko-KR" altLang="en-US" dirty="0" smtClean="0"/>
                <a:t>외래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4142252" y="4377127"/>
              <a:ext cx="1004400" cy="314794"/>
            </a:xfrm>
            <a:prstGeom prst="roundRect">
              <a:avLst/>
            </a:prstGeom>
            <a:solidFill>
              <a:srgbClr val="F9FA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>
                  <a:solidFill>
                    <a:schemeClr val="tx1"/>
                  </a:solidFill>
                </a:rPr>
                <a:t>진료소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그룹 17"/>
          <p:cNvGrpSpPr/>
          <p:nvPr/>
        </p:nvGrpSpPr>
        <p:grpSpPr>
          <a:xfrm>
            <a:off x="3177913" y="1992097"/>
            <a:ext cx="1469037" cy="2398425"/>
            <a:chOff x="2638268" y="1693890"/>
            <a:chExt cx="1469037" cy="239842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2638268" y="1693890"/>
              <a:ext cx="1469037" cy="239842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>
                  <a:solidFill>
                    <a:schemeClr val="tx1"/>
                  </a:solidFill>
                </a:rPr>
                <a:t>국가소유병원</a:t>
              </a:r>
              <a:endParaRPr lang="en-US" altLang="ko-KR" dirty="0" smtClean="0">
                <a:solidFill>
                  <a:schemeClr val="tx1"/>
                </a:solidFill>
              </a:endParaRP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2743200" y="2953060"/>
              <a:ext cx="1259173" cy="914402"/>
            </a:xfrm>
            <a:prstGeom prst="round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lang="ko-KR" altLang="en-US" dirty="0" smtClean="0"/>
                <a:t>전문의</a:t>
              </a:r>
              <a:endParaRPr lang="en-US" altLang="ko-KR" dirty="0" smtClean="0"/>
            </a:p>
            <a:p>
              <a:pPr algn="ctr">
                <a:spcBef>
                  <a:spcPts val="0"/>
                </a:spcBef>
              </a:pPr>
              <a:r>
                <a:rPr lang="en-US" altLang="ko-KR" dirty="0" smtClean="0"/>
                <a:t>(</a:t>
              </a:r>
              <a:r>
                <a:rPr lang="ko-KR" altLang="en-US" dirty="0" smtClean="0"/>
                <a:t>입원</a:t>
              </a:r>
              <a:r>
                <a:rPr lang="en-US" altLang="ko-KR" dirty="0" smtClean="0"/>
                <a:t>)</a:t>
              </a:r>
              <a:endParaRPr lang="ko-KR" altLang="en-US" dirty="0"/>
            </a:p>
          </p:txBody>
        </p:sp>
        <p:sp>
          <p:nvSpPr>
            <p:cNvPr id="15" name="아래쪽 화살표 14"/>
            <p:cNvSpPr/>
            <p:nvPr/>
          </p:nvSpPr>
          <p:spPr>
            <a:xfrm>
              <a:off x="3230380" y="2353455"/>
              <a:ext cx="232349" cy="55463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968053" y="2458391"/>
              <a:ext cx="764498" cy="2698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봉급</a:t>
              </a:r>
              <a:endParaRPr lang="ko-KR" altLang="en-US" dirty="0"/>
            </a:p>
          </p:txBody>
        </p:sp>
      </p:grpSp>
      <p:cxnSp>
        <p:nvCxnSpPr>
          <p:cNvPr id="20" name="직선 화살표 연결선 19"/>
          <p:cNvCxnSpPr/>
          <p:nvPr/>
        </p:nvCxnSpPr>
        <p:spPr>
          <a:xfrm>
            <a:off x="1873771" y="4615371"/>
            <a:ext cx="2046157" cy="7220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16200000" flipV="1">
            <a:off x="3330316" y="4747785"/>
            <a:ext cx="1171728" cy="74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타원 24"/>
          <p:cNvSpPr/>
          <p:nvPr/>
        </p:nvSpPr>
        <p:spPr>
          <a:xfrm>
            <a:off x="6505732" y="1737259"/>
            <a:ext cx="1753850" cy="1199214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Health Authority</a:t>
            </a:r>
            <a:endParaRPr lang="ko-KR" altLang="en-US" dirty="0"/>
          </a:p>
        </p:txBody>
      </p:sp>
      <p:cxnSp>
        <p:nvCxnSpPr>
          <p:cNvPr id="32" name="직선 화살표 연결선 31"/>
          <p:cNvCxnSpPr>
            <a:stCxn id="25" idx="2"/>
          </p:cNvCxnSpPr>
          <p:nvPr/>
        </p:nvCxnSpPr>
        <p:spPr>
          <a:xfrm rot="10800000" flipV="1">
            <a:off x="4661940" y="2336865"/>
            <a:ext cx="1843792" cy="149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>
            <a:stCxn id="25" idx="2"/>
          </p:cNvCxnSpPr>
          <p:nvPr/>
        </p:nvCxnSpPr>
        <p:spPr>
          <a:xfrm rot="10800000" flipV="1">
            <a:off x="5094158" y="2336866"/>
            <a:ext cx="1411575" cy="26232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>
          <a:xfrm>
            <a:off x="5051685" y="2022074"/>
            <a:ext cx="1169233" cy="6745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lang="ko-KR" altLang="en-US" dirty="0" smtClean="0">
                <a:solidFill>
                  <a:schemeClr val="tx1"/>
                </a:solidFill>
              </a:rPr>
              <a:t>총액예산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altLang="ko-KR" sz="1400" dirty="0" smtClean="0">
                <a:solidFill>
                  <a:schemeClr val="tx1"/>
                </a:solidFill>
              </a:rPr>
              <a:t>(DRG </a:t>
            </a:r>
            <a:r>
              <a:rPr lang="ko-KR" altLang="en-US" sz="1400" dirty="0" smtClean="0">
                <a:solidFill>
                  <a:schemeClr val="tx1"/>
                </a:solidFill>
              </a:rPr>
              <a:t>평가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5126636" y="3760932"/>
            <a:ext cx="1169233" cy="3447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총액계약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2383436" y="4780264"/>
            <a:ext cx="749508" cy="29980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방문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3537679" y="4660343"/>
            <a:ext cx="749508" cy="29980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의뢰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6592" y="2340864"/>
            <a:ext cx="1255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/>
                </a:solidFill>
                <a:latin typeface="+mn-ea"/>
                <a:ea typeface="+mn-ea"/>
              </a:rPr>
              <a:t>영국</a:t>
            </a:r>
            <a:endParaRPr lang="ko-KR" altLang="en-US" sz="2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my style">
  <a:themeElements>
    <a:clrScheme name="my styl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y style">
      <a:majorFont>
        <a:latin typeface="휴먼엑스포"/>
        <a:ea typeface="휴먼엑스포"/>
        <a:cs typeface=""/>
      </a:majorFont>
      <a:minorFont>
        <a:latin typeface="휴먼엑스포"/>
        <a:ea typeface="휴먼엑스포"/>
        <a:cs typeface="휴먼엑스포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my styl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y styl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styl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styl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styl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styl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y styl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산">
  <a:themeElements>
    <a:clrScheme name="산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산">
      <a:maj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HY 헤드라인 M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산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6314</TotalTime>
  <Words>973</Words>
  <Application>Microsoft PowerPoint</Application>
  <PresentationFormat>화면 슬라이드 쇼(4:3)</PresentationFormat>
  <Paragraphs>238</Paragraphs>
  <Slides>27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27</vt:i4>
      </vt:variant>
    </vt:vector>
  </HeadingPairs>
  <TitlesOfParts>
    <vt:vector size="39" baseType="lpstr">
      <vt:lpstr>굴림</vt:lpstr>
      <vt:lpstr>Arial</vt:lpstr>
      <vt:lpstr>Gill Sans MT</vt:lpstr>
      <vt:lpstr>HY 헤드라인 M</vt:lpstr>
      <vt:lpstr>조선일보명조</vt:lpstr>
      <vt:lpstr>Wingdings 2</vt:lpstr>
      <vt:lpstr>맑은 고딕</vt:lpstr>
      <vt:lpstr>Wingdings</vt:lpstr>
      <vt:lpstr>휴먼모음T</vt:lpstr>
      <vt:lpstr>휴먼엑스포</vt:lpstr>
      <vt:lpstr>my style</vt:lpstr>
      <vt:lpstr>산</vt:lpstr>
      <vt:lpstr>의료공급체계의 혁신과 맞춤형 질병관리</vt:lpstr>
      <vt:lpstr>발제 내용</vt:lpstr>
      <vt:lpstr>슬라이드 3</vt:lpstr>
      <vt:lpstr>의료공급의 균형발전</vt:lpstr>
      <vt:lpstr>맞춤형 국민건강증진과 질병관리</vt:lpstr>
      <vt:lpstr>슬라이드 6</vt:lpstr>
      <vt:lpstr>1. 의료공급체계</vt:lpstr>
      <vt:lpstr>2. 의료이용체계</vt:lpstr>
      <vt:lpstr>슬라이드 9</vt:lpstr>
      <vt:lpstr>슬라이드 10</vt:lpstr>
      <vt:lpstr>슬라이드 11</vt:lpstr>
      <vt:lpstr>3. 의료인력정책 (전문의)</vt:lpstr>
      <vt:lpstr>슬라이드 13</vt:lpstr>
      <vt:lpstr>슬라이드 14</vt:lpstr>
      <vt:lpstr>슬라이드 15</vt:lpstr>
      <vt:lpstr>1. 보건의료정책 목표</vt:lpstr>
      <vt:lpstr>2. 의료공급/이용 정책</vt:lpstr>
      <vt:lpstr>슬라이드 18</vt:lpstr>
      <vt:lpstr>3. 공공 보건의료기관</vt:lpstr>
      <vt:lpstr>4. 질병관리체계</vt:lpstr>
      <vt:lpstr>슬라이드 21</vt:lpstr>
      <vt:lpstr>1.  의료공급의 균형발전</vt:lpstr>
      <vt:lpstr>2. 필수 의료서비스 보장 강화</vt:lpstr>
      <vt:lpstr>3. 의료자원의 질적, 양적, 분포의 적정화</vt:lpstr>
      <vt:lpstr>4. 건강보장 100세를 위한 로드맵 구축</vt:lpstr>
      <vt:lpstr>5. 어린이와 청소년 건강관리</vt:lpstr>
      <vt:lpstr>6. 통합적이고 유기적인 질병관리체계 구축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지영건</cp:lastModifiedBy>
  <cp:revision>615</cp:revision>
  <cp:lastPrinted>1601-01-01T00:00:00Z</cp:lastPrinted>
  <dcterms:created xsi:type="dcterms:W3CDTF">1601-01-01T00:00:00Z</dcterms:created>
  <dcterms:modified xsi:type="dcterms:W3CDTF">2013-01-20T22:01:41Z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