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9" r:id="rId1"/>
  </p:sldMasterIdLst>
  <p:notesMasterIdLst>
    <p:notesMasterId r:id="rId41"/>
  </p:notesMasterIdLst>
  <p:sldIdLst>
    <p:sldId id="280" r:id="rId2"/>
    <p:sldId id="407" r:id="rId3"/>
    <p:sldId id="282" r:id="rId4"/>
    <p:sldId id="420" r:id="rId5"/>
    <p:sldId id="424" r:id="rId6"/>
    <p:sldId id="425" r:id="rId7"/>
    <p:sldId id="322" r:id="rId8"/>
    <p:sldId id="433" r:id="rId9"/>
    <p:sldId id="361" r:id="rId10"/>
    <p:sldId id="364" r:id="rId11"/>
    <p:sldId id="366" r:id="rId12"/>
    <p:sldId id="367" r:id="rId13"/>
    <p:sldId id="370" r:id="rId14"/>
    <p:sldId id="438" r:id="rId15"/>
    <p:sldId id="397" r:id="rId16"/>
    <p:sldId id="398" r:id="rId17"/>
    <p:sldId id="399" r:id="rId18"/>
    <p:sldId id="400" r:id="rId19"/>
    <p:sldId id="401" r:id="rId20"/>
    <p:sldId id="369" r:id="rId21"/>
    <p:sldId id="405" r:id="rId22"/>
    <p:sldId id="375" r:id="rId23"/>
    <p:sldId id="376" r:id="rId24"/>
    <p:sldId id="427" r:id="rId25"/>
    <p:sldId id="377" r:id="rId26"/>
    <p:sldId id="378" r:id="rId27"/>
    <p:sldId id="379" r:id="rId28"/>
    <p:sldId id="381" r:id="rId29"/>
    <p:sldId id="434" r:id="rId30"/>
    <p:sldId id="387" r:id="rId31"/>
    <p:sldId id="430" r:id="rId32"/>
    <p:sldId id="390" r:id="rId33"/>
    <p:sldId id="391" r:id="rId34"/>
    <p:sldId id="392" r:id="rId35"/>
    <p:sldId id="411" r:id="rId36"/>
    <p:sldId id="413" r:id="rId37"/>
    <p:sldId id="431" r:id="rId38"/>
    <p:sldId id="435" r:id="rId39"/>
    <p:sldId id="303" r:id="rId40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33CC"/>
    <a:srgbClr val="333399"/>
    <a:srgbClr val="006600"/>
    <a:srgbClr val="0039AC"/>
    <a:srgbClr val="002A7E"/>
    <a:srgbClr val="800000"/>
    <a:srgbClr val="FFFF66"/>
    <a:srgbClr val="FFFF99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95" autoAdjust="0"/>
    <p:restoredTop sz="92808" autoAdjust="0"/>
  </p:normalViewPr>
  <p:slideViewPr>
    <p:cSldViewPr>
      <p:cViewPr>
        <p:scale>
          <a:sx n="100" d="100"/>
          <a:sy n="100" d="100"/>
        </p:scale>
        <p:origin x="-78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ser\My%20Documents\00.%20&#52280;&#44256;&#51088;&#47308;\03.%20&#48372;&#51109;&#49457;&#44053;&#54868;\&#44284;&#48512;&#45812;&#51032;&#47308;&#48708;_&#48712;&#4426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ser\My%20Documents\00.%20&#52280;&#44256;&#51088;&#47308;\03.%20&#48372;&#51109;&#49457;&#44053;&#54868;\&#44284;&#48512;&#45812;&#51032;&#47308;&#48708;_&#48712;&#44260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user\&#48148;&#53461;%20&#54868;&#47732;\&#44536;&#47000;&#54532;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C:\Documents%20and%20Settings\user\My%20Documents\00.%20&#52280;&#44256;&#51088;&#47308;\00.%20OECD,%20WHO%20&#46321;\health%20expenditure%20by%20financing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style val="38"/>
  <c:chart>
    <c:autoTitleDeleted val="1"/>
    <c:plotArea>
      <c:layout/>
      <c:lineChart>
        <c:grouping val="stacked"/>
        <c:ser>
          <c:idx val="0"/>
          <c:order val="0"/>
          <c:tx>
            <c:strRef>
              <c:f>Sheet1!$B$41</c:f>
              <c:strCache>
                <c:ptCount val="1"/>
                <c:pt idx="0">
                  <c:v>보장률</c:v>
                </c:pt>
              </c:strCache>
            </c:strRef>
          </c:tx>
          <c:marker>
            <c:symbol val="circle"/>
            <c:size val="10"/>
          </c:marker>
          <c:dLbls>
            <c:txPr>
              <a:bodyPr/>
              <a:lstStyle/>
              <a:p>
                <a:pPr>
                  <a:defRPr sz="1400" b="1">
                    <a:solidFill>
                      <a:schemeClr val="accent4">
                        <a:lumMod val="50000"/>
                      </a:schemeClr>
                    </a:solidFill>
                    <a:latin typeface="+mn-lt"/>
                    <a:ea typeface="휴먼옛체" pitchFamily="18" charset="-127"/>
                  </a:defRPr>
                </a:pPr>
                <a:endParaRPr lang="ko-KR"/>
              </a:p>
            </c:txPr>
            <c:dLblPos val="t"/>
            <c:showVal val="1"/>
          </c:dLbls>
          <c:cat>
            <c:numRef>
              <c:f>Sheet1!$C$40:$I$40</c:f>
              <c:numCache>
                <c:formatCode>General</c:formatCode>
                <c:ptCount val="7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</c:numCache>
            </c:numRef>
          </c:cat>
          <c:val>
            <c:numRef>
              <c:f>Sheet1!$C$41:$I$41</c:f>
              <c:numCache>
                <c:formatCode>0.0%</c:formatCode>
                <c:ptCount val="7"/>
                <c:pt idx="0">
                  <c:v>0.61300000000000165</c:v>
                </c:pt>
                <c:pt idx="1">
                  <c:v>0.61800000000000477</c:v>
                </c:pt>
                <c:pt idx="2">
                  <c:v>0.64300000000000535</c:v>
                </c:pt>
                <c:pt idx="3">
                  <c:v>0.64600000000000535</c:v>
                </c:pt>
                <c:pt idx="4">
                  <c:v>0.62200000000000477</c:v>
                </c:pt>
                <c:pt idx="5">
                  <c:v>0.64000000000000534</c:v>
                </c:pt>
                <c:pt idx="6">
                  <c:v>0.62700000000000511</c:v>
                </c:pt>
              </c:numCache>
            </c:numRef>
          </c:val>
        </c:ser>
        <c:dLbls>
          <c:showVal val="1"/>
        </c:dLbls>
        <c:marker val="1"/>
        <c:axId val="82024320"/>
        <c:axId val="82025856"/>
      </c:lineChart>
      <c:catAx>
        <c:axId val="8202432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>
                <a:latin typeface="+mn-lt"/>
              </a:defRPr>
            </a:pPr>
            <a:endParaRPr lang="ko-KR"/>
          </a:p>
        </c:txPr>
        <c:crossAx val="82025856"/>
        <c:crosses val="autoZero"/>
        <c:auto val="1"/>
        <c:lblAlgn val="ctr"/>
        <c:lblOffset val="100"/>
      </c:catAx>
      <c:valAx>
        <c:axId val="82025856"/>
        <c:scaling>
          <c:orientation val="minMax"/>
        </c:scaling>
        <c:delete val="1"/>
        <c:axPos val="l"/>
        <c:numFmt formatCode="0.0%" sourceLinked="1"/>
        <c:majorTickMark val="none"/>
        <c:tickLblPos val="none"/>
        <c:crossAx val="82024320"/>
        <c:crosses val="autoZero"/>
        <c:crossBetween val="between"/>
      </c:valAx>
    </c:plotArea>
    <c:plotVisOnly val="1"/>
  </c:chart>
  <c:spPr>
    <a:ln>
      <a:noFill/>
    </a:ln>
  </c:spPr>
  <c:txPr>
    <a:bodyPr/>
    <a:lstStyle/>
    <a:p>
      <a:pPr>
        <a:defRPr sz="1800"/>
      </a:pPr>
      <a:endParaRPr lang="ko-K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style val="18"/>
  <c:chart>
    <c:autoTitleDeleted val="1"/>
    <c:plotArea>
      <c:layout/>
      <c:barChart>
        <c:barDir val="bar"/>
        <c:grouping val="clustered"/>
        <c:ser>
          <c:idx val="1"/>
          <c:order val="0"/>
          <c:tx>
            <c:strRef>
              <c:f>Sheet1!$N$8</c:f>
              <c:strCache>
                <c:ptCount val="1"/>
                <c:pt idx="0">
                  <c:v>빈곤</c:v>
                </c:pt>
              </c:strCache>
            </c:strRef>
          </c:tx>
          <c:dLbls>
            <c:txPr>
              <a:bodyPr/>
              <a:lstStyle/>
              <a:p>
                <a:pPr>
                  <a:defRPr sz="1050" b="1"/>
                </a:pPr>
                <a:endParaRPr lang="ko-KR"/>
              </a:p>
            </c:txPr>
            <c:showVal val="1"/>
          </c:dLbls>
          <c:cat>
            <c:strRef>
              <c:f>Sheet1!$A$3:$A$6</c:f>
              <c:strCache>
                <c:ptCount val="4"/>
                <c:pt idx="0">
                  <c:v>10%이상</c:v>
                </c:pt>
                <c:pt idx="1">
                  <c:v>20%이상</c:v>
                </c:pt>
                <c:pt idx="2">
                  <c:v>30%이상</c:v>
                </c:pt>
                <c:pt idx="3">
                  <c:v>40%이상</c:v>
                </c:pt>
              </c:strCache>
            </c:strRef>
          </c:cat>
          <c:val>
            <c:numRef>
              <c:f>Sheet1!$N$10:$N$13</c:f>
              <c:numCache>
                <c:formatCode>0.0%</c:formatCode>
                <c:ptCount val="4"/>
                <c:pt idx="0">
                  <c:v>0.57511380880121066</c:v>
                </c:pt>
                <c:pt idx="1">
                  <c:v>0.40895295902883322</c:v>
                </c:pt>
                <c:pt idx="2">
                  <c:v>0.31335356600910685</c:v>
                </c:pt>
                <c:pt idx="3">
                  <c:v>0.25569044006069774</c:v>
                </c:pt>
              </c:numCache>
            </c:numRef>
          </c:val>
        </c:ser>
        <c:ser>
          <c:idx val="0"/>
          <c:order val="1"/>
          <c:tx>
            <c:strRef>
              <c:f>Sheet1!$K$8</c:f>
              <c:strCache>
                <c:ptCount val="1"/>
                <c:pt idx="0">
                  <c:v>비빈곤</c:v>
                </c:pt>
              </c:strCache>
            </c:strRef>
          </c:tx>
          <c:dLbls>
            <c:txPr>
              <a:bodyPr/>
              <a:lstStyle/>
              <a:p>
                <a:pPr>
                  <a:defRPr sz="1050" b="1"/>
                </a:pPr>
                <a:endParaRPr lang="ko-KR"/>
              </a:p>
            </c:txPr>
            <c:showVal val="1"/>
          </c:dLbls>
          <c:cat>
            <c:strRef>
              <c:f>Sheet1!$A$3:$A$6</c:f>
              <c:strCache>
                <c:ptCount val="4"/>
                <c:pt idx="0">
                  <c:v>10%이상</c:v>
                </c:pt>
                <c:pt idx="1">
                  <c:v>20%이상</c:v>
                </c:pt>
                <c:pt idx="2">
                  <c:v>30%이상</c:v>
                </c:pt>
                <c:pt idx="3">
                  <c:v>40%이상</c:v>
                </c:pt>
              </c:strCache>
            </c:strRef>
          </c:cat>
          <c:val>
            <c:numRef>
              <c:f>Sheet1!$K$10:$K$13</c:f>
              <c:numCache>
                <c:formatCode>0.0%</c:formatCode>
                <c:ptCount val="4"/>
                <c:pt idx="0">
                  <c:v>0.16171548117154957</c:v>
                </c:pt>
                <c:pt idx="1">
                  <c:v>6.464435146443516E-2</c:v>
                </c:pt>
                <c:pt idx="2">
                  <c:v>3.7029288702928952E-2</c:v>
                </c:pt>
                <c:pt idx="3">
                  <c:v>2.2384937238493802E-2</c:v>
                </c:pt>
              </c:numCache>
            </c:numRef>
          </c:val>
        </c:ser>
        <c:gapWidth val="25"/>
        <c:axId val="81974784"/>
        <c:axId val="81976320"/>
      </c:barChart>
      <c:catAx>
        <c:axId val="81974784"/>
        <c:scaling>
          <c:orientation val="minMax"/>
        </c:scaling>
        <c:axPos val="l"/>
        <c:tickLblPos val="nextTo"/>
        <c:crossAx val="81976320"/>
        <c:crosses val="autoZero"/>
        <c:auto val="1"/>
        <c:lblAlgn val="ctr"/>
        <c:lblOffset val="100"/>
      </c:catAx>
      <c:valAx>
        <c:axId val="81976320"/>
        <c:scaling>
          <c:orientation val="minMax"/>
          <c:max val="0.60000000000000064"/>
          <c:min val="0"/>
        </c:scaling>
        <c:axPos val="b"/>
        <c:majorGridlines/>
        <c:numFmt formatCode="0.0%" sourceLinked="1"/>
        <c:tickLblPos val="nextTo"/>
        <c:crossAx val="819747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778645509976012"/>
          <c:y val="0.18216389392071261"/>
          <c:w val="0.11990534094614116"/>
          <c:h val="0.36770557825663852"/>
        </c:manualLayout>
      </c:layout>
      <c:overlay val="1"/>
      <c:spPr>
        <a:noFill/>
        <a:ln>
          <a:noFill/>
        </a:ln>
      </c:spPr>
      <c:txPr>
        <a:bodyPr/>
        <a:lstStyle/>
        <a:p>
          <a:pPr>
            <a:defRPr sz="1200" b="1"/>
          </a:pPr>
          <a:endParaRPr lang="ko-KR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style val="19"/>
  <c:chart>
    <c:plotArea>
      <c:layout>
        <c:manualLayout>
          <c:layoutTarget val="inner"/>
          <c:xMode val="edge"/>
          <c:yMode val="edge"/>
          <c:x val="0.12817832553539504"/>
          <c:y val="5.092592592592593E-2"/>
          <c:w val="0.76319239986306053"/>
          <c:h val="0.83309419655876826"/>
        </c:manualLayout>
      </c:layout>
      <c:barChart>
        <c:barDir val="bar"/>
        <c:grouping val="stacked"/>
        <c:ser>
          <c:idx val="1"/>
          <c:order val="0"/>
          <c:tx>
            <c:strRef>
              <c:f>Sheet1!$L$8</c:f>
              <c:strCache>
                <c:ptCount val="1"/>
                <c:pt idx="0">
                  <c:v>비빈곤유지</c:v>
                </c:pt>
              </c:strCache>
            </c:strRef>
          </c:tx>
          <c:dLbls>
            <c:txPr>
              <a:bodyPr/>
              <a:lstStyle/>
              <a:p>
                <a:pPr>
                  <a:defRPr sz="1050" b="1">
                    <a:solidFill>
                      <a:schemeClr val="bg1"/>
                    </a:solidFill>
                  </a:defRPr>
                </a:pPr>
                <a:endParaRPr lang="ko-KR"/>
              </a:p>
            </c:txPr>
            <c:showVal val="1"/>
          </c:dLbls>
          <c:cat>
            <c:strRef>
              <c:f>Sheet1!$J$9:$J$13</c:f>
              <c:strCache>
                <c:ptCount val="5"/>
                <c:pt idx="0">
                  <c:v>전체</c:v>
                </c:pt>
                <c:pt idx="1">
                  <c:v>10%이상</c:v>
                </c:pt>
                <c:pt idx="2">
                  <c:v>20%이상</c:v>
                </c:pt>
                <c:pt idx="3">
                  <c:v>30%이상</c:v>
                </c:pt>
                <c:pt idx="4">
                  <c:v>40%이상</c:v>
                </c:pt>
              </c:strCache>
            </c:strRef>
          </c:cat>
          <c:val>
            <c:numRef>
              <c:f>Sheet1!$L$9:$L$13</c:f>
              <c:numCache>
                <c:formatCode>0.0%</c:formatCode>
                <c:ptCount val="5"/>
                <c:pt idx="0">
                  <c:v>0.9127615062761506</c:v>
                </c:pt>
                <c:pt idx="1">
                  <c:v>0.8357050452781416</c:v>
                </c:pt>
                <c:pt idx="2">
                  <c:v>0.79935275080905788</c:v>
                </c:pt>
                <c:pt idx="3">
                  <c:v>0.74011299435028244</c:v>
                </c:pt>
                <c:pt idx="4">
                  <c:v>0.71028037383177567</c:v>
                </c:pt>
              </c:numCache>
            </c:numRef>
          </c:val>
        </c:ser>
        <c:ser>
          <c:idx val="2"/>
          <c:order val="1"/>
          <c:tx>
            <c:strRef>
              <c:f>Sheet1!$M$8</c:f>
              <c:strCache>
                <c:ptCount val="1"/>
                <c:pt idx="0">
                  <c:v>빈곤화</c:v>
                </c:pt>
              </c:strCache>
            </c:strRef>
          </c:tx>
          <c:dLbls>
            <c:txPr>
              <a:bodyPr/>
              <a:lstStyle/>
              <a:p>
                <a:pPr>
                  <a:defRPr sz="1050" b="1"/>
                </a:pPr>
                <a:endParaRPr lang="ko-KR"/>
              </a:p>
            </c:txPr>
            <c:showVal val="1"/>
          </c:dLbls>
          <c:cat>
            <c:strRef>
              <c:f>Sheet1!$J$9:$J$13</c:f>
              <c:strCache>
                <c:ptCount val="5"/>
                <c:pt idx="0">
                  <c:v>전체</c:v>
                </c:pt>
                <c:pt idx="1">
                  <c:v>10%이상</c:v>
                </c:pt>
                <c:pt idx="2">
                  <c:v>20%이상</c:v>
                </c:pt>
                <c:pt idx="3">
                  <c:v>30%이상</c:v>
                </c:pt>
                <c:pt idx="4">
                  <c:v>40%이상</c:v>
                </c:pt>
              </c:strCache>
            </c:strRef>
          </c:cat>
          <c:val>
            <c:numRef>
              <c:f>Sheet1!$M$9:$M$13</c:f>
              <c:numCache>
                <c:formatCode>0.0%</c:formatCode>
                <c:ptCount val="5"/>
                <c:pt idx="0">
                  <c:v>8.7029288702928809E-2</c:v>
                </c:pt>
                <c:pt idx="1">
                  <c:v>0.16429495472186387</c:v>
                </c:pt>
                <c:pt idx="2">
                  <c:v>0.20388349514563206</c:v>
                </c:pt>
                <c:pt idx="3">
                  <c:v>0.25988700564971939</c:v>
                </c:pt>
                <c:pt idx="4">
                  <c:v>0.28971962616822428</c:v>
                </c:pt>
              </c:numCache>
            </c:numRef>
          </c:val>
        </c:ser>
        <c:gapWidth val="25"/>
        <c:overlap val="100"/>
        <c:axId val="82694912"/>
        <c:axId val="82696448"/>
      </c:barChart>
      <c:catAx>
        <c:axId val="82694912"/>
        <c:scaling>
          <c:orientation val="minMax"/>
        </c:scaling>
        <c:axPos val="l"/>
        <c:tickLblPos val="nextTo"/>
        <c:crossAx val="82696448"/>
        <c:crosses val="autoZero"/>
        <c:auto val="1"/>
        <c:lblAlgn val="ctr"/>
        <c:lblOffset val="100"/>
      </c:catAx>
      <c:valAx>
        <c:axId val="82696448"/>
        <c:scaling>
          <c:orientation val="minMax"/>
          <c:max val="1.1000000000000001"/>
          <c:min val="0"/>
        </c:scaling>
        <c:axPos val="b"/>
        <c:majorGridlines/>
        <c:numFmt formatCode="0.0%" sourceLinked="1"/>
        <c:tickLblPos val="nextTo"/>
        <c:crossAx val="82694912"/>
        <c:crosses val="autoZero"/>
        <c:crossBetween val="between"/>
        <c:majorUnit val="0.2"/>
      </c:valAx>
    </c:plotArea>
    <c:legend>
      <c:legendPos val="r"/>
      <c:layout>
        <c:manualLayout>
          <c:xMode val="edge"/>
          <c:yMode val="edge"/>
          <c:x val="0.83530183727034546"/>
          <c:y val="0.11340952172645102"/>
          <c:w val="0.15020540910647251"/>
          <c:h val="0.49077354913969296"/>
        </c:manualLayout>
      </c:layout>
      <c:overlay val="1"/>
      <c:txPr>
        <a:bodyPr/>
        <a:lstStyle/>
        <a:p>
          <a:pPr>
            <a:defRPr sz="1200" b="1"/>
          </a:pPr>
          <a:endParaRPr lang="ko-KR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chart>
    <c:plotArea>
      <c:layout>
        <c:manualLayout>
          <c:layoutTarget val="inner"/>
          <c:xMode val="edge"/>
          <c:yMode val="edge"/>
          <c:x val="0.10615106780018878"/>
          <c:y val="0.1212589294380126"/>
          <c:w val="0.75583288569973672"/>
          <c:h val="0.58214818691181358"/>
        </c:manualLayout>
      </c:layout>
      <c:lineChart>
        <c:grouping val="standard"/>
        <c:ser>
          <c:idx val="1"/>
          <c:order val="0"/>
          <c:tx>
            <c:strRef>
              <c:f>Sheet1!$G$1</c:f>
              <c:strCache>
                <c:ptCount val="1"/>
                <c:pt idx="0">
                  <c:v>추세선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trendline>
            <c:spPr>
              <a:ln w="34925" cmpd="sng">
                <a:solidFill>
                  <a:schemeClr val="accent2"/>
                </a:solidFill>
                <a:prstDash val="sysDash"/>
              </a:ln>
            </c:spPr>
            <c:trendlineType val="linear"/>
          </c:trendline>
          <c:cat>
            <c:numRef>
              <c:f>Sheet1!$A$2:$A$7</c:f>
              <c:numCache>
                <c:formatCode>General</c:formatCode>
                <c:ptCount val="6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</c:numCache>
            </c:numRef>
          </c:cat>
          <c:val>
            <c:numRef>
              <c:f>Sheet1!$G$2:$G$7</c:f>
              <c:numCache>
                <c:formatCode>#,##0_ </c:formatCode>
                <c:ptCount val="6"/>
                <c:pt idx="0">
                  <c:v>2162.1307700000002</c:v>
                </c:pt>
                <c:pt idx="1">
                  <c:v>2020.1278500000001</c:v>
                </c:pt>
                <c:pt idx="2">
                  <c:v>2479.888089999994</c:v>
                </c:pt>
                <c:pt idx="3">
                  <c:v>2584.4413900000022</c:v>
                </c:pt>
                <c:pt idx="4">
                  <c:v>2744.7723900000001</c:v>
                </c:pt>
                <c:pt idx="5">
                  <c:v>2917.1511320000104</c:v>
                </c:pt>
              </c:numCache>
            </c:numRef>
          </c:val>
        </c:ser>
        <c:ser>
          <c:idx val="0"/>
          <c:order val="1"/>
          <c:tx>
            <c:strRef>
              <c:f>Sheet1!$H$1</c:f>
              <c:strCache>
                <c:ptCount val="1"/>
                <c:pt idx="0">
                  <c:v>입원 급여비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tx2"/>
                    </a:solidFill>
                  </a:defRPr>
                </a:pPr>
                <a:endParaRPr lang="ko-KR"/>
              </a:p>
            </c:txPr>
            <c:dLblPos val="t"/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</c:numCache>
            </c:numRef>
          </c:cat>
          <c:val>
            <c:numRef>
              <c:f>Sheet1!$H$2:$H$7</c:f>
              <c:numCache>
                <c:formatCode>#,##0_ </c:formatCode>
                <c:ptCount val="6"/>
                <c:pt idx="0">
                  <c:v>2162.1307700000002</c:v>
                </c:pt>
                <c:pt idx="1">
                  <c:v>2020.1278500000001</c:v>
                </c:pt>
                <c:pt idx="2">
                  <c:v>2479.888089999994</c:v>
                </c:pt>
                <c:pt idx="3">
                  <c:v>2584.4413900000022</c:v>
                </c:pt>
                <c:pt idx="4">
                  <c:v>2744.7723900000001</c:v>
                </c:pt>
                <c:pt idx="5">
                  <c:v>3838.3507100000065</c:v>
                </c:pt>
              </c:numCache>
            </c:numRef>
          </c:val>
        </c:ser>
        <c:marker val="1"/>
        <c:axId val="82359040"/>
        <c:axId val="82360576"/>
      </c:lineChart>
      <c:catAx>
        <c:axId val="82359040"/>
        <c:scaling>
          <c:orientation val="minMax"/>
        </c:scaling>
        <c:axPos val="b"/>
        <c:numFmt formatCode="General" sourceLinked="1"/>
        <c:tickLblPos val="nextTo"/>
        <c:crossAx val="82360576"/>
        <c:crosses val="autoZero"/>
        <c:auto val="1"/>
        <c:lblAlgn val="ctr"/>
        <c:lblOffset val="100"/>
      </c:catAx>
      <c:valAx>
        <c:axId val="82360576"/>
        <c:scaling>
          <c:orientation val="minMax"/>
        </c:scaling>
        <c:delete val="1"/>
        <c:axPos val="l"/>
        <c:numFmt formatCode="#,##0_ " sourceLinked="1"/>
        <c:tickLblPos val="none"/>
        <c:crossAx val="82359040"/>
        <c:crosses val="autoZero"/>
        <c:crossBetween val="between"/>
        <c:majorUnit val="1000"/>
      </c:valAx>
      <c:spPr>
        <a:solidFill>
          <a:schemeClr val="bg1">
            <a:lumMod val="95000"/>
          </a:schemeClr>
        </a:solidFill>
      </c:spPr>
    </c:plotArea>
    <c:plotVisOnly val="1"/>
  </c:chart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style val="23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5.6094863142107293E-2"/>
          <c:y val="0.10232648002333072"/>
          <c:w val="0.90280978687132829"/>
          <c:h val="0.83269750224741335"/>
        </c:manualLayout>
      </c:layout>
      <c:scatterChart>
        <c:scatterStyle val="lineMarker"/>
        <c:ser>
          <c:idx val="0"/>
          <c:order val="0"/>
          <c:spPr>
            <a:ln w="47625">
              <a:noFill/>
            </a:ln>
          </c:spPr>
          <c:dPt>
            <c:idx val="16"/>
            <c:marker>
              <c:symbol val="circle"/>
              <c:size val="9"/>
              <c:spPr>
                <a:solidFill>
                  <a:srgbClr val="C00000"/>
                </a:solidFill>
              </c:spPr>
            </c:marker>
          </c:dPt>
          <c:dLbls>
            <c:dLbl>
              <c:idx val="1"/>
              <c:layout>
                <c:manualLayout>
                  <c:x val="-2.9002950289474146E-2"/>
                  <c:y val="-6.607948911026347E-2"/>
                </c:manualLayout>
              </c:layout>
              <c:dLblPos val="r"/>
              <c:showCatName val="1"/>
            </c:dLbl>
            <c:dLbl>
              <c:idx val="4"/>
              <c:layout>
                <c:manualLayout>
                  <c:x val="-4.7815674801565601E-2"/>
                  <c:y val="7.5015944730420919E-2"/>
                </c:manualLayout>
              </c:layout>
              <c:dLblPos val="r"/>
              <c:showCatName val="1"/>
            </c:dLbl>
            <c:dLbl>
              <c:idx val="6"/>
              <c:layout>
                <c:manualLayout>
                  <c:x val="-5.4086582972262404E-2"/>
                  <c:y val="-5.0402218683520794E-2"/>
                </c:manualLayout>
              </c:layout>
              <c:dLblPos val="r"/>
              <c:showCatName val="1"/>
            </c:dLbl>
            <c:dLbl>
              <c:idx val="8"/>
              <c:layout>
                <c:manualLayout>
                  <c:x val="-3.840931254551988E-2"/>
                  <c:y val="8.0241701539335089E-2"/>
                </c:manualLayout>
              </c:layout>
              <c:dLblPos val="r"/>
              <c:showCatName val="1"/>
            </c:dLbl>
            <c:dLbl>
              <c:idx val="11"/>
              <c:layout>
                <c:manualLayout>
                  <c:x val="-3.9977039588194076E-2"/>
                  <c:y val="8.0241701539335089E-2"/>
                </c:manualLayout>
              </c:layout>
              <c:dLblPos val="r"/>
              <c:showCatName val="1"/>
            </c:dLbl>
            <c:dLbl>
              <c:idx val="12"/>
              <c:layout>
                <c:manualLayout>
                  <c:x val="-6.506067227098232E-2"/>
                  <c:y val="-8.175675953700659E-2"/>
                </c:manualLayout>
              </c:layout>
              <c:dLblPos val="r"/>
              <c:showCatName val="1"/>
            </c:dLbl>
            <c:dLbl>
              <c:idx val="13"/>
              <c:layout>
                <c:manualLayout>
                  <c:x val="-3.9977039588194062E-2"/>
                  <c:y val="9.0693215157163665E-2"/>
                </c:manualLayout>
              </c:layout>
              <c:dLblPos val="r"/>
              <c:showCatName val="1"/>
            </c:dLbl>
            <c:dLbl>
              <c:idx val="14"/>
              <c:layout>
                <c:manualLayout>
                  <c:x val="-4.7815674801565566E-2"/>
                  <c:y val="-8.1756759537006576E-2"/>
                </c:manualLayout>
              </c:layout>
              <c:dLblPos val="r"/>
              <c:showCatName val="1"/>
            </c:dLbl>
            <c:dLbl>
              <c:idx val="15"/>
              <c:layout>
                <c:manualLayout>
                  <c:x val="-3.5273858460171309E-2"/>
                  <c:y val="-8.175675953700659E-2"/>
                </c:manualLayout>
              </c:layout>
              <c:dLblPos val="r"/>
              <c:showCatName val="1"/>
            </c:dLbl>
            <c:dLbl>
              <c:idx val="18"/>
              <c:layout>
                <c:manualLayout>
                  <c:x val="-4.3112493673542522E-2"/>
                  <c:y val="6.9790187921507152E-2"/>
                </c:manualLayout>
              </c:layout>
              <c:dLblPos val="r"/>
              <c:showCatName val="1"/>
            </c:dLbl>
            <c:dLbl>
              <c:idx val="21"/>
              <c:layout>
                <c:manualLayout>
                  <c:x val="-3.9977163031268026E-2"/>
                  <c:y val="6.4564431112592816E-2"/>
                </c:manualLayout>
              </c:layout>
              <c:dLblPos val="r"/>
              <c:showCatName val="1"/>
            </c:dLbl>
            <c:dLbl>
              <c:idx val="22"/>
              <c:layout>
                <c:manualLayout>
                  <c:x val="-5.4086582972262404E-2"/>
                  <c:y val="-6.607948911026347E-2"/>
                </c:manualLayout>
              </c:layout>
              <c:dLblPos val="r"/>
              <c:showCatName val="1"/>
            </c:dLbl>
            <c:dLbl>
              <c:idx val="23"/>
              <c:layout>
                <c:manualLayout>
                  <c:x val="-3.9977039588193958E-2"/>
                  <c:y val="8.0241701539335089E-2"/>
                </c:manualLayout>
              </c:layout>
              <c:dLblPos val="r"/>
              <c:showCatName val="1"/>
            </c:dLbl>
            <c:txPr>
              <a:bodyPr/>
              <a:lstStyle/>
              <a:p>
                <a:pPr>
                  <a:defRPr sz="1050" b="1"/>
                </a:pPr>
                <a:endParaRPr lang="ko-KR"/>
              </a:p>
            </c:txPr>
            <c:dLblPos val="t"/>
            <c:showCatName val="1"/>
          </c:dLbls>
          <c:xVal>
            <c:strRef>
              <c:f>Sheet3!$A$2:$A$25</c:f>
              <c:strCache>
                <c:ptCount val="24"/>
                <c:pt idx="0">
                  <c:v>노르웨이</c:v>
                </c:pt>
                <c:pt idx="1">
                  <c:v>미국</c:v>
                </c:pt>
                <c:pt idx="2">
                  <c:v>스위스</c:v>
                </c:pt>
                <c:pt idx="3">
                  <c:v>네덜란드</c:v>
                </c:pt>
                <c:pt idx="4">
                  <c:v>아일랜드</c:v>
                </c:pt>
                <c:pt idx="5">
                  <c:v>덴마크</c:v>
                </c:pt>
                <c:pt idx="6">
                  <c:v>오스트리아</c:v>
                </c:pt>
                <c:pt idx="7">
                  <c:v>스웨덴</c:v>
                </c:pt>
                <c:pt idx="8">
                  <c:v>캐나다</c:v>
                </c:pt>
                <c:pt idx="9">
                  <c:v>벨기에</c:v>
                </c:pt>
                <c:pt idx="10">
                  <c:v>독일</c:v>
                </c:pt>
                <c:pt idx="11">
                  <c:v>핀란드</c:v>
                </c:pt>
                <c:pt idx="12">
                  <c:v>아이슬란드</c:v>
                </c:pt>
                <c:pt idx="13">
                  <c:v>프랑스</c:v>
                </c:pt>
                <c:pt idx="14">
                  <c:v>이탈리아</c:v>
                </c:pt>
                <c:pt idx="15">
                  <c:v>뉴질랜드</c:v>
                </c:pt>
                <c:pt idx="16">
                  <c:v>한국</c:v>
                </c:pt>
                <c:pt idx="17">
                  <c:v>슬로베니아</c:v>
                </c:pt>
                <c:pt idx="18">
                  <c:v>포르투갈</c:v>
                </c:pt>
                <c:pt idx="19">
                  <c:v>체코</c:v>
                </c:pt>
                <c:pt idx="20">
                  <c:v>슬로바키아</c:v>
                </c:pt>
                <c:pt idx="21">
                  <c:v>헝가리</c:v>
                </c:pt>
                <c:pt idx="22">
                  <c:v>에스토니아</c:v>
                </c:pt>
                <c:pt idx="23">
                  <c:v>폴란드</c:v>
                </c:pt>
              </c:strCache>
            </c:strRef>
          </c:xVal>
          <c:yVal>
            <c:numRef>
              <c:f>Sheet3!$B$2:$B$25</c:f>
              <c:numCache>
                <c:formatCode>General</c:formatCode>
                <c:ptCount val="24"/>
                <c:pt idx="0">
                  <c:v>85.531400000000005</c:v>
                </c:pt>
                <c:pt idx="1">
                  <c:v>49.178100000000136</c:v>
                </c:pt>
                <c:pt idx="2">
                  <c:v>65.215700000000012</c:v>
                </c:pt>
                <c:pt idx="3">
                  <c:v>85.68219999999998</c:v>
                </c:pt>
                <c:pt idx="4">
                  <c:v>68.877200000000002</c:v>
                </c:pt>
                <c:pt idx="5">
                  <c:v>84.562600000000003</c:v>
                </c:pt>
                <c:pt idx="6">
                  <c:v>77.130099999999999</c:v>
                </c:pt>
                <c:pt idx="7">
                  <c:v>81.080299999999994</c:v>
                </c:pt>
                <c:pt idx="8">
                  <c:v>70.212900000000005</c:v>
                </c:pt>
                <c:pt idx="9">
                  <c:v>75.584999999999994</c:v>
                </c:pt>
                <c:pt idx="10">
                  <c:v>77.267799999999994</c:v>
                </c:pt>
                <c:pt idx="11">
                  <c:v>74.138199999999998</c:v>
                </c:pt>
                <c:pt idx="12">
                  <c:v>80.427700000000002</c:v>
                </c:pt>
                <c:pt idx="13">
                  <c:v>77.567700000000002</c:v>
                </c:pt>
                <c:pt idx="14">
                  <c:v>80.38</c:v>
                </c:pt>
                <c:pt idx="15">
                  <c:v>83.221000000000004</c:v>
                </c:pt>
                <c:pt idx="16">
                  <c:v>59.579100000000011</c:v>
                </c:pt>
                <c:pt idx="17">
                  <c:v>72.319100000000006</c:v>
                </c:pt>
                <c:pt idx="18">
                  <c:v>67.270699999999991</c:v>
                </c:pt>
                <c:pt idx="19">
                  <c:v>83.332999999999998</c:v>
                </c:pt>
                <c:pt idx="20">
                  <c:v>67.816699999999997</c:v>
                </c:pt>
                <c:pt idx="21">
                  <c:v>64.246899999999997</c:v>
                </c:pt>
                <c:pt idx="22">
                  <c:v>79.342500000000001</c:v>
                </c:pt>
                <c:pt idx="23">
                  <c:v>72.182999999999979</c:v>
                </c:pt>
              </c:numCache>
            </c:numRef>
          </c:yVal>
        </c:ser>
        <c:axId val="82858752"/>
        <c:axId val="82860288"/>
      </c:scatterChart>
      <c:valAx>
        <c:axId val="82858752"/>
        <c:scaling>
          <c:orientation val="minMax"/>
          <c:max val="25"/>
        </c:scaling>
        <c:delete val="1"/>
        <c:axPos val="b"/>
        <c:tickLblPos val="none"/>
        <c:crossAx val="82860288"/>
        <c:crosses val="autoZero"/>
        <c:crossBetween val="midCat"/>
      </c:valAx>
      <c:valAx>
        <c:axId val="82860288"/>
        <c:scaling>
          <c:orientation val="minMax"/>
          <c:min val="45"/>
        </c:scaling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/>
                  <a:t>%</a:t>
                </a:r>
              </a:p>
            </c:rich>
          </c:tx>
          <c:layout>
            <c:manualLayout>
              <c:xMode val="edge"/>
              <c:yMode val="edge"/>
              <c:x val="1.0809198747290485E-2"/>
              <c:y val="2.3491474276907632E-3"/>
            </c:manualLayout>
          </c:layout>
        </c:title>
        <c:numFmt formatCode="General" sourceLinked="1"/>
        <c:tickLblPos val="nextTo"/>
        <c:crossAx val="82858752"/>
        <c:crosses val="autoZero"/>
        <c:crossBetween val="midCat"/>
      </c:valAx>
    </c:plotArea>
    <c:plotVisOnly val="1"/>
  </c:chart>
  <c:externalData r:id="rId2"/>
  <c:userShapes r:id="rId3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0.8294</cdr:x>
      <cdr:y>0.29856</cdr:y>
    </cdr:from>
    <cdr:to>
      <cdr:x>0.98148</cdr:x>
      <cdr:y>0.38386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225066" y="1008114"/>
          <a:ext cx="591358" cy="288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ko-KR" sz="1100" b="1" dirty="0" smtClean="0">
              <a:solidFill>
                <a:srgbClr val="FF0000"/>
              </a:solidFill>
            </a:rPr>
            <a:t>31.6%</a:t>
          </a:r>
          <a:endParaRPr lang="ko-KR" altLang="en-US" sz="11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0.80465</cdr:x>
      <cdr:y>0.27723</cdr:y>
    </cdr:from>
    <cdr:to>
      <cdr:x>0.8294</cdr:x>
      <cdr:y>0.38386</cdr:y>
    </cdr:to>
    <cdr:sp macro="" textlink="">
      <cdr:nvSpPr>
        <cdr:cNvPr id="4" name="오른쪽 중괄호 3"/>
        <cdr:cNvSpPr/>
      </cdr:nvSpPr>
      <cdr:spPr>
        <a:xfrm xmlns:a="http://schemas.openxmlformats.org/drawingml/2006/main">
          <a:off x="4680520" y="936104"/>
          <a:ext cx="144016" cy="360040"/>
        </a:xfrm>
        <a:prstGeom xmlns:a="http://schemas.openxmlformats.org/drawingml/2006/main" prst="rightBrace">
          <a:avLst/>
        </a:prstGeom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ko-KR"/>
        </a:p>
      </cdr:txBody>
    </cdr:sp>
  </cdr:relSizeAnchor>
  <cdr:relSizeAnchor xmlns:cdr="http://schemas.openxmlformats.org/drawingml/2006/chartDrawing">
    <cdr:from>
      <cdr:x>0.16093</cdr:x>
      <cdr:y>0.85303</cdr:y>
    </cdr:from>
    <cdr:to>
      <cdr:x>0.87892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36104" y="2880319"/>
          <a:ext cx="4176464" cy="4962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ko-KR" altLang="en-US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0.03333</cdr:x>
      <cdr:y>0.38889</cdr:y>
    </cdr:from>
    <cdr:to>
      <cdr:x>0.98881</cdr:x>
      <cdr:y>0.38889</cdr:y>
    </cdr:to>
    <cdr:sp macro="" textlink="">
      <cdr:nvSpPr>
        <cdr:cNvPr id="2" name="직선 연결선 2"/>
        <cdr:cNvSpPr/>
      </cdr:nvSpPr>
      <cdr:spPr>
        <a:xfrm xmlns:a="http://schemas.openxmlformats.org/drawingml/2006/main">
          <a:off x="270030" y="945105"/>
          <a:ext cx="7740248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2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ko-KR"/>
        </a:p>
      </cdr:txBody>
    </cdr:sp>
  </cdr:relSizeAnchor>
  <cdr:relSizeAnchor xmlns:cdr="http://schemas.openxmlformats.org/drawingml/2006/chartDrawing">
    <cdr:from>
      <cdr:x>0.05556</cdr:x>
      <cdr:y>0.27778</cdr:y>
    </cdr:from>
    <cdr:to>
      <cdr:x>0.24753</cdr:x>
      <cdr:y>0.39237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50085" y="675080"/>
          <a:ext cx="1555095" cy="2784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ko-KR" sz="1300" b="1" dirty="0">
              <a:solidFill>
                <a:srgbClr val="C00000"/>
              </a:solidFill>
            </a:rPr>
            <a:t>OECD </a:t>
          </a:r>
          <a:r>
            <a:rPr lang="ko-KR" altLang="en-US" sz="1300" b="1" dirty="0">
              <a:solidFill>
                <a:srgbClr val="C00000"/>
              </a:solidFill>
            </a:rPr>
            <a:t>평균</a:t>
          </a:r>
          <a:r>
            <a:rPr lang="en-US" altLang="ko-KR" sz="1300" b="1" baseline="0" dirty="0">
              <a:solidFill>
                <a:srgbClr val="C00000"/>
              </a:solidFill>
            </a:rPr>
            <a:t> </a:t>
          </a:r>
          <a:r>
            <a:rPr lang="en-US" altLang="ko-KR" sz="1300" b="1" baseline="0" dirty="0" smtClean="0">
              <a:solidFill>
                <a:srgbClr val="C00000"/>
              </a:solidFill>
            </a:rPr>
            <a:t>: 72.2</a:t>
          </a:r>
          <a:endParaRPr lang="ko-KR" altLang="en-US" sz="1300" b="1" dirty="0">
            <a:solidFill>
              <a:srgbClr val="C0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F2862-4F6B-40C7-ABF0-76DD9C5CBF7D}" type="datetimeFigureOut">
              <a:rPr lang="ko-KR" altLang="en-US" smtClean="0"/>
              <a:pPr/>
              <a:t>2013-01-18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09C17-1E7F-4CFF-929D-F523EF12432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A8B6D-2C34-447E-AEA7-59FEF15810A8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5988" y="741363"/>
            <a:ext cx="4965700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79289" y="4714958"/>
            <a:ext cx="5439101" cy="4467386"/>
          </a:xfrm>
          <a:prstGeom prst="rect">
            <a:avLst/>
          </a:prstGeom>
        </p:spPr>
        <p:txBody>
          <a:bodyPr lIns="91510" tIns="45755" rIns="91510" bIns="45755">
            <a:normAutofit/>
          </a:bodyPr>
          <a:lstStyle/>
          <a:p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5988" y="741363"/>
            <a:ext cx="4965700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79289" y="4714957"/>
            <a:ext cx="5439101" cy="4467386"/>
          </a:xfrm>
          <a:prstGeom prst="rect">
            <a:avLst/>
          </a:prstGeom>
        </p:spPr>
        <p:txBody>
          <a:bodyPr lIns="91514" tIns="45758" rIns="91514" bIns="45758">
            <a:normAutofit/>
          </a:bodyPr>
          <a:lstStyle/>
          <a:p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5988" y="741363"/>
            <a:ext cx="4965700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79289" y="4714958"/>
            <a:ext cx="5439101" cy="4467386"/>
          </a:xfrm>
          <a:prstGeom prst="rect">
            <a:avLst/>
          </a:prstGeom>
        </p:spPr>
        <p:txBody>
          <a:bodyPr lIns="91510" tIns="45755" rIns="91510" bIns="45755">
            <a:normAutofit/>
          </a:bodyPr>
          <a:lstStyle/>
          <a:p>
            <a:endParaRPr lang="ko-KR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5988" y="741363"/>
            <a:ext cx="4965700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79289" y="4714958"/>
            <a:ext cx="5439101" cy="4467386"/>
          </a:xfrm>
          <a:prstGeom prst="rect">
            <a:avLst/>
          </a:prstGeom>
        </p:spPr>
        <p:txBody>
          <a:bodyPr lIns="91510" tIns="45755" rIns="91510" bIns="45755">
            <a:normAutofit/>
          </a:bodyPr>
          <a:lstStyle/>
          <a:p>
            <a:endParaRPr lang="ko-KR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35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36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5988" y="741363"/>
            <a:ext cx="4965700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79289" y="4714958"/>
            <a:ext cx="5439101" cy="4467386"/>
          </a:xfrm>
          <a:prstGeom prst="rect">
            <a:avLst/>
          </a:prstGeom>
        </p:spPr>
        <p:txBody>
          <a:bodyPr lIns="91510" tIns="45755" rIns="91510" bIns="45755">
            <a:normAutofit/>
          </a:bodyPr>
          <a:lstStyle/>
          <a:p>
            <a:endParaRPr lang="ko-KR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38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5988" y="741363"/>
            <a:ext cx="4965700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79289" y="4714958"/>
            <a:ext cx="5439101" cy="4467386"/>
          </a:xfrm>
          <a:prstGeom prst="rect">
            <a:avLst/>
          </a:prstGeom>
        </p:spPr>
        <p:txBody>
          <a:bodyPr lIns="91510" tIns="45755" rIns="91510" bIns="45755">
            <a:normAutofit/>
          </a:bodyPr>
          <a:lstStyle/>
          <a:p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09C17-1E7F-4CFF-929D-F523EF12432F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각 삼각형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제목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7" name="부제목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grpSp>
        <p:nvGrpSpPr>
          <p:cNvPr id="2" name="그룹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자유형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자유형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자유형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직선 연결선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날짜 개체 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79465B2-305D-4986-8FDA-CFD9DAED8486}" type="datetimeFigureOut">
              <a:rPr lang="ko-KR" altLang="en-US" smtClean="0"/>
              <a:pPr/>
              <a:t>2013-01-18</a:t>
            </a:fld>
            <a:endParaRPr lang="ko-KR" altLang="en-US"/>
          </a:p>
        </p:txBody>
      </p:sp>
      <p:sp>
        <p:nvSpPr>
          <p:cNvPr id="19" name="바닥글 개체 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27" name="슬라이드 번호 개체 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960C096-1CAD-44A9-B90C-A38041A574C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9465B2-305D-4986-8FDA-CFD9DAED8486}" type="datetimeFigureOut">
              <a:rPr lang="ko-KR" altLang="en-US" smtClean="0"/>
              <a:pPr/>
              <a:t>2013-01-18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0C096-1CAD-44A9-B90C-A38041A574C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9465B2-305D-4986-8FDA-CFD9DAED8486}" type="datetimeFigureOut">
              <a:rPr lang="ko-KR" altLang="en-US" smtClean="0"/>
              <a:pPr/>
              <a:t>2013-01-18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0C096-1CAD-44A9-B90C-A38041A574C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5D75F-FB27-4630-8C10-003FE62E837A}" type="datetime1">
              <a:rPr lang="ko-KR" altLang="en-US" smtClean="0"/>
              <a:pPr/>
              <a:t>2013-01-18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-1312" y="0"/>
          <a:ext cx="9144000" cy="6858000"/>
        </p:xfrm>
        <a:graphic>
          <a:graphicData uri="http://schemas.openxmlformats.org/presentationml/2006/ole">
            <p:oleObj spid="_x0000_s68610" name="Image" r:id="rId3" imgW="10692063" imgH="7555556" progId="">
              <p:embed/>
            </p:oleObj>
          </a:graphicData>
        </a:graphic>
      </p:graphicFrame>
      <p:sp>
        <p:nvSpPr>
          <p:cNvPr id="15" name="슬라이드 번호 개체 틀 4"/>
          <p:cNvSpPr txBox="1">
            <a:spLocks/>
          </p:cNvSpPr>
          <p:nvPr userDrawn="1"/>
        </p:nvSpPr>
        <p:spPr>
          <a:xfrm>
            <a:off x="6974904" y="650036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37F8A-C8A7-4270-B8BF-9B5B90615AE3}" type="slidenum">
              <a:rPr kumimoji="0" lang="ko-KR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9465B2-305D-4986-8FDA-CFD9DAED8486}" type="datetimeFigureOut">
              <a:rPr lang="ko-KR" altLang="en-US" smtClean="0"/>
              <a:pPr/>
              <a:t>2013-01-18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0C096-1CAD-44A9-B90C-A38041A574CC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9465B2-305D-4986-8FDA-CFD9DAED8486}" type="datetimeFigureOut">
              <a:rPr lang="ko-KR" altLang="en-US" smtClean="0"/>
              <a:pPr/>
              <a:t>2013-01-18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0C096-1CAD-44A9-B90C-A38041A574CC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갈매기형 수장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갈매기형 수장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9465B2-305D-4986-8FDA-CFD9DAED8486}" type="datetimeFigureOut">
              <a:rPr lang="ko-KR" altLang="en-US" smtClean="0"/>
              <a:pPr/>
              <a:t>2013-01-18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0C096-1CAD-44A9-B90C-A38041A574CC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9465B2-305D-4986-8FDA-CFD9DAED8486}" type="datetimeFigureOut">
              <a:rPr lang="ko-KR" altLang="en-US" smtClean="0"/>
              <a:pPr/>
              <a:t>2013-01-18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0C096-1CAD-44A9-B90C-A38041A574C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9465B2-305D-4986-8FDA-CFD9DAED8486}" type="datetimeFigureOut">
              <a:rPr lang="ko-KR" altLang="en-US" smtClean="0"/>
              <a:pPr/>
              <a:t>2013-01-18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0C096-1CAD-44A9-B90C-A38041A574CC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9465B2-305D-4986-8FDA-CFD9DAED8486}" type="datetimeFigureOut">
              <a:rPr lang="ko-KR" altLang="en-US" smtClean="0"/>
              <a:pPr/>
              <a:t>2013-01-18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0C096-1CAD-44A9-B90C-A38041A574C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79465B2-305D-4986-8FDA-CFD9DAED8486}" type="datetimeFigureOut">
              <a:rPr lang="ko-KR" altLang="en-US" smtClean="0"/>
              <a:pPr/>
              <a:t>2013-01-18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60C096-1CAD-44A9-B90C-A38041A574C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79465B2-305D-4986-8FDA-CFD9DAED8486}" type="datetimeFigureOut">
              <a:rPr lang="ko-KR" altLang="en-US" smtClean="0"/>
              <a:pPr/>
              <a:t>2013-01-18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960C096-1CAD-44A9-B90C-A38041A574CC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8" name="자유형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자유형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직각 삼각형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직선 연결선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갈매기형 수장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갈매기형 수장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자유형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자유형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직각 삼각형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직선 연결선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제목 개체 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0" name="텍스트 개체 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79465B2-305D-4986-8FDA-CFD9DAED8486}" type="datetimeFigureOut">
              <a:rPr lang="ko-KR" altLang="en-US" smtClean="0"/>
              <a:pPr/>
              <a:t>2013-01-18</a:t>
            </a:fld>
            <a:endParaRPr lang="ko-KR" altLang="en-US"/>
          </a:p>
        </p:txBody>
      </p:sp>
      <p:sp>
        <p:nvSpPr>
          <p:cNvPr id="22" name="바닥글 개체 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18" name="슬라이드 번호 개체 틀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960C096-1CAD-44A9-B90C-A38041A574C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  <p:sldLayoutId id="2147483921" r:id="rId12"/>
    <p:sldLayoutId id="2147483661" r:id="rId13"/>
  </p:sldLayoutIdLst>
  <p:txStyles>
    <p:titleStyle>
      <a:lvl1pPr algn="l" rtl="0" eaLnBrk="1" latinLnBrk="1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1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1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1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5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55045"/>
            <a:ext cx="8795998" cy="113107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4500" b="1" spc="-350" dirty="0" smtClean="0">
                <a:gradFill flip="none" rotWithShape="1">
                  <a:gsLst>
                    <a:gs pos="0">
                      <a:srgbClr val="EC9712"/>
                    </a:gs>
                    <a:gs pos="50000">
                      <a:srgbClr val="FFCB38"/>
                    </a:gs>
                    <a:gs pos="100000">
                      <a:srgbClr val="FFFFCC"/>
                    </a:gs>
                  </a:gsLst>
                  <a:lin ang="5400000" scaled="1"/>
                  <a:tileRect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889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HY견고딕"/>
                <a:cs typeface="Tahoma" pitchFamily="34" charset="0"/>
              </a:rPr>
              <a:t> </a:t>
            </a:r>
            <a:r>
              <a:rPr lang="ko-KR" altLang="en-US" sz="4500" b="1" spc="-350" dirty="0" err="1" smtClean="0">
                <a:gradFill flip="none" rotWithShape="1">
                  <a:gsLst>
                    <a:gs pos="0">
                      <a:srgbClr val="EC9712"/>
                    </a:gs>
                    <a:gs pos="50000">
                      <a:srgbClr val="FFCB38"/>
                    </a:gs>
                    <a:gs pos="100000">
                      <a:srgbClr val="FFFFCC"/>
                    </a:gs>
                  </a:gsLst>
                  <a:lin ang="5400000" scaled="1"/>
                  <a:tileRect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889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HY견고딕"/>
                <a:cs typeface="Tahoma" pitchFamily="34" charset="0"/>
              </a:rPr>
              <a:t>지속가능한</a:t>
            </a:r>
            <a:r>
              <a:rPr lang="ko-KR" altLang="en-US" sz="4500" b="1" spc="-350" dirty="0" smtClean="0">
                <a:gradFill flip="none" rotWithShape="1">
                  <a:gsLst>
                    <a:gs pos="0">
                      <a:srgbClr val="EC9712"/>
                    </a:gs>
                    <a:gs pos="50000">
                      <a:srgbClr val="FFCB38"/>
                    </a:gs>
                    <a:gs pos="100000">
                      <a:srgbClr val="FFFFCC"/>
                    </a:gs>
                  </a:gsLst>
                  <a:lin ang="5400000" scaled="1"/>
                  <a:tileRect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889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HY견고딕"/>
                <a:cs typeface="Tahoma" pitchFamily="34" charset="0"/>
              </a:rPr>
              <a:t> </a:t>
            </a:r>
            <a:r>
              <a:rPr lang="ko-KR" altLang="en-US" sz="4500" b="1" spc="-350" dirty="0" err="1" smtClean="0">
                <a:gradFill flip="none" rotWithShape="1">
                  <a:gsLst>
                    <a:gs pos="0">
                      <a:srgbClr val="EC9712"/>
                    </a:gs>
                    <a:gs pos="50000">
                      <a:srgbClr val="FFCB38"/>
                    </a:gs>
                    <a:gs pos="100000">
                      <a:srgbClr val="FFFFCC"/>
                    </a:gs>
                  </a:gsLst>
                  <a:lin ang="5400000" scaled="1"/>
                  <a:tileRect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889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HY견고딕"/>
                <a:cs typeface="Tahoma" pitchFamily="34" charset="0"/>
              </a:rPr>
              <a:t>보장성</a:t>
            </a:r>
            <a:r>
              <a:rPr lang="ko-KR" altLang="en-US" sz="4500" b="1" spc="-350" dirty="0" smtClean="0">
                <a:gradFill flip="none" rotWithShape="1">
                  <a:gsLst>
                    <a:gs pos="0">
                      <a:srgbClr val="EC9712"/>
                    </a:gs>
                    <a:gs pos="50000">
                      <a:srgbClr val="FFCB38"/>
                    </a:gs>
                    <a:gs pos="100000">
                      <a:srgbClr val="FFFFCC"/>
                    </a:gs>
                  </a:gsLst>
                  <a:lin ang="5400000" scaled="1"/>
                  <a:tileRect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889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HY견고딕"/>
                <a:cs typeface="Tahoma" pitchFamily="34" charset="0"/>
              </a:rPr>
              <a:t> </a:t>
            </a:r>
            <a:r>
              <a:rPr lang="ko-KR" altLang="en-US" sz="4500" b="1" spc="-350" dirty="0" smtClean="0">
                <a:gradFill flip="none" rotWithShape="1">
                  <a:gsLst>
                    <a:gs pos="0">
                      <a:srgbClr val="EC9712"/>
                    </a:gs>
                    <a:gs pos="50000">
                      <a:srgbClr val="FFCB38"/>
                    </a:gs>
                    <a:gs pos="100000">
                      <a:srgbClr val="FFFFCC"/>
                    </a:gs>
                  </a:gsLst>
                  <a:lin ang="5400000" scaled="1"/>
                  <a:tileRect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889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HY견고딕"/>
                <a:cs typeface="Tahoma" pitchFamily="34" charset="0"/>
              </a:rPr>
              <a:t>강화</a:t>
            </a:r>
            <a:endParaRPr lang="ko-KR" altLang="en-US" sz="3800" b="1" kern="1200" spc="-350" dirty="0">
              <a:gradFill flip="none" rotWithShape="1">
                <a:gsLst>
                  <a:gs pos="0">
                    <a:srgbClr val="EC9712"/>
                  </a:gs>
                  <a:gs pos="50000">
                    <a:srgbClr val="FFCB38"/>
                  </a:gs>
                  <a:gs pos="100000">
                    <a:srgbClr val="FFFFCC"/>
                  </a:gs>
                </a:gsLst>
                <a:lin ang="5400000" scaled="1"/>
                <a:tileRect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88900" dir="5400000" algn="t" rotWithShape="0">
                  <a:prstClr val="black">
                    <a:alpha val="50000"/>
                  </a:prstClr>
                </a:outerShdw>
              </a:effectLst>
              <a:latin typeface="Tahoma" pitchFamily="34" charset="0"/>
              <a:ea typeface="HY견고딕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4000505"/>
            <a:ext cx="7912743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400" b="1" kern="0" dirty="0" smtClean="0">
                <a:ln w="9525">
                  <a:solidFill>
                    <a:sysClr val="window" lastClr="FFFFFF"/>
                  </a:solidFill>
                </a:ln>
                <a:latin typeface="+mj-lt"/>
                <a:ea typeface="문체부 바탕체" pitchFamily="17" charset="-127"/>
                <a:cs typeface="Tahoma" pitchFamily="34" charset="0"/>
              </a:rPr>
              <a:t>2013. </a:t>
            </a:r>
            <a:r>
              <a:rPr lang="en-US" altLang="ko-KR" sz="2400" b="1" kern="0" dirty="0" smtClean="0">
                <a:ln w="9525">
                  <a:solidFill>
                    <a:sysClr val="window" lastClr="FFFFFF"/>
                  </a:solidFill>
                </a:ln>
                <a:latin typeface="+mj-lt"/>
                <a:ea typeface="문체부 바탕체" pitchFamily="17" charset="-127"/>
                <a:cs typeface="Tahoma" pitchFamily="34" charset="0"/>
              </a:rPr>
              <a:t>1.24 </a:t>
            </a:r>
            <a:endParaRPr lang="en-US" altLang="ko-KR" sz="2400" b="1" kern="0" dirty="0" smtClean="0">
              <a:ln w="9525">
                <a:solidFill>
                  <a:sysClr val="window" lastClr="FFFFFF"/>
                </a:solidFill>
              </a:ln>
              <a:latin typeface="+mj-lt"/>
              <a:ea typeface="문체부 바탕체" pitchFamily="17" charset="-127"/>
              <a:cs typeface="Tahoma" pitchFamily="34" charset="0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400" b="1" kern="0" dirty="0" smtClean="0">
                <a:ln w="9525">
                  <a:solidFill>
                    <a:sysClr val="window" lastClr="FFFFFF"/>
                  </a:solidFill>
                </a:ln>
                <a:effectLst>
                  <a:outerShdw blurRad="254000" algn="ctr" rotWithShape="0">
                    <a:sysClr val="window" lastClr="FFFFFF">
                      <a:alpha val="80000"/>
                    </a:sysClr>
                  </a:outerShdw>
                </a:effectLst>
                <a:latin typeface="+mj-lt"/>
                <a:ea typeface="문체부 바탕체" pitchFamily="17" charset="-127"/>
                <a:cs typeface="Tahoma" pitchFamily="34" charset="0"/>
              </a:rPr>
              <a:t>  </a:t>
            </a:r>
          </a:p>
          <a:p>
            <a:pPr lvl="0" algn="ctr" latinLnBrk="0">
              <a:defRPr/>
            </a:pPr>
            <a:r>
              <a:rPr lang="ko-KR" altLang="en-US" sz="3200" b="1" kern="0" dirty="0" err="1" smtClean="0">
                <a:ln w="9525">
                  <a:solidFill>
                    <a:sysClr val="window" lastClr="FFFFFF"/>
                  </a:solidFill>
                </a:ln>
                <a:effectLst>
                  <a:outerShdw blurRad="254000" algn="ctr" rotWithShape="0">
                    <a:sysClr val="window" lastClr="FFFFFF">
                      <a:alpha val="80000"/>
                    </a:sysClr>
                  </a:outerShdw>
                </a:effectLst>
                <a:latin typeface="+mj-lt"/>
                <a:ea typeface="문체부 바탕체" pitchFamily="17" charset="-127"/>
                <a:cs typeface="Tahoma" pitchFamily="34" charset="0"/>
              </a:rPr>
              <a:t>이기효</a:t>
            </a:r>
            <a:endParaRPr lang="en-US" altLang="ko-KR" sz="3200" b="1" kern="0" dirty="0" smtClean="0">
              <a:ln w="9525">
                <a:solidFill>
                  <a:sysClr val="window" lastClr="FFFFFF"/>
                </a:solidFill>
              </a:ln>
              <a:effectLst>
                <a:outerShdw blurRad="254000" algn="ctr" rotWithShape="0">
                  <a:sysClr val="window" lastClr="FFFFFF">
                    <a:alpha val="80000"/>
                  </a:sysClr>
                </a:outerShdw>
              </a:effectLst>
              <a:latin typeface="+mj-lt"/>
              <a:ea typeface="문체부 바탕체" pitchFamily="17" charset="-127"/>
              <a:cs typeface="Tahoma" pitchFamily="34" charset="0"/>
            </a:endParaRPr>
          </a:p>
          <a:p>
            <a:pPr lvl="0" algn="ctr" latinLnBrk="0">
              <a:defRPr/>
            </a:pPr>
            <a:endParaRPr lang="en-US" altLang="ko-KR" sz="3200" b="1" kern="0" dirty="0" smtClean="0">
              <a:ln w="9525">
                <a:solidFill>
                  <a:sysClr val="window" lastClr="FFFFFF"/>
                </a:solidFill>
              </a:ln>
              <a:effectLst>
                <a:outerShdw blurRad="254000" algn="ctr" rotWithShape="0">
                  <a:sysClr val="window" lastClr="FFFFFF">
                    <a:alpha val="80000"/>
                  </a:sysClr>
                </a:outerShdw>
              </a:effectLst>
              <a:latin typeface="+mj-lt"/>
              <a:ea typeface="문체부 바탕체" pitchFamily="17" charset="-127"/>
              <a:cs typeface="Tahoma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b="1" kern="0" dirty="0" smtClean="0">
                <a:ln w="9525">
                  <a:solidFill>
                    <a:sysClr val="window" lastClr="FFFFFF"/>
                  </a:solidFill>
                </a:ln>
                <a:effectLst>
                  <a:outerShdw blurRad="254000" algn="ctr" rotWithShape="0">
                    <a:sysClr val="window" lastClr="FFFFFF">
                      <a:alpha val="80000"/>
                    </a:sysClr>
                  </a:outerShdw>
                </a:effectLst>
                <a:latin typeface="+mj-lt"/>
                <a:ea typeface="문체부 바탕체" pitchFamily="17" charset="-127"/>
                <a:cs typeface="Tahoma" pitchFamily="34" charset="0"/>
              </a:rPr>
              <a:t>건강보험정책연구원장 </a:t>
            </a:r>
            <a:endParaRPr lang="en-US" altLang="ko-KR" sz="2400" b="1" kern="0" dirty="0" smtClean="0">
              <a:ln w="9525">
                <a:solidFill>
                  <a:sysClr val="window" lastClr="FFFFFF"/>
                </a:solidFill>
              </a:ln>
              <a:effectLst>
                <a:outerShdw blurRad="254000" algn="ctr" rotWithShape="0">
                  <a:sysClr val="window" lastClr="FFFFFF">
                    <a:alpha val="80000"/>
                  </a:sysClr>
                </a:outerShdw>
              </a:effectLst>
              <a:latin typeface="+mj-lt"/>
              <a:ea typeface="문체부 바탕체" pitchFamily="17" charset="-127"/>
              <a:cs typeface="Tahoma" pitchFamily="34" charset="0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kern="0" dirty="0" smtClean="0">
                <a:ln w="9525">
                  <a:solidFill>
                    <a:sysClr val="window" lastClr="FFFFFF"/>
                  </a:solidFill>
                </a:ln>
                <a:effectLst>
                  <a:outerShdw blurRad="254000" algn="ctr" rotWithShape="0">
                    <a:sysClr val="window" lastClr="FFFFFF">
                      <a:alpha val="80000"/>
                    </a:sys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endParaRPr kumimoji="0" lang="ko-KR" altLang="en-US" sz="2000" b="1" u="none" strike="noStrike" kern="0" cap="none" spc="0" normalizeH="0" baseline="0" noProof="0" dirty="0" smtClean="0">
              <a:ln w="9525">
                <a:solidFill>
                  <a:sysClr val="window" lastClr="FFFFFF"/>
                </a:solidFill>
              </a:ln>
              <a:effectLst>
                <a:outerShdw blurRad="254000" algn="ctr" rotWithShape="0">
                  <a:sysClr val="window" lastClr="FFFFFF">
                    <a:alpha val="80000"/>
                  </a:sysClr>
                </a:outerShdw>
              </a:effectLst>
              <a:uLnTx/>
              <a:uFillTx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" name="그림 4" descr="공단시그니쳐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08550" y="5957914"/>
            <a:ext cx="2092606" cy="828672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179512" y="260648"/>
            <a:ext cx="46570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/>
              <a:t>사립대학교의료원협의회 </a:t>
            </a:r>
            <a:endParaRPr lang="en-US" altLang="ko-KR" dirty="0" smtClean="0"/>
          </a:p>
          <a:p>
            <a:r>
              <a:rPr lang="en-US" altLang="ko-KR" dirty="0" smtClean="0"/>
              <a:t>'</a:t>
            </a:r>
            <a:r>
              <a:rPr lang="ko-KR" altLang="en-US" dirty="0" err="1" smtClean="0"/>
              <a:t>새정부</a:t>
            </a:r>
            <a:r>
              <a:rPr lang="ko-KR" altLang="en-US" dirty="0" smtClean="0"/>
              <a:t> 출범에 즈음한 미래 의료정책 포럼</a:t>
            </a:r>
            <a:r>
              <a:rPr lang="en-US" altLang="ko-KR" dirty="0" smtClean="0"/>
              <a:t>'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71472" y="1582341"/>
            <a:ext cx="81439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 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 </a:t>
            </a:r>
            <a:br>
              <a:rPr lang="ko-KR" altLang="en-US" dirty="0" smtClean="0"/>
            </a:br>
            <a:endParaRPr lang="ko-KR" altLang="en-US" dirty="0" smtClean="0"/>
          </a:p>
          <a:p>
            <a:r>
              <a:rPr lang="ko-KR" altLang="en-US" dirty="0" smtClean="0"/>
              <a:t> </a:t>
            </a:r>
            <a:endParaRPr lang="ko-KR" altLang="en-US" dirty="0"/>
          </a:p>
        </p:txBody>
      </p:sp>
      <p:sp>
        <p:nvSpPr>
          <p:cNvPr id="9" name="AutoShape 65"/>
          <p:cNvSpPr>
            <a:spLocks noChangeArrowheads="1"/>
          </p:cNvSpPr>
          <p:nvPr/>
        </p:nvSpPr>
        <p:spPr bwMode="auto">
          <a:xfrm>
            <a:off x="395536" y="1124744"/>
            <a:ext cx="3247770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24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성과와 한계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pic>
        <p:nvPicPr>
          <p:cNvPr id="15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59185" y="1832053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직사각형 15"/>
          <p:cNvSpPr/>
          <p:nvPr/>
        </p:nvSpPr>
        <p:spPr>
          <a:xfrm>
            <a:off x="755576" y="1714488"/>
            <a:ext cx="7816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(</a:t>
            </a:r>
            <a:r>
              <a:rPr lang="ko-KR" altLang="en-US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한계</a:t>
            </a:r>
            <a:r>
              <a:rPr lang="en-US" altLang="ko-KR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) </a:t>
            </a:r>
            <a:r>
              <a:rPr lang="ko-KR" altLang="en-US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건강보험 </a:t>
            </a:r>
            <a:r>
              <a:rPr lang="ko-KR" altLang="en-US" sz="2000" b="1" dirty="0" err="1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보장률</a:t>
            </a:r>
            <a:r>
              <a:rPr lang="ko-KR" altLang="en-US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 정체</a:t>
            </a:r>
            <a:endParaRPr lang="ko-KR" altLang="en-US" sz="2000" b="1" dirty="0">
              <a:solidFill>
                <a:srgbClr val="C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1472" y="344977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2. 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건강보험 보장성 강화 정책 평가</a:t>
            </a:r>
            <a:endParaRPr lang="ko-KR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50" name="AutoShape 3"/>
          <p:cNvSpPr>
            <a:spLocks noChangeArrowheads="1"/>
          </p:cNvSpPr>
          <p:nvPr/>
        </p:nvSpPr>
        <p:spPr bwMode="auto">
          <a:xfrm>
            <a:off x="531756" y="2857496"/>
            <a:ext cx="8183648" cy="3500462"/>
          </a:xfrm>
          <a:prstGeom prst="roundRect">
            <a:avLst>
              <a:gd name="adj" fmla="val 5931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57150">
            <a:solidFill>
              <a:srgbClr val="C0C0C0">
                <a:alpha val="50000"/>
              </a:srgbClr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0">
              <a:spcBef>
                <a:spcPts val="1200"/>
              </a:spcBef>
              <a:defRPr/>
            </a:pPr>
            <a:endParaRPr lang="ko-KR" altLang="ko-KR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51" name="차트 50"/>
          <p:cNvGraphicFramePr/>
          <p:nvPr/>
        </p:nvGraphicFramePr>
        <p:xfrm>
          <a:off x="1000100" y="3214686"/>
          <a:ext cx="7272808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52" name="Picture 11" descr="page3 copy"/>
          <p:cNvPicPr>
            <a:picLocks noChangeAspect="1" noChangeArrowheads="1"/>
          </p:cNvPicPr>
          <p:nvPr/>
        </p:nvPicPr>
        <p:blipFill>
          <a:blip r:embed="rId5" cstate="print"/>
          <a:srcRect l="3542" t="12199" r="42117" b="74142"/>
          <a:stretch>
            <a:fillRect/>
          </a:stretch>
        </p:blipFill>
        <p:spPr bwMode="auto">
          <a:xfrm>
            <a:off x="2143108" y="2428868"/>
            <a:ext cx="478634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TextBox 52"/>
          <p:cNvSpPr txBox="1"/>
          <p:nvPr/>
        </p:nvSpPr>
        <p:spPr>
          <a:xfrm>
            <a:off x="3000363" y="2714620"/>
            <a:ext cx="36250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  <a:cs typeface="Arial" pitchFamily="34" charset="0"/>
              </a:rPr>
              <a:t>건강보험 </a:t>
            </a:r>
            <a:r>
              <a:rPr lang="ko-KR" altLang="en-US" sz="1600" b="1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  <a:cs typeface="Arial" pitchFamily="34" charset="0"/>
              </a:rPr>
              <a:t>보장률</a:t>
            </a:r>
            <a:r>
              <a:rPr lang="en-US" altLang="ko-KR" sz="1600" b="1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  <a:cs typeface="Arial" pitchFamily="34" charset="0"/>
              </a:rPr>
              <a:t>(2004~2010)</a:t>
            </a:r>
            <a:endParaRPr lang="ko-KR" altLang="en-US" sz="1600" b="1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  <a:cs typeface="Arial" pitchFamily="34" charset="0"/>
            </a:endParaRPr>
          </a:p>
        </p:txBody>
      </p:sp>
      <p:sp>
        <p:nvSpPr>
          <p:cNvPr id="54" name="Text Box 202"/>
          <p:cNvSpPr txBox="1">
            <a:spLocks noChangeArrowheads="1"/>
          </p:cNvSpPr>
          <p:nvPr/>
        </p:nvSpPr>
        <p:spPr bwMode="auto">
          <a:xfrm>
            <a:off x="642910" y="6000768"/>
            <a:ext cx="6553200" cy="280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>
              <a:lnSpc>
                <a:spcPct val="110000"/>
              </a:lnSpc>
              <a:buClr>
                <a:schemeClr val="bg1"/>
              </a:buClr>
              <a:buFont typeface="Wingdings" pitchFamily="2" charset="2"/>
              <a:buNone/>
            </a:pPr>
            <a:r>
              <a:rPr kumimoji="0" lang="ko-KR" altLang="en-US" sz="1200" dirty="0">
                <a:solidFill>
                  <a:schemeClr val="tx1"/>
                </a:solidFill>
                <a:latin typeface="+mj-ea"/>
                <a:ea typeface="+mj-ea"/>
              </a:rPr>
              <a:t>※ 자료 </a:t>
            </a:r>
            <a:r>
              <a:rPr kumimoji="0" lang="en-US" altLang="ko-KR" sz="1200" dirty="0">
                <a:solidFill>
                  <a:schemeClr val="tx1"/>
                </a:solidFill>
                <a:latin typeface="+mj-ea"/>
                <a:ea typeface="+mj-ea"/>
              </a:rPr>
              <a:t>: </a:t>
            </a:r>
            <a:r>
              <a:rPr kumimoji="0" lang="ko-KR" altLang="en-US" sz="1200" dirty="0">
                <a:solidFill>
                  <a:schemeClr val="tx1"/>
                </a:solidFill>
                <a:latin typeface="+mj-ea"/>
                <a:ea typeface="+mj-ea"/>
              </a:rPr>
              <a:t>연도별 건강보험환자 진료비 실태조사</a:t>
            </a:r>
            <a:r>
              <a:rPr kumimoji="0" lang="en-US" altLang="ko-KR" sz="120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kumimoji="0" lang="ko-KR" altLang="en-US" sz="1200" dirty="0">
                <a:solidFill>
                  <a:schemeClr val="tx1"/>
                </a:solidFill>
                <a:latin typeface="+mj-ea"/>
                <a:ea typeface="+mj-ea"/>
              </a:rPr>
              <a:t>건강보험공단</a:t>
            </a:r>
          </a:p>
        </p:txBody>
      </p:sp>
      <p:sp>
        <p:nvSpPr>
          <p:cNvPr id="55" name="모서리가 둥근 직사각형 54"/>
          <p:cNvSpPr/>
          <p:nvPr/>
        </p:nvSpPr>
        <p:spPr>
          <a:xfrm>
            <a:off x="377606" y="1556792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직사각형 55"/>
          <p:cNvSpPr/>
          <p:nvPr/>
        </p:nvSpPr>
        <p:spPr>
          <a:xfrm>
            <a:off x="671822" y="2132856"/>
            <a:ext cx="84366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국민의료비 대비 공공지출 비중</a:t>
            </a: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</a:rPr>
              <a:t>(2010) : 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한국 </a:t>
            </a: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</a:rPr>
              <a:t>58.2%, OECD 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평균 </a:t>
            </a: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</a:rPr>
              <a:t>72.2%</a:t>
            </a:r>
            <a:endParaRPr lang="ko-KR" altLang="en-US" spc="-100" dirty="0"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51024" y="1457705"/>
            <a:ext cx="81439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 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 </a:t>
            </a:r>
            <a:br>
              <a:rPr lang="ko-KR" altLang="en-US" dirty="0" smtClean="0"/>
            </a:br>
            <a:endParaRPr lang="ko-KR" altLang="en-US" dirty="0" smtClean="0"/>
          </a:p>
          <a:p>
            <a:r>
              <a:rPr lang="ko-KR" altLang="en-US" dirty="0" smtClean="0"/>
              <a:t> </a:t>
            </a:r>
            <a:endParaRPr lang="ko-KR" altLang="en-US" dirty="0"/>
          </a:p>
        </p:txBody>
      </p:sp>
      <p:sp>
        <p:nvSpPr>
          <p:cNvPr id="9" name="AutoShape 65"/>
          <p:cNvSpPr>
            <a:spLocks noChangeArrowheads="1"/>
          </p:cNvSpPr>
          <p:nvPr/>
        </p:nvSpPr>
        <p:spPr bwMode="auto">
          <a:xfrm>
            <a:off x="375088" y="1000108"/>
            <a:ext cx="3247770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24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성과와 한계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pic>
        <p:nvPicPr>
          <p:cNvPr id="15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38737" y="1603363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직사각형 15"/>
          <p:cNvSpPr/>
          <p:nvPr/>
        </p:nvSpPr>
        <p:spPr>
          <a:xfrm>
            <a:off x="735128" y="1457254"/>
            <a:ext cx="7816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(</a:t>
            </a:r>
            <a:r>
              <a:rPr lang="ko-KR" altLang="en-US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한계</a:t>
            </a:r>
            <a:r>
              <a:rPr lang="en-US" altLang="ko-KR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) </a:t>
            </a:r>
            <a:r>
              <a:rPr lang="ko-KR" altLang="en-US" sz="2000" b="1" dirty="0" err="1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과부담</a:t>
            </a:r>
            <a:r>
              <a:rPr lang="ko-KR" altLang="en-US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 의료비</a:t>
            </a:r>
            <a:endParaRPr lang="ko-KR" altLang="en-US" sz="2000" b="1" dirty="0">
              <a:solidFill>
                <a:srgbClr val="C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1472" y="344977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2. 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건강보험 보장성 강화 정책 평가</a:t>
            </a:r>
            <a:endParaRPr lang="ko-KR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55" name="모서리가 둥근 직사각형 54"/>
          <p:cNvSpPr/>
          <p:nvPr/>
        </p:nvSpPr>
        <p:spPr>
          <a:xfrm>
            <a:off x="357158" y="1432156"/>
            <a:ext cx="8442866" cy="5301208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6429673" y="2663491"/>
            <a:ext cx="765085" cy="468123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8" name="그룹 25"/>
          <p:cNvGrpSpPr/>
          <p:nvPr/>
        </p:nvGrpSpPr>
        <p:grpSpPr>
          <a:xfrm>
            <a:off x="479586" y="2274358"/>
            <a:ext cx="7100079" cy="2357454"/>
            <a:chOff x="621499" y="2287017"/>
            <a:chExt cx="7100079" cy="2039795"/>
          </a:xfrm>
        </p:grpSpPr>
        <p:graphicFrame>
          <p:nvGraphicFramePr>
            <p:cNvPr id="19" name="차트 18"/>
            <p:cNvGraphicFramePr/>
            <p:nvPr/>
          </p:nvGraphicFramePr>
          <p:xfrm>
            <a:off x="835813" y="2287017"/>
            <a:ext cx="6885765" cy="20397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0" name="TextBox 1"/>
            <p:cNvSpPr txBox="1"/>
            <p:nvPr/>
          </p:nvSpPr>
          <p:spPr>
            <a:xfrm>
              <a:off x="621499" y="2513712"/>
              <a:ext cx="405045" cy="1170130"/>
            </a:xfrm>
            <a:prstGeom prst="rect">
              <a:avLst/>
            </a:prstGeom>
          </p:spPr>
          <p:txBody>
            <a:bodyPr vert="vert270"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ko-KR" altLang="en-US" sz="1100" dirty="0" smtClean="0"/>
                <a:t>의료비</a:t>
              </a:r>
              <a:r>
                <a:rPr lang="en-US" altLang="ko-KR" sz="1100" dirty="0" smtClean="0"/>
                <a:t>/</a:t>
              </a:r>
              <a:r>
                <a:rPr lang="ko-KR" altLang="en-US" sz="1100" dirty="0" smtClean="0"/>
                <a:t>지불능력</a:t>
              </a:r>
              <a:endParaRPr lang="en-US" altLang="ko-KR" sz="1100" dirty="0" smtClean="0"/>
            </a:p>
          </p:txBody>
        </p:sp>
      </p:grpSp>
      <p:grpSp>
        <p:nvGrpSpPr>
          <p:cNvPr id="21" name="그룹 26"/>
          <p:cNvGrpSpPr/>
          <p:nvPr/>
        </p:nvGrpSpPr>
        <p:grpSpPr>
          <a:xfrm>
            <a:off x="470594" y="4488936"/>
            <a:ext cx="7356252" cy="2082093"/>
            <a:chOff x="1446218" y="4329100"/>
            <a:chExt cx="7356252" cy="2023120"/>
          </a:xfrm>
        </p:grpSpPr>
        <p:graphicFrame>
          <p:nvGraphicFramePr>
            <p:cNvPr id="22" name="차트 21"/>
            <p:cNvGraphicFramePr/>
            <p:nvPr/>
          </p:nvGraphicFramePr>
          <p:xfrm>
            <a:off x="1511660" y="4329100"/>
            <a:ext cx="7290810" cy="20231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3" name="TextBox 1"/>
            <p:cNvSpPr txBox="1"/>
            <p:nvPr/>
          </p:nvSpPr>
          <p:spPr>
            <a:xfrm>
              <a:off x="1446218" y="4394542"/>
              <a:ext cx="405045" cy="1244952"/>
            </a:xfrm>
            <a:prstGeom prst="rect">
              <a:avLst/>
            </a:prstGeom>
          </p:spPr>
          <p:txBody>
            <a:bodyPr vert="vert270"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ko-KR" altLang="en-US" sz="1100" dirty="0" smtClean="0"/>
                <a:t>의료비</a:t>
              </a:r>
              <a:r>
                <a:rPr lang="en-US" altLang="ko-KR" sz="1100" dirty="0" smtClean="0"/>
                <a:t>/</a:t>
              </a:r>
              <a:r>
                <a:rPr lang="ko-KR" altLang="en-US" sz="1100" dirty="0" smtClean="0"/>
                <a:t>지불능력</a:t>
              </a:r>
              <a:endParaRPr lang="en-US" altLang="ko-KR" sz="1100" dirty="0" smtClean="0"/>
            </a:p>
          </p:txBody>
        </p:sp>
      </p:grpSp>
      <p:grpSp>
        <p:nvGrpSpPr>
          <p:cNvPr id="24" name="그룹 29"/>
          <p:cNvGrpSpPr/>
          <p:nvPr/>
        </p:nvGrpSpPr>
        <p:grpSpPr>
          <a:xfrm>
            <a:off x="1193966" y="1661290"/>
            <a:ext cx="7143800" cy="1000132"/>
            <a:chOff x="941120" y="2116396"/>
            <a:chExt cx="6016127" cy="642942"/>
          </a:xfrm>
        </p:grpSpPr>
        <p:pic>
          <p:nvPicPr>
            <p:cNvPr id="25" name="Picture 11" descr="page3 copy"/>
            <p:cNvPicPr>
              <a:picLocks noChangeAspect="1" noChangeArrowheads="1"/>
            </p:cNvPicPr>
            <p:nvPr/>
          </p:nvPicPr>
          <p:blipFill>
            <a:blip r:embed="rId6" cstate="print"/>
            <a:srcRect l="3542" t="12199" r="42117" b="74142"/>
            <a:stretch>
              <a:fillRect/>
            </a:stretch>
          </p:blipFill>
          <p:spPr bwMode="auto">
            <a:xfrm>
              <a:off x="941120" y="2116396"/>
              <a:ext cx="58358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Text Box 85"/>
            <p:cNvSpPr txBox="1">
              <a:spLocks noChangeArrowheads="1"/>
            </p:cNvSpPr>
            <p:nvPr/>
          </p:nvSpPr>
          <p:spPr bwMode="auto">
            <a:xfrm>
              <a:off x="1705127" y="2346018"/>
              <a:ext cx="5252120" cy="158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ko-KR" altLang="en-US" sz="1600" b="1" dirty="0" err="1" smtClean="0">
                  <a:solidFill>
                    <a:schemeClr val="bg1"/>
                  </a:solidFill>
                  <a:latin typeface="HY울릉도B" pitchFamily="18" charset="-127"/>
                  <a:ea typeface="HY울릉도B" pitchFamily="18" charset="-127"/>
                </a:rPr>
                <a:t>과부담</a:t>
              </a:r>
              <a:r>
                <a:rPr lang="ko-KR" altLang="en-US" sz="1600" b="1" dirty="0" smtClean="0">
                  <a:solidFill>
                    <a:schemeClr val="bg1"/>
                  </a:solidFill>
                  <a:latin typeface="HY울릉도B" pitchFamily="18" charset="-127"/>
                  <a:ea typeface="HY울릉도B" pitchFamily="18" charset="-127"/>
                </a:rPr>
                <a:t> 의료비 지출가구비중 및  </a:t>
              </a:r>
              <a:r>
                <a:rPr lang="ko-KR" altLang="en-US" sz="1600" b="1" dirty="0" err="1" smtClean="0">
                  <a:solidFill>
                    <a:schemeClr val="bg1"/>
                  </a:solidFill>
                  <a:latin typeface="HY울릉도B" pitchFamily="18" charset="-127"/>
                  <a:ea typeface="HY울릉도B" pitchFamily="18" charset="-127"/>
                </a:rPr>
                <a:t>비빈곤</a:t>
              </a:r>
              <a:r>
                <a:rPr lang="ko-KR" altLang="en-US" sz="1600" b="1" dirty="0" smtClean="0">
                  <a:solidFill>
                    <a:schemeClr val="bg1"/>
                  </a:solidFill>
                  <a:latin typeface="HY울릉도B" pitchFamily="18" charset="-127"/>
                  <a:ea typeface="HY울릉도B" pitchFamily="18" charset="-127"/>
                </a:rPr>
                <a:t> 집단의 계층이동 </a:t>
              </a:r>
              <a:endParaRPr lang="ko-KR" altLang="en-US" sz="1600" b="1" dirty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</p:grpSp>
      <p:graphicFrame>
        <p:nvGraphicFramePr>
          <p:cNvPr id="27" name="표 26"/>
          <p:cNvGraphicFramePr>
            <a:graphicFrameLocks noGrp="1"/>
          </p:cNvGraphicFramePr>
          <p:nvPr/>
        </p:nvGraphicFramePr>
        <p:xfrm>
          <a:off x="7476877" y="2345796"/>
          <a:ext cx="1260140" cy="1285775"/>
        </p:xfrm>
        <a:graphic>
          <a:graphicData uri="http://schemas.openxmlformats.org/drawingml/2006/table">
            <a:tbl>
              <a:tblPr firstCol="1" lastRow="1" bandRow="1">
                <a:tableStyleId>{3B4B98B0-60AC-42C2-AFA5-B58CD77FA1E5}</a:tableStyleId>
              </a:tblPr>
              <a:tblGrid>
                <a:gridCol w="720080"/>
                <a:gridCol w="540060"/>
              </a:tblGrid>
              <a:tr h="493174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비빈곤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가구수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4780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493174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빈곤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가구수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1318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2994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spc="-150" dirty="0" smtClean="0"/>
                        <a:t>총 가구수</a:t>
                      </a:r>
                      <a:endParaRPr lang="ko-KR" altLang="en-US" sz="1100" spc="-1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6098</a:t>
                      </a:r>
                      <a:endParaRPr lang="ko-KR" alt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8" name="Text Box 202"/>
          <p:cNvSpPr txBox="1">
            <a:spLocks noChangeArrowheads="1"/>
          </p:cNvSpPr>
          <p:nvPr/>
        </p:nvSpPr>
        <p:spPr bwMode="auto">
          <a:xfrm>
            <a:off x="662006" y="6523822"/>
            <a:ext cx="6553200" cy="262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>
              <a:lnSpc>
                <a:spcPct val="110000"/>
              </a:lnSpc>
              <a:buClr>
                <a:schemeClr val="bg1"/>
              </a:buClr>
              <a:buFont typeface="Wingdings" pitchFamily="2" charset="2"/>
              <a:buNone/>
            </a:pPr>
            <a:r>
              <a:rPr kumimoji="0" lang="ko-KR" altLang="en-US" sz="1050" dirty="0">
                <a:solidFill>
                  <a:schemeClr val="tx1"/>
                </a:solidFill>
                <a:latin typeface="+mj-ea"/>
                <a:ea typeface="+mj-ea"/>
              </a:rPr>
              <a:t>※ 자료 </a:t>
            </a:r>
            <a:r>
              <a:rPr kumimoji="0" lang="en-US" altLang="ko-KR" sz="1050" dirty="0">
                <a:solidFill>
                  <a:schemeClr val="tx1"/>
                </a:solidFill>
                <a:latin typeface="+mj-ea"/>
                <a:ea typeface="+mj-ea"/>
              </a:rPr>
              <a:t>: </a:t>
            </a:r>
            <a:r>
              <a:rPr lang="ko-KR" altLang="en-US" sz="1050" dirty="0" smtClean="0">
                <a:latin typeface="+mj-ea"/>
                <a:ea typeface="+mj-ea"/>
              </a:rPr>
              <a:t>「</a:t>
            </a:r>
            <a:r>
              <a:rPr lang="ko-KR" altLang="en-US" sz="1050" dirty="0" err="1" smtClean="0">
                <a:latin typeface="+mj-ea"/>
                <a:ea typeface="+mj-ea"/>
              </a:rPr>
              <a:t>과부담의료비</a:t>
            </a:r>
            <a:r>
              <a:rPr lang="ko-KR" altLang="en-US" sz="1050" dirty="0" smtClean="0">
                <a:latin typeface="+mj-ea"/>
                <a:ea typeface="+mj-ea"/>
              </a:rPr>
              <a:t> 지출이 빈곤화 및 빈곤지속에 미치는 영향」송은철</a:t>
            </a:r>
            <a:r>
              <a:rPr lang="en-US" altLang="ko-KR" sz="1050" dirty="0" smtClean="0">
                <a:latin typeface="+mj-ea"/>
                <a:ea typeface="+mj-ea"/>
              </a:rPr>
              <a:t>&amp;</a:t>
            </a:r>
            <a:r>
              <a:rPr lang="ko-KR" altLang="en-US" sz="1050" dirty="0" err="1" smtClean="0">
                <a:latin typeface="+mj-ea"/>
                <a:ea typeface="+mj-ea"/>
              </a:rPr>
              <a:t>신영전</a:t>
            </a:r>
            <a:r>
              <a:rPr lang="en-US" altLang="ko-KR" sz="1050" dirty="0" smtClean="0">
                <a:latin typeface="+mj-ea"/>
                <a:ea typeface="+mj-ea"/>
              </a:rPr>
              <a:t>, 2010</a:t>
            </a:r>
            <a:endParaRPr kumimoji="0" lang="ko-KR" altLang="en-US" sz="105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377606" y="1500174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59185" y="1889115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직사각형 15"/>
          <p:cNvSpPr/>
          <p:nvPr/>
        </p:nvSpPr>
        <p:spPr>
          <a:xfrm>
            <a:off x="755576" y="1763393"/>
            <a:ext cx="7816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정책적 목표설정 및 체계성 미흡</a:t>
            </a:r>
            <a:endParaRPr lang="ko-KR" altLang="en-US" sz="2000" b="1" dirty="0">
              <a:solidFill>
                <a:srgbClr val="C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707318" y="2202412"/>
            <a:ext cx="811315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3000"/>
              </a:lnSpc>
            </a:pP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2000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sz="2000" spc="-100" dirty="0" smtClean="0">
                <a:latin typeface="HY울릉도B" pitchFamily="18" charset="-127"/>
                <a:ea typeface="HY울릉도B" pitchFamily="18" charset="-127"/>
              </a:rPr>
              <a:t>전체 건강보장제도의 발전목표와 수준을 고려한 체계적 목표설정 미흡</a:t>
            </a:r>
            <a:endParaRPr lang="ko-KR" altLang="en-US" sz="2000" spc="-10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71472" y="344977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2. 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건강보험 보장성 강화 정책 평가</a:t>
            </a:r>
            <a:endParaRPr lang="ko-KR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9" name="AutoShape 65"/>
          <p:cNvSpPr>
            <a:spLocks noChangeArrowheads="1"/>
          </p:cNvSpPr>
          <p:nvPr/>
        </p:nvSpPr>
        <p:spPr bwMode="auto">
          <a:xfrm>
            <a:off x="395536" y="1124744"/>
            <a:ext cx="3747836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24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운영상의 문제점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709019" y="2636912"/>
            <a:ext cx="7967437" cy="804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3000"/>
              </a:lnSpc>
            </a:pP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2000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보장성</a:t>
            </a:r>
            <a:r>
              <a:rPr lang="en-US" altLang="ko-KR" sz="20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강화에 대한 정치적 의지 부족 → 일관되고 구체화된 계획이 아닌 재정상황과 여건에 따른 선별적</a:t>
            </a:r>
            <a:r>
              <a:rPr lang="en-US" altLang="ko-KR" sz="2000" dirty="0" smtClean="0">
                <a:latin typeface="HY울릉도B" pitchFamily="18" charset="-127"/>
                <a:ea typeface="HY울릉도B" pitchFamily="18" charset="-127"/>
              </a:rPr>
              <a:t>·</a:t>
            </a: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점증주의적 접근</a:t>
            </a:r>
            <a:endParaRPr lang="ko-KR" altLang="en-US" sz="2000" spc="-15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83568" y="3476040"/>
            <a:ext cx="820891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3000"/>
              </a:lnSpc>
            </a:pP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2000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sz="2000" spc="-150" dirty="0" smtClean="0">
                <a:latin typeface="HY울릉도B" pitchFamily="18" charset="-127"/>
                <a:ea typeface="HY울릉도B" pitchFamily="18" charset="-127"/>
              </a:rPr>
              <a:t>그 결과</a:t>
            </a:r>
            <a:r>
              <a:rPr lang="en-US" altLang="ko-KR" sz="2000" spc="-150" dirty="0" smtClean="0"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sz="2000" spc="-150" dirty="0" smtClean="0">
                <a:latin typeface="HY울릉도B" pitchFamily="18" charset="-127"/>
                <a:ea typeface="HY울릉도B" pitchFamily="18" charset="-127"/>
              </a:rPr>
              <a:t>우리 사회의 발전수준이나 국민기대에 못 미치는 보장체계  형성</a:t>
            </a:r>
            <a:r>
              <a:rPr lang="en-US" altLang="ko-KR" sz="2000" spc="-150" dirty="0" smtClean="0">
                <a:latin typeface="HY울릉도B" pitchFamily="18" charset="-127"/>
                <a:ea typeface="HY울릉도B" pitchFamily="18" charset="-127"/>
              </a:rPr>
              <a:t> </a:t>
            </a:r>
            <a:endParaRPr lang="ko-KR" altLang="en-US" sz="2000" spc="-15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3608" y="4293096"/>
            <a:ext cx="7200800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2700" prstMaterial="softEdge">
            <a:bevelT prst="angle"/>
            <a:contourClr>
              <a:schemeClr val="accent1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/>
              <a:t>국민건강보험공단은 </a:t>
            </a:r>
            <a:r>
              <a:rPr lang="en-US" altLang="ko-KR" dirty="0" smtClean="0"/>
              <a:t>2012</a:t>
            </a:r>
            <a:r>
              <a:rPr lang="ko-KR" altLang="en-US" dirty="0" smtClean="0"/>
              <a:t>년 쇄신위원회를 조직</a:t>
            </a:r>
            <a:r>
              <a:rPr lang="en-US" altLang="ko-KR" dirty="0" smtClean="0"/>
              <a:t>,</a:t>
            </a:r>
          </a:p>
          <a:p>
            <a:pPr algn="ctr"/>
            <a:r>
              <a:rPr lang="en-US" altLang="ko-KR" dirty="0" smtClean="0"/>
              <a:t> “</a:t>
            </a:r>
            <a:r>
              <a:rPr lang="ko-KR" altLang="en-US" dirty="0" smtClean="0"/>
              <a:t>의료비 </a:t>
            </a:r>
            <a:r>
              <a:rPr lang="ko-KR" altLang="en-US" dirty="0" err="1" smtClean="0"/>
              <a:t>걱정없는</a:t>
            </a:r>
            <a:r>
              <a:rPr lang="ko-KR" altLang="en-US" dirty="0" smtClean="0"/>
              <a:t> 세계 </a:t>
            </a:r>
            <a:r>
              <a:rPr lang="en-US" altLang="ko-KR" dirty="0" smtClean="0"/>
              <a:t>1</a:t>
            </a:r>
            <a:r>
              <a:rPr lang="ko-KR" altLang="en-US" dirty="0" smtClean="0"/>
              <a:t>등 건강나라</a:t>
            </a:r>
            <a:r>
              <a:rPr lang="en-US" altLang="ko-KR" dirty="0" smtClean="0"/>
              <a:t>”</a:t>
            </a:r>
            <a:r>
              <a:rPr lang="ko-KR" altLang="en-US" dirty="0" smtClean="0"/>
              <a:t>를 위한</a:t>
            </a:r>
            <a:endParaRPr lang="en-US" altLang="ko-KR" dirty="0" smtClean="0"/>
          </a:p>
          <a:p>
            <a:pPr algn="ctr"/>
            <a:r>
              <a:rPr lang="ko-KR" altLang="en-US" dirty="0" err="1" smtClean="0"/>
              <a:t>지속가능한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보장성</a:t>
            </a:r>
            <a:r>
              <a:rPr lang="ko-KR" altLang="en-US" dirty="0" smtClean="0"/>
              <a:t> 강화방안을 포함한</a:t>
            </a:r>
            <a:endParaRPr lang="en-US" altLang="ko-KR" dirty="0" smtClean="0"/>
          </a:p>
          <a:p>
            <a:pPr algn="ctr"/>
            <a:r>
              <a:rPr lang="ko-KR" altLang="en-US" dirty="0" smtClean="0"/>
              <a:t>실천적 건강복지플랜을 수립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71472" y="1582341"/>
            <a:ext cx="81439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 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 </a:t>
            </a:r>
            <a:br>
              <a:rPr lang="ko-KR" altLang="en-US" dirty="0" smtClean="0"/>
            </a:br>
            <a:endParaRPr lang="ko-KR" altLang="en-US" dirty="0" smtClean="0"/>
          </a:p>
          <a:p>
            <a:r>
              <a:rPr lang="ko-KR" altLang="en-US" dirty="0" smtClean="0"/>
              <a:t> </a:t>
            </a:r>
            <a:endParaRPr lang="ko-KR" altLang="en-US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71472" y="344977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2. 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건강보험 보장성 강화 정책 평가</a:t>
            </a:r>
            <a:endParaRPr lang="ko-KR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850253" y="4208731"/>
            <a:ext cx="8626154" cy="2011794"/>
            <a:chOff x="850253" y="4208731"/>
            <a:chExt cx="8626154" cy="2011794"/>
          </a:xfrm>
        </p:grpSpPr>
        <p:sp>
          <p:nvSpPr>
            <p:cNvPr id="31" name="Freeform 6"/>
            <p:cNvSpPr>
              <a:spLocks/>
            </p:cNvSpPr>
            <p:nvPr/>
          </p:nvSpPr>
          <p:spPr bwMode="gray">
            <a:xfrm>
              <a:off x="850253" y="5258500"/>
              <a:ext cx="2019300" cy="962025"/>
            </a:xfrm>
            <a:custGeom>
              <a:avLst/>
              <a:gdLst/>
              <a:ahLst/>
              <a:cxnLst>
                <a:cxn ang="0">
                  <a:pos x="88" y="696"/>
                </a:cxn>
                <a:cxn ang="0">
                  <a:pos x="88" y="0"/>
                </a:cxn>
                <a:cxn ang="0">
                  <a:pos x="0" y="0"/>
                </a:cxn>
                <a:cxn ang="0">
                  <a:pos x="0" y="792"/>
                </a:cxn>
                <a:cxn ang="0">
                  <a:pos x="2320" y="792"/>
                </a:cxn>
                <a:cxn ang="0">
                  <a:pos x="2320" y="696"/>
                </a:cxn>
                <a:cxn ang="0">
                  <a:pos x="88" y="696"/>
                </a:cxn>
              </a:cxnLst>
              <a:rect l="0" t="0" r="r" b="b"/>
              <a:pathLst>
                <a:path w="2320" h="792">
                  <a:moveTo>
                    <a:pt x="88" y="696"/>
                  </a:moveTo>
                  <a:lnTo>
                    <a:pt x="88" y="0"/>
                  </a:lnTo>
                  <a:lnTo>
                    <a:pt x="0" y="0"/>
                  </a:lnTo>
                  <a:lnTo>
                    <a:pt x="0" y="792"/>
                  </a:lnTo>
                  <a:lnTo>
                    <a:pt x="2320" y="792"/>
                  </a:lnTo>
                  <a:lnTo>
                    <a:pt x="2320" y="696"/>
                  </a:lnTo>
                  <a:lnTo>
                    <a:pt x="88" y="696"/>
                  </a:lnTo>
                  <a:close/>
                </a:path>
              </a:pathLst>
            </a:custGeom>
            <a:solidFill>
              <a:srgbClr val="91BF6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gray">
            <a:xfrm rot="10800000">
              <a:off x="6387119" y="4208731"/>
              <a:ext cx="1924050" cy="962025"/>
            </a:xfrm>
            <a:custGeom>
              <a:avLst/>
              <a:gdLst/>
              <a:ahLst/>
              <a:cxnLst>
                <a:cxn ang="0">
                  <a:pos x="88" y="696"/>
                </a:cxn>
                <a:cxn ang="0">
                  <a:pos x="88" y="0"/>
                </a:cxn>
                <a:cxn ang="0">
                  <a:pos x="0" y="0"/>
                </a:cxn>
                <a:cxn ang="0">
                  <a:pos x="0" y="792"/>
                </a:cxn>
                <a:cxn ang="0">
                  <a:pos x="2320" y="792"/>
                </a:cxn>
                <a:cxn ang="0">
                  <a:pos x="2320" y="696"/>
                </a:cxn>
                <a:cxn ang="0">
                  <a:pos x="88" y="696"/>
                </a:cxn>
              </a:cxnLst>
              <a:rect l="0" t="0" r="r" b="b"/>
              <a:pathLst>
                <a:path w="2320" h="792">
                  <a:moveTo>
                    <a:pt x="88" y="696"/>
                  </a:moveTo>
                  <a:lnTo>
                    <a:pt x="88" y="0"/>
                  </a:lnTo>
                  <a:lnTo>
                    <a:pt x="0" y="0"/>
                  </a:lnTo>
                  <a:lnTo>
                    <a:pt x="0" y="792"/>
                  </a:lnTo>
                  <a:lnTo>
                    <a:pt x="2320" y="792"/>
                  </a:lnTo>
                  <a:lnTo>
                    <a:pt x="2320" y="696"/>
                  </a:lnTo>
                  <a:lnTo>
                    <a:pt x="88" y="696"/>
                  </a:lnTo>
                  <a:close/>
                </a:path>
              </a:pathLst>
            </a:custGeom>
            <a:solidFill>
              <a:srgbClr val="91BF6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3" name="Rectangle 8"/>
            <p:cNvSpPr>
              <a:spLocks noChangeArrowheads="1"/>
            </p:cNvSpPr>
            <p:nvPr/>
          </p:nvSpPr>
          <p:spPr bwMode="gray">
            <a:xfrm>
              <a:off x="1029641" y="4410000"/>
              <a:ext cx="7128494" cy="1611287"/>
            </a:xfrm>
            <a:prstGeom prst="rect">
              <a:avLst/>
            </a:prstGeom>
            <a:solidFill>
              <a:srgbClr val="86B600"/>
            </a:solidFill>
            <a:ln w="9525">
              <a:noFill/>
              <a:miter lim="800000"/>
              <a:headEnd/>
              <a:tailEnd/>
            </a:ln>
            <a:effectLst>
              <a:outerShdw sy="50000" kx="-2453608" rotWithShape="0">
                <a:srgbClr val="B2B2B2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ts val="3000"/>
                </a:lnSpc>
              </a:pPr>
              <a:r>
                <a:rPr lang="ko-KR" altLang="en-US" sz="2000" b="1" dirty="0" smtClean="0">
                  <a:solidFill>
                    <a:srgbClr val="FFFFCC"/>
                  </a:solidFill>
                  <a:latin typeface="HY울릉도B" pitchFamily="18" charset="-127"/>
                  <a:ea typeface="HY울릉도B" pitchFamily="18" charset="-127"/>
                </a:rPr>
                <a:t>건강보장 시스템을 전체적으로 조망하면서 </a:t>
              </a:r>
              <a:endParaRPr lang="en-US" altLang="ko-KR" sz="2000" b="1" dirty="0" smtClean="0">
                <a:solidFill>
                  <a:srgbClr val="FFFFCC"/>
                </a:solidFill>
                <a:latin typeface="HY울릉도B" pitchFamily="18" charset="-127"/>
                <a:ea typeface="HY울릉도B" pitchFamily="18" charset="-127"/>
              </a:endParaRPr>
            </a:p>
            <a:p>
              <a:pPr algn="ctr">
                <a:lnSpc>
                  <a:spcPts val="3000"/>
                </a:lnSpc>
              </a:pPr>
              <a:r>
                <a:rPr lang="ko-KR" altLang="en-US" sz="2000" b="1" dirty="0" smtClean="0">
                  <a:solidFill>
                    <a:srgbClr val="FFFFCC"/>
                  </a:solidFill>
                  <a:latin typeface="HY울릉도B" pitchFamily="18" charset="-127"/>
                  <a:ea typeface="HY울릉도B" pitchFamily="18" charset="-127"/>
                </a:rPr>
                <a:t>보장성 강화의 큰 틀을 새롭게 짜고 </a:t>
              </a:r>
              <a:endParaRPr lang="en-US" altLang="ko-KR" sz="2000" b="1" dirty="0" smtClean="0">
                <a:solidFill>
                  <a:srgbClr val="FFFFCC"/>
                </a:solidFill>
                <a:latin typeface="HY울릉도B" pitchFamily="18" charset="-127"/>
                <a:ea typeface="HY울릉도B" pitchFamily="18" charset="-127"/>
              </a:endParaRPr>
            </a:p>
            <a:p>
              <a:pPr algn="ctr">
                <a:lnSpc>
                  <a:spcPts val="3000"/>
                </a:lnSpc>
              </a:pPr>
              <a:r>
                <a:rPr lang="ko-KR" altLang="en-US" sz="2000" b="1" dirty="0" smtClean="0">
                  <a:solidFill>
                    <a:srgbClr val="FFFFCC"/>
                  </a:solidFill>
                  <a:latin typeface="HY울릉도B" pitchFamily="18" charset="-127"/>
                  <a:ea typeface="HY울릉도B" pitchFamily="18" charset="-127"/>
                </a:rPr>
                <a:t>재원조달 및 공급시스템 개선 등 필요 조치를 동시에 고려하는 통합적인 </a:t>
              </a:r>
              <a:r>
                <a:rPr lang="ko-KR" altLang="en-US" sz="2000" b="1" dirty="0" smtClean="0">
                  <a:solidFill>
                    <a:srgbClr val="FFFFCC"/>
                  </a:solidFill>
                  <a:latin typeface="HY울릉도B" pitchFamily="18" charset="-127"/>
                  <a:ea typeface="HY울릉도B" pitchFamily="18" charset="-127"/>
                </a:rPr>
                <a:t>정책방안이 요구됨</a:t>
              </a:r>
              <a:endParaRPr lang="en-US" altLang="ko-KR" sz="2000" dirty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8172400" y="5122524"/>
              <a:ext cx="1304007" cy="9286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모서리가 둥근 직사각형 9"/>
          <p:cNvSpPr/>
          <p:nvPr/>
        </p:nvSpPr>
        <p:spPr>
          <a:xfrm>
            <a:off x="377606" y="1500174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AutoShape 65"/>
          <p:cNvSpPr>
            <a:spLocks noChangeArrowheads="1"/>
          </p:cNvSpPr>
          <p:nvPr/>
        </p:nvSpPr>
        <p:spPr bwMode="auto">
          <a:xfrm>
            <a:off x="395536" y="1124744"/>
            <a:ext cx="4962282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향후 보장성 강화 정책에의 함의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pic>
        <p:nvPicPr>
          <p:cNvPr id="20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59185" y="1889115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직사각형 20"/>
          <p:cNvSpPr/>
          <p:nvPr/>
        </p:nvSpPr>
        <p:spPr>
          <a:xfrm>
            <a:off x="755576" y="1763393"/>
            <a:ext cx="7816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향후 </a:t>
            </a:r>
            <a:r>
              <a:rPr lang="en-US" altLang="ko-KR" sz="2000" dirty="0" smtClean="0">
                <a:latin typeface="HY울릉도B" pitchFamily="18" charset="-127"/>
                <a:ea typeface="HY울릉도B" pitchFamily="18" charset="-127"/>
              </a:rPr>
              <a:t>5</a:t>
            </a: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년은 국민의 여망과 정치권의 강력한 추진의지가 결합되어 선진국 수준의 건강보장제도로 질적인 도약을 이루어내는 시기가 되어야 함</a:t>
            </a:r>
            <a:endParaRPr lang="ko-KR" altLang="en-US" sz="2000" dirty="0"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22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53005" y="2971107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직사각형 22"/>
          <p:cNvSpPr/>
          <p:nvPr/>
        </p:nvSpPr>
        <p:spPr>
          <a:xfrm>
            <a:off x="749396" y="2845385"/>
            <a:ext cx="7816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과거 점증주의적 보장성 강화의 틀에서 벗어나 우리의 경제수준과 능력에 부합하도록 건강보험 보장성 수준을 획기적으로 강화해야 할 것임</a:t>
            </a:r>
            <a:endParaRPr lang="ko-KR" altLang="en-US" sz="2000" dirty="0"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/>
          <p:cNvSpPr>
            <a:spLocks noChangeArrowheads="1"/>
          </p:cNvSpPr>
          <p:nvPr/>
        </p:nvSpPr>
        <p:spPr bwMode="gray">
          <a:xfrm>
            <a:off x="625445" y="2832096"/>
            <a:ext cx="8161397" cy="81121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EB7">
                  <a:gamma/>
                  <a:tint val="57647"/>
                  <a:invGamma/>
                </a:srgbClr>
              </a:gs>
              <a:gs pos="100000">
                <a:srgbClr val="F5EEB7"/>
              </a:gs>
            </a:gsLst>
            <a:lin ang="0" scaled="1"/>
          </a:gradFill>
          <a:ln w="38100" algn="ctr">
            <a:solidFill>
              <a:srgbClr val="C5A667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ko-KR" altLang="en-US"/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gray">
          <a:xfrm>
            <a:off x="1047720" y="2862258"/>
            <a:ext cx="7310494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4000" b="1" dirty="0" smtClean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rPr>
              <a:t>보장성 관련 대선 공약 검토</a:t>
            </a:r>
            <a:endParaRPr lang="en-US" altLang="ko-KR" sz="4000" b="1" dirty="0">
              <a:solidFill>
                <a:srgbClr val="0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2" name="Group 84"/>
          <p:cNvGrpSpPr>
            <a:grpSpLocks/>
          </p:cNvGrpSpPr>
          <p:nvPr/>
        </p:nvGrpSpPr>
        <p:grpSpPr bwMode="auto">
          <a:xfrm>
            <a:off x="214282" y="2886075"/>
            <a:ext cx="838200" cy="685801"/>
            <a:chOff x="1296" y="1200"/>
            <a:chExt cx="528" cy="432"/>
          </a:xfrm>
        </p:grpSpPr>
        <p:sp>
          <p:nvSpPr>
            <p:cNvPr id="14" name="Oval 6"/>
            <p:cNvSpPr>
              <a:spLocks noChangeArrowheads="1"/>
            </p:cNvSpPr>
            <p:nvPr/>
          </p:nvSpPr>
          <p:spPr bwMode="gray">
            <a:xfrm rot="1758052">
              <a:off x="1310" y="1215"/>
              <a:ext cx="514" cy="417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5" name="Oval 7"/>
            <p:cNvSpPr>
              <a:spLocks noChangeArrowheads="1"/>
            </p:cNvSpPr>
            <p:nvPr/>
          </p:nvSpPr>
          <p:spPr bwMode="gray">
            <a:xfrm rot="1758052">
              <a:off x="1296" y="1200"/>
              <a:ext cx="514" cy="417"/>
            </a:xfrm>
            <a:prstGeom prst="ellipse">
              <a:avLst/>
            </a:prstGeom>
            <a:gradFill rotWithShape="1">
              <a:gsLst>
                <a:gs pos="0">
                  <a:srgbClr val="A67A32"/>
                </a:gs>
                <a:gs pos="100000">
                  <a:srgbClr val="A67A32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16" name="Picture 79" descr="Picture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44" y="1224"/>
              <a:ext cx="239" cy="243"/>
            </a:xfrm>
            <a:prstGeom prst="rect">
              <a:avLst/>
            </a:prstGeom>
            <a:noFill/>
          </p:spPr>
        </p:pic>
      </p:grpSp>
      <p:sp>
        <p:nvSpPr>
          <p:cNvPr id="13" name="Text Box 11"/>
          <p:cNvSpPr txBox="1">
            <a:spLocks noChangeArrowheads="1"/>
          </p:cNvSpPr>
          <p:nvPr/>
        </p:nvSpPr>
        <p:spPr bwMode="gray">
          <a:xfrm>
            <a:off x="442882" y="2914647"/>
            <a:ext cx="43954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ko-KR" sz="3200" b="1" dirty="0" smtClean="0">
                <a:solidFill>
                  <a:srgbClr val="FFFFFF"/>
                </a:solidFill>
                <a:latin typeface="HY울릉도M" pitchFamily="18" charset="-127"/>
                <a:ea typeface="HY울릉도M" pitchFamily="18" charset="-127"/>
              </a:rPr>
              <a:t>3</a:t>
            </a:r>
            <a:endParaRPr lang="en-US" altLang="ko-KR" sz="3200" b="1" dirty="0">
              <a:solidFill>
                <a:srgbClr val="FFFFFF"/>
              </a:solidFill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71472" y="1582341"/>
            <a:ext cx="81439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 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 </a:t>
            </a:r>
            <a:br>
              <a:rPr lang="ko-KR" altLang="en-US" dirty="0" smtClean="0"/>
            </a:br>
            <a:endParaRPr lang="ko-KR" altLang="en-US" dirty="0" smtClean="0"/>
          </a:p>
          <a:p>
            <a:r>
              <a:rPr lang="ko-KR" altLang="en-US" dirty="0" smtClean="0"/>
              <a:t> </a:t>
            </a:r>
            <a:endParaRPr lang="ko-KR" altLang="en-US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71472" y="344977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3. 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보장성 관련 대선 공약 검토</a:t>
            </a:r>
            <a:endParaRPr lang="ko-KR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77606" y="1500174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AutoShape 65"/>
          <p:cNvSpPr>
            <a:spLocks noChangeArrowheads="1"/>
          </p:cNvSpPr>
          <p:nvPr/>
        </p:nvSpPr>
        <p:spPr bwMode="auto">
          <a:xfrm>
            <a:off x="395536" y="1124744"/>
            <a:ext cx="5962414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2012</a:t>
            </a:r>
            <a:r>
              <a:rPr kumimoji="1" lang="ko-KR" altLang="en-US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년 대선 후보의 보장성 관련 공약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/>
        </p:nvGraphicFramePr>
        <p:xfrm>
          <a:off x="714349" y="1928802"/>
          <a:ext cx="7858179" cy="3759785"/>
        </p:xfrm>
        <a:graphic>
          <a:graphicData uri="http://schemas.openxmlformats.org/drawingml/2006/table">
            <a:tbl>
              <a:tblPr/>
              <a:tblGrid>
                <a:gridCol w="1841427"/>
                <a:gridCol w="3087794"/>
                <a:gridCol w="2928958"/>
              </a:tblGrid>
              <a:tr h="421275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항목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4645" marR="14645" marT="14645" marB="14645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i="0" spc="0" dirty="0" err="1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새누리당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4645" marR="14645" marT="14645" marB="14645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민주통합당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4645" marR="14645" marT="14645" marB="14645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421275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건강보험 </a:t>
                      </a:r>
                      <a:r>
                        <a:rPr lang="ko-KR" altLang="en-US" sz="14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목표 </a:t>
                      </a:r>
                      <a:r>
                        <a:rPr lang="ko-KR" altLang="en-US" sz="1400" b="0" i="0" spc="0" dirty="0" err="1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보장률</a:t>
                      </a:r>
                      <a:r>
                        <a:rPr lang="ko-KR" altLang="en-US" sz="14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4645" marR="14645" marT="14645" marB="14645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80%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4645" marR="14645" marT="14645" marB="14645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입원 </a:t>
                      </a:r>
                      <a:r>
                        <a:rPr lang="en-US" altLang="ko-KR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90</a:t>
                      </a:r>
                      <a:r>
                        <a:rPr lang="en-US" altLang="ko-KR" sz="14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%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4645" marR="14645" marT="14645" marB="14645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397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754">
                <a:tc rowSpan="4"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보장성 강화 </a:t>
                      </a:r>
                      <a:r>
                        <a:rPr lang="ko-KR" altLang="en-US" sz="14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내용 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4645" marR="14645" marT="14645" marB="14645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0" dirty="0">
                          <a:solidFill>
                            <a:srgbClr val="0033CC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4</a:t>
                      </a:r>
                      <a:r>
                        <a:rPr lang="ko-KR" altLang="en-US" sz="1400" b="0" i="0" spc="0" dirty="0">
                          <a:solidFill>
                            <a:srgbClr val="0033CC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대 중증질환 </a:t>
                      </a:r>
                      <a:r>
                        <a:rPr lang="ko-KR" altLang="en-US" sz="1400" b="0" i="0" spc="0" dirty="0" smtClean="0">
                          <a:solidFill>
                            <a:srgbClr val="0033CC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진료비 </a:t>
                      </a:r>
                      <a:r>
                        <a:rPr lang="ko-KR" altLang="en-US" sz="1400" b="0" i="0" spc="0" dirty="0">
                          <a:solidFill>
                            <a:srgbClr val="0033CC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전액 국가부담</a:t>
                      </a:r>
                    </a:p>
                  </a:txBody>
                  <a:tcPr marL="14645" marR="14645" marT="14645" marB="14645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0" dirty="0">
                          <a:solidFill>
                            <a:srgbClr val="0033CC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전국민 본인부담 </a:t>
                      </a:r>
                      <a:r>
                        <a:rPr lang="en-US" altLang="ko-KR" sz="1400" b="0" i="0" spc="0" dirty="0">
                          <a:solidFill>
                            <a:srgbClr val="0033CC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100</a:t>
                      </a:r>
                      <a:r>
                        <a:rPr lang="ko-KR" altLang="en-US" sz="1400" b="0" i="0" spc="0" dirty="0">
                          <a:solidFill>
                            <a:srgbClr val="0033CC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만원 </a:t>
                      </a:r>
                      <a:r>
                        <a:rPr lang="ko-KR" altLang="en-US" sz="1400" b="0" i="0" spc="0" dirty="0" err="1">
                          <a:solidFill>
                            <a:srgbClr val="0033CC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상한제</a:t>
                      </a:r>
                      <a:endParaRPr lang="ko-KR" altLang="en-US" sz="1400" b="0" i="0" spc="0" dirty="0">
                        <a:solidFill>
                          <a:srgbClr val="0033CC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4645" marR="14645" marT="14645" marB="14645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59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6350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간병비</a:t>
                      </a:r>
                      <a:r>
                        <a:rPr lang="ko-KR" altLang="en-US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및 </a:t>
                      </a:r>
                      <a:r>
                        <a:rPr lang="ko-KR" altLang="en-US" sz="1400" b="0" i="0" spc="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상급병실료</a:t>
                      </a:r>
                      <a:r>
                        <a:rPr lang="ko-KR" altLang="en-US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급여화 및 </a:t>
                      </a:r>
                      <a:r>
                        <a:rPr lang="ko-KR" altLang="en-US" sz="1400" b="0" i="0" spc="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선택진료제</a:t>
                      </a:r>
                      <a:r>
                        <a:rPr lang="ko-KR" altLang="en-US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폐지</a:t>
                      </a:r>
                    </a:p>
                    <a:p>
                      <a:pPr marL="63500" marR="6350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- </a:t>
                      </a:r>
                      <a:r>
                        <a:rPr lang="ko-KR" altLang="en-US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단계적 접근</a:t>
                      </a:r>
                    </a:p>
                  </a:txBody>
                  <a:tcPr marL="14645" marR="14645" marT="14645" marB="14645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비급여 진료의 급여화</a:t>
                      </a:r>
                    </a:p>
                    <a:p>
                      <a:pPr marL="63500" marR="6350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- </a:t>
                      </a:r>
                      <a:r>
                        <a:rPr lang="ko-KR" altLang="en-US" sz="1400" b="0" i="0" spc="-1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선택진료비</a:t>
                      </a:r>
                      <a:r>
                        <a:rPr lang="en-US" altLang="ko-KR" sz="1400" b="0" i="0" spc="-1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, MRI, </a:t>
                      </a:r>
                      <a:r>
                        <a:rPr lang="ko-KR" altLang="en-US" sz="1400" b="0" i="0" spc="-1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초음파 등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4645" marR="14645" marT="14645" marB="14645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75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6350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본인부담상한제</a:t>
                      </a:r>
                      <a:r>
                        <a:rPr lang="ko-KR" altLang="en-US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en-US" altLang="ko-KR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10</a:t>
                      </a:r>
                      <a:r>
                        <a:rPr lang="ko-KR" altLang="en-US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등급화</a:t>
                      </a:r>
                    </a:p>
                    <a:p>
                      <a:pPr marL="63500" marR="6350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- 50</a:t>
                      </a:r>
                      <a:r>
                        <a:rPr lang="ko-KR" altLang="en-US" sz="14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만원</a:t>
                      </a:r>
                      <a:r>
                        <a:rPr lang="en-US" altLang="ko-KR" sz="14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~500</a:t>
                      </a:r>
                      <a:r>
                        <a:rPr lang="ko-KR" altLang="en-US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만원</a:t>
                      </a:r>
                    </a:p>
                  </a:txBody>
                  <a:tcPr marL="14645" marR="14645" marT="14645" marB="14645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간병서비스의 급여화</a:t>
                      </a:r>
                    </a:p>
                    <a:p>
                      <a:pPr marL="63500" marR="6350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기준병실 </a:t>
                      </a:r>
                      <a:r>
                        <a:rPr lang="en-US" altLang="ko-KR" sz="14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4</a:t>
                      </a:r>
                      <a:r>
                        <a:rPr lang="ko-KR" altLang="en-US" sz="14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인실로 상향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4645" marR="14645" marT="14645" marB="14645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75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6350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65</a:t>
                      </a:r>
                      <a:r>
                        <a:rPr lang="ko-KR" altLang="en-US" sz="14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세 이상 </a:t>
                      </a:r>
                      <a:r>
                        <a:rPr lang="ko-KR" altLang="en-US" sz="1400" b="0" i="0" spc="8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임플란트</a:t>
                      </a:r>
                      <a:r>
                        <a:rPr lang="ko-KR" altLang="en-US" sz="14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보험급여 부위별 확대 적용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4645" marR="14645" marT="14645" marB="14645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00" marR="6350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노인틀니</a:t>
                      </a:r>
                      <a:r>
                        <a:rPr lang="en-US" altLang="ko-KR" sz="14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lang="ko-KR" altLang="en-US" sz="1400" b="0" i="0" spc="8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임플란트</a:t>
                      </a:r>
                      <a:r>
                        <a:rPr lang="ko-KR" altLang="en-US" sz="14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포함</a:t>
                      </a:r>
                      <a:r>
                        <a:rPr lang="en-US" altLang="ko-KR" sz="14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 </a:t>
                      </a:r>
                      <a:r>
                        <a:rPr lang="ko-KR" altLang="en-US" sz="14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대상 </a:t>
                      </a:r>
                      <a:r>
                        <a:rPr lang="en-US" altLang="ko-KR" sz="14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65</a:t>
                      </a:r>
                      <a:r>
                        <a:rPr lang="ko-KR" altLang="en-US" sz="14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세로 확대 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4645" marR="14645" marT="14645" marB="14645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66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" name="Text Box 202"/>
          <p:cNvSpPr txBox="1">
            <a:spLocks noChangeArrowheads="1"/>
          </p:cNvSpPr>
          <p:nvPr/>
        </p:nvSpPr>
        <p:spPr bwMode="auto">
          <a:xfrm>
            <a:off x="642910" y="5715016"/>
            <a:ext cx="5572164" cy="625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>
              <a:lnSpc>
                <a:spcPct val="110000"/>
              </a:lnSpc>
              <a:buClr>
                <a:schemeClr val="bg1"/>
              </a:buClr>
              <a:buFont typeface="Wingdings" pitchFamily="2" charset="2"/>
              <a:buNone/>
            </a:pPr>
            <a:r>
              <a:rPr kumimoji="0" lang="ko-KR" altLang="en-US" sz="1050" dirty="0">
                <a:solidFill>
                  <a:schemeClr val="tx1"/>
                </a:solidFill>
                <a:latin typeface="+mj-ea"/>
                <a:ea typeface="+mj-ea"/>
              </a:rPr>
              <a:t>※ 자료 </a:t>
            </a:r>
            <a:r>
              <a:rPr kumimoji="0" lang="en-US" altLang="ko-KR" sz="1050" dirty="0">
                <a:solidFill>
                  <a:schemeClr val="tx1"/>
                </a:solidFill>
                <a:latin typeface="+mj-ea"/>
                <a:ea typeface="+mj-ea"/>
              </a:rPr>
              <a:t>: </a:t>
            </a:r>
            <a:r>
              <a:rPr lang="ko-KR" altLang="en-US" sz="1050" dirty="0" smtClean="0">
                <a:latin typeface="+mj-ea"/>
                <a:ea typeface="+mj-ea"/>
              </a:rPr>
              <a:t>「대통령선거 보건의료 이슈토론」보건행정학회 </a:t>
            </a:r>
            <a:r>
              <a:rPr lang="en-US" altLang="ko-KR" sz="1050" dirty="0" smtClean="0">
                <a:latin typeface="+mj-ea"/>
                <a:ea typeface="+mj-ea"/>
              </a:rPr>
              <a:t>2012 </a:t>
            </a:r>
            <a:r>
              <a:rPr lang="ko-KR" altLang="en-US" sz="1050" dirty="0" smtClean="0">
                <a:latin typeface="+mj-ea"/>
                <a:ea typeface="+mj-ea"/>
              </a:rPr>
              <a:t>후기 학술대회</a:t>
            </a:r>
            <a:r>
              <a:rPr lang="en-US" altLang="ko-KR" sz="1050" dirty="0" smtClean="0">
                <a:latin typeface="+mj-ea"/>
                <a:ea typeface="+mj-ea"/>
              </a:rPr>
              <a:t>, 2012</a:t>
            </a:r>
          </a:p>
          <a:p>
            <a:pPr latinLnBrk="0">
              <a:lnSpc>
                <a:spcPct val="110000"/>
              </a:lnSpc>
              <a:buClr>
                <a:schemeClr val="bg1"/>
              </a:buClr>
              <a:buFont typeface="Wingdings" pitchFamily="2" charset="2"/>
              <a:buNone/>
            </a:pPr>
            <a:r>
              <a:rPr kumimoji="0" lang="en-US" altLang="ko-KR" sz="1050" dirty="0" smtClean="0">
                <a:solidFill>
                  <a:schemeClr val="tx1"/>
                </a:solidFill>
                <a:latin typeface="+mj-ea"/>
                <a:ea typeface="+mj-ea"/>
              </a:rPr>
              <a:t>            </a:t>
            </a:r>
            <a:r>
              <a:rPr lang="ko-KR" altLang="en-US" sz="1050" dirty="0" smtClean="0">
                <a:latin typeface="+mj-ea"/>
                <a:ea typeface="+mj-ea"/>
              </a:rPr>
              <a:t>제</a:t>
            </a:r>
            <a:r>
              <a:rPr lang="en-US" altLang="ko-KR" sz="1050" dirty="0" smtClean="0">
                <a:latin typeface="+mj-ea"/>
                <a:ea typeface="+mj-ea"/>
              </a:rPr>
              <a:t>18</a:t>
            </a:r>
            <a:r>
              <a:rPr lang="ko-KR" altLang="en-US" sz="1050" dirty="0" smtClean="0">
                <a:latin typeface="+mj-ea"/>
                <a:ea typeface="+mj-ea"/>
              </a:rPr>
              <a:t>대 대통령 당선인 박근혜 </a:t>
            </a:r>
            <a:r>
              <a:rPr lang="ko-KR" altLang="en-US" sz="1050" dirty="0" err="1" smtClean="0">
                <a:latin typeface="+mj-ea"/>
                <a:ea typeface="+mj-ea"/>
              </a:rPr>
              <a:t>대선공약집</a:t>
            </a:r>
            <a:r>
              <a:rPr lang="ko-KR" altLang="en-US" sz="1050" dirty="0" smtClean="0">
                <a:latin typeface="+mj-ea"/>
                <a:ea typeface="+mj-ea"/>
              </a:rPr>
              <a:t> </a:t>
            </a:r>
            <a:r>
              <a:rPr lang="en-US" altLang="ko-KR" sz="1050" dirty="0" smtClean="0">
                <a:latin typeface="+mj-ea"/>
                <a:ea typeface="+mj-ea"/>
              </a:rPr>
              <a:t>http://www.park2013.com</a:t>
            </a:r>
          </a:p>
          <a:p>
            <a:pPr latinLnBrk="0">
              <a:lnSpc>
                <a:spcPct val="110000"/>
              </a:lnSpc>
              <a:buClr>
                <a:schemeClr val="bg1"/>
              </a:buClr>
              <a:buFont typeface="Wingdings" pitchFamily="2" charset="2"/>
              <a:buNone/>
            </a:pPr>
            <a:r>
              <a:rPr kumimoji="0" lang="en-US" altLang="ko-KR" sz="1050" dirty="0" smtClean="0">
                <a:solidFill>
                  <a:schemeClr val="tx1"/>
                </a:solidFill>
                <a:latin typeface="+mj-ea"/>
                <a:ea typeface="+mj-ea"/>
              </a:rPr>
              <a:t>            </a:t>
            </a:r>
            <a:r>
              <a:rPr lang="ko-KR" altLang="en-US" sz="1050" dirty="0" smtClean="0">
                <a:latin typeface="+mj-ea"/>
                <a:ea typeface="+mj-ea"/>
              </a:rPr>
              <a:t>민주통합당 </a:t>
            </a:r>
            <a:r>
              <a:rPr lang="ko-KR" altLang="en-US" sz="1050" dirty="0" err="1" smtClean="0">
                <a:latin typeface="+mj-ea"/>
                <a:ea typeface="+mj-ea"/>
              </a:rPr>
              <a:t>문재인후보</a:t>
            </a:r>
            <a:r>
              <a:rPr lang="ko-KR" altLang="en-US" sz="1050" dirty="0" smtClean="0">
                <a:latin typeface="+mj-ea"/>
                <a:ea typeface="+mj-ea"/>
              </a:rPr>
              <a:t> </a:t>
            </a:r>
            <a:r>
              <a:rPr lang="ko-KR" altLang="en-US" sz="1050" dirty="0" err="1" smtClean="0">
                <a:latin typeface="+mj-ea"/>
                <a:ea typeface="+mj-ea"/>
              </a:rPr>
              <a:t>대선공약집</a:t>
            </a:r>
            <a:r>
              <a:rPr lang="ko-KR" altLang="en-US" sz="1050" dirty="0" smtClean="0">
                <a:latin typeface="+mj-ea"/>
                <a:ea typeface="+mj-ea"/>
              </a:rPr>
              <a:t> </a:t>
            </a:r>
            <a:r>
              <a:rPr lang="en-US" altLang="ko-KR" sz="1050" dirty="0" smtClean="0">
                <a:latin typeface="+mj-ea"/>
                <a:ea typeface="+mj-ea"/>
              </a:rPr>
              <a:t>http://www.openmoon.kr</a:t>
            </a:r>
            <a:endParaRPr kumimoji="0" lang="ko-KR" altLang="en-US" sz="105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71472" y="1582341"/>
            <a:ext cx="81439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 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 </a:t>
            </a:r>
            <a:br>
              <a:rPr lang="ko-KR" altLang="en-US" dirty="0" smtClean="0"/>
            </a:br>
            <a:endParaRPr lang="ko-KR" altLang="en-US" dirty="0" smtClean="0"/>
          </a:p>
          <a:p>
            <a:r>
              <a:rPr lang="ko-KR" altLang="en-US" dirty="0" smtClean="0"/>
              <a:t> </a:t>
            </a:r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377606" y="1500174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71472" y="344977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3. 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보장성 관련 대선 공약 검토</a:t>
            </a:r>
            <a:endParaRPr lang="ko-KR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9" name="AutoShape 65"/>
          <p:cNvSpPr>
            <a:spLocks noChangeArrowheads="1"/>
          </p:cNvSpPr>
          <p:nvPr/>
        </p:nvSpPr>
        <p:spPr bwMode="auto">
          <a:xfrm>
            <a:off x="395536" y="1124744"/>
            <a:ext cx="6962546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4</a:t>
            </a:r>
            <a:r>
              <a:rPr kumimoji="1" lang="ko-KR" altLang="en-US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대 중증질환 진료비 전액 국가부담</a:t>
            </a:r>
            <a:r>
              <a:rPr kumimoji="1" lang="en-US" altLang="ko-KR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(</a:t>
            </a:r>
            <a:r>
              <a:rPr kumimoji="1" lang="ko-KR" altLang="en-US" sz="2400" dirty="0" err="1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새누리당</a:t>
            </a:r>
            <a:r>
              <a:rPr kumimoji="1" lang="en-US" altLang="ko-KR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)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827014" y="2345288"/>
            <a:ext cx="741739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ko-KR" altLang="en-US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암</a:t>
            </a:r>
            <a:r>
              <a:rPr lang="en-US" altLang="ko-KR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심장</a:t>
            </a:r>
            <a:r>
              <a:rPr lang="en-US" altLang="ko-KR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뇌혈관</a:t>
            </a:r>
            <a:r>
              <a:rPr lang="en-US" altLang="ko-KR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sz="2000" b="1" dirty="0" err="1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희귀난치성</a:t>
            </a:r>
            <a:r>
              <a:rPr lang="ko-KR" altLang="en-US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 질환 진료비 전액</a:t>
            </a:r>
            <a:r>
              <a:rPr lang="en-US" altLang="ko-KR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(</a:t>
            </a:r>
            <a:r>
              <a:rPr lang="ko-KR" altLang="en-US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비급여 포함</a:t>
            </a:r>
            <a:r>
              <a:rPr lang="en-US" altLang="ko-KR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)</a:t>
            </a:r>
            <a:r>
              <a:rPr lang="ko-KR" altLang="en-US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을 국가에서 부담</a:t>
            </a:r>
            <a:endParaRPr lang="ko-KR" altLang="en-US" sz="2000" b="1" dirty="0">
              <a:solidFill>
                <a:schemeClr val="accent2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3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730623" y="2532057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직사각형 13"/>
          <p:cNvSpPr/>
          <p:nvPr/>
        </p:nvSpPr>
        <p:spPr>
          <a:xfrm>
            <a:off x="827014" y="3334248"/>
            <a:ext cx="763341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ko-KR" altLang="en-US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현재 </a:t>
            </a:r>
            <a:r>
              <a:rPr lang="en-US" altLang="ko-KR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75% </a:t>
            </a:r>
            <a:r>
              <a:rPr lang="ko-KR" altLang="en-US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수준인 </a:t>
            </a:r>
            <a:r>
              <a:rPr lang="en-US" altLang="ko-KR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4</a:t>
            </a:r>
            <a:r>
              <a:rPr lang="ko-KR" altLang="en-US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대 중증질환의 </a:t>
            </a:r>
            <a:r>
              <a:rPr lang="ko-KR" altLang="en-US" sz="2000" b="1" dirty="0" err="1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보장률</a:t>
            </a:r>
            <a:r>
              <a:rPr lang="en-US" altLang="ko-KR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(</a:t>
            </a:r>
            <a:r>
              <a:rPr lang="ko-KR" altLang="en-US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비급여 포함</a:t>
            </a:r>
            <a:r>
              <a:rPr lang="en-US" altLang="ko-KR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)</a:t>
            </a:r>
            <a:r>
              <a:rPr lang="ko-KR" altLang="en-US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을 </a:t>
            </a:r>
            <a:r>
              <a:rPr lang="en-US" altLang="ko-KR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(2013)85%➝(2014)90%➝(2015)95%➝(2016)100%</a:t>
            </a:r>
            <a:r>
              <a:rPr lang="ko-KR" altLang="en-US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로 확대</a:t>
            </a:r>
            <a:endParaRPr lang="ko-KR" altLang="en-US" sz="2000" b="1" dirty="0">
              <a:solidFill>
                <a:schemeClr val="accent2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7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730623" y="3521017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직사각형 20"/>
          <p:cNvSpPr/>
          <p:nvPr/>
        </p:nvSpPr>
        <p:spPr>
          <a:xfrm>
            <a:off x="571472" y="1785926"/>
            <a:ext cx="264320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3000"/>
              </a:lnSpc>
            </a:pPr>
            <a:r>
              <a:rPr lang="ko-KR" altLang="en-US" sz="2400" spc="-150" dirty="0" smtClean="0">
                <a:latin typeface="HY울릉도B" pitchFamily="18" charset="-127"/>
                <a:ea typeface="HY울릉도B" pitchFamily="18" charset="-127"/>
              </a:rPr>
              <a:t>주요내용</a:t>
            </a:r>
            <a:endParaRPr lang="ko-KR" altLang="en-US" sz="2400" spc="-150" dirty="0"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71472" y="1582341"/>
            <a:ext cx="81439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 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 </a:t>
            </a:r>
            <a:br>
              <a:rPr lang="ko-KR" altLang="en-US" dirty="0" smtClean="0"/>
            </a:br>
            <a:endParaRPr lang="ko-KR" altLang="en-US" dirty="0" smtClean="0"/>
          </a:p>
          <a:p>
            <a:r>
              <a:rPr lang="ko-KR" altLang="en-US" dirty="0" smtClean="0"/>
              <a:t> </a:t>
            </a:r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377606" y="1500174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71472" y="344977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3. 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보장성 관련 대선 공약 검토</a:t>
            </a:r>
            <a:endParaRPr lang="ko-KR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9" name="AutoShape 65"/>
          <p:cNvSpPr>
            <a:spLocks noChangeArrowheads="1"/>
          </p:cNvSpPr>
          <p:nvPr/>
        </p:nvSpPr>
        <p:spPr bwMode="auto">
          <a:xfrm>
            <a:off x="395536" y="1124744"/>
            <a:ext cx="6962546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4</a:t>
            </a:r>
            <a:r>
              <a:rPr kumimoji="1" lang="ko-KR" altLang="en-US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대 중증질환 진료비 전액 국가부담</a:t>
            </a:r>
            <a:r>
              <a:rPr kumimoji="1" lang="en-US" altLang="ko-KR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(</a:t>
            </a:r>
            <a:r>
              <a:rPr kumimoji="1" lang="ko-KR" altLang="en-US" sz="2400" dirty="0" err="1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새누리당</a:t>
            </a:r>
            <a:r>
              <a:rPr kumimoji="1" lang="en-US" altLang="ko-KR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)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827014" y="2073434"/>
            <a:ext cx="788839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ko-KR" altLang="en-US" sz="2000" dirty="0" smtClean="0">
                <a:solidFill>
                  <a:srgbClr val="002A7E"/>
                </a:solidFill>
                <a:latin typeface="HY울릉도B" pitchFamily="18" charset="-127"/>
                <a:ea typeface="HY울릉도B" pitchFamily="18" charset="-127"/>
              </a:rPr>
              <a:t>특정 질환 중심 집중 지원보장은 보편적이지 않은 접근법임</a:t>
            </a:r>
            <a:endParaRPr lang="en-US" altLang="ko-KR" sz="2000" dirty="0" smtClean="0">
              <a:solidFill>
                <a:srgbClr val="002A7E"/>
              </a:solidFill>
              <a:latin typeface="HY울릉도B" pitchFamily="18" charset="-127"/>
              <a:ea typeface="HY울릉도B" pitchFamily="18" charset="-127"/>
            </a:endParaRPr>
          </a:p>
          <a:p>
            <a:pPr marL="269875" indent="-269875">
              <a:lnSpc>
                <a:spcPts val="3000"/>
              </a:lnSpc>
            </a:pP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외국의 경우 포괄적 보장을 달성한 가운데 </a:t>
            </a:r>
            <a:r>
              <a:rPr lang="ko-KR" altLang="en-US" dirty="0" smtClean="0">
                <a:solidFill>
                  <a:srgbClr val="990000"/>
                </a:solidFill>
                <a:latin typeface="HY울릉도B" pitchFamily="18" charset="-127"/>
                <a:ea typeface="HY울릉도B" pitchFamily="18" charset="-127"/>
              </a:rPr>
              <a:t>장기적으로 가계부담을 유발하는 상태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에 대해 보장하는 사례가 있음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3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730623" y="2235489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직사각형 20"/>
          <p:cNvSpPr/>
          <p:nvPr/>
        </p:nvSpPr>
        <p:spPr>
          <a:xfrm>
            <a:off x="571472" y="1628800"/>
            <a:ext cx="264320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3000"/>
              </a:lnSpc>
            </a:pPr>
            <a:r>
              <a:rPr lang="ko-KR" altLang="en-US" sz="2400" spc="-150" dirty="0" smtClean="0">
                <a:latin typeface="HY울릉도B" pitchFamily="18" charset="-127"/>
                <a:ea typeface="HY울릉도B" pitchFamily="18" charset="-127"/>
              </a:rPr>
              <a:t>검 토</a:t>
            </a:r>
            <a:endParaRPr lang="ko-KR" altLang="en-US" sz="2400" spc="-150" dirty="0">
              <a:latin typeface="HY울릉도B" pitchFamily="18" charset="-127"/>
              <a:ea typeface="HY울릉도B" pitchFamily="18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/>
        </p:nvGraphicFramePr>
        <p:xfrm>
          <a:off x="714348" y="3382276"/>
          <a:ext cx="7786743" cy="2928880"/>
        </p:xfrm>
        <a:graphic>
          <a:graphicData uri="http://schemas.openxmlformats.org/drawingml/2006/table">
            <a:tbl>
              <a:tblPr/>
              <a:tblGrid>
                <a:gridCol w="2595581"/>
                <a:gridCol w="2595581"/>
                <a:gridCol w="2595581"/>
              </a:tblGrid>
              <a:tr h="357384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i="0" spc="9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한국의 </a:t>
                      </a:r>
                      <a:r>
                        <a:rPr lang="en-US" altLang="ko-KR" sz="1300" b="1" i="0" spc="9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4</a:t>
                      </a:r>
                      <a:r>
                        <a:rPr lang="ko-KR" altLang="en-US" sz="1300" b="1" i="0" spc="9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대 중증질환 </a:t>
                      </a:r>
                      <a:r>
                        <a:rPr lang="ko-KR" altLang="en-US" sz="1300" b="1" i="0" spc="9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공약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i="0" spc="9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프랑스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i="0" spc="9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대만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569660">
                <a:tc>
                  <a:txBody>
                    <a:bodyPr/>
                    <a:lstStyle/>
                    <a:p>
                      <a:pPr marL="109538" marR="0" indent="-15875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i="0" spc="8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암</a:t>
                      </a:r>
                      <a:r>
                        <a:rPr lang="en-US" altLang="ko-KR" sz="13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lang="ko-KR" altLang="en-US" sz="13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심장</a:t>
                      </a:r>
                      <a:r>
                        <a:rPr lang="en-US" altLang="ko-KR" sz="13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lang="ko-KR" altLang="en-US" sz="13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뇌혈관질환</a:t>
                      </a:r>
                      <a:r>
                        <a:rPr lang="en-US" altLang="ko-KR" sz="1300" b="0" i="0" spc="8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lang="ko-KR" altLang="en-US" sz="1300" b="0" i="0" spc="-10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희귀난치성</a:t>
                      </a:r>
                      <a:r>
                        <a:rPr lang="ko-KR" altLang="en-US" sz="1300" b="0" i="0" spc="-1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질환에 대해 </a:t>
                      </a:r>
                      <a:r>
                        <a:rPr lang="en-US" altLang="ko-KR" sz="1300" b="0" i="0" spc="-1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2016</a:t>
                      </a:r>
                      <a:r>
                        <a:rPr lang="ko-KR" altLang="en-US" sz="1300" b="0" i="0" spc="-10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년까지 </a:t>
                      </a:r>
                      <a:r>
                        <a:rPr lang="ko-KR" altLang="en-US" sz="1300" b="0" i="0" spc="-10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비급여</a:t>
                      </a:r>
                      <a:r>
                        <a:rPr lang="ko-KR" altLang="en-US" sz="1300" b="0" i="0" spc="-19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를</a:t>
                      </a:r>
                      <a:r>
                        <a:rPr lang="ko-KR" altLang="en-US" sz="1300" b="0" i="0" spc="-19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포함한 진료비 전액 국가 부담 실현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2550" marR="0" indent="11113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30</a:t>
                      </a:r>
                      <a:r>
                        <a:rPr lang="ko-KR" altLang="en-US" sz="13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개 고비용 장기질환</a:t>
                      </a:r>
                      <a:r>
                        <a:rPr lang="en-US" altLang="ko-KR" sz="13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(ALD), ALD</a:t>
                      </a:r>
                      <a:r>
                        <a:rPr lang="ko-KR" altLang="en-US" sz="13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에 해당되지 않지만 중증・진행성 또는 장애질환</a:t>
                      </a:r>
                      <a:r>
                        <a:rPr lang="en-US" altLang="ko-KR" sz="13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, 6</a:t>
                      </a:r>
                      <a:r>
                        <a:rPr lang="ko-KR" altLang="en-US" sz="13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개월 이상의 장기・고비용 치료를 요하는 경우</a:t>
                      </a:r>
                      <a:r>
                        <a:rPr lang="en-US" altLang="ko-KR" sz="13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lang="ko-KR" altLang="en-US" sz="13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장애가 있으면서 </a:t>
                      </a:r>
                      <a:r>
                        <a:rPr lang="en-US" altLang="ko-KR" sz="13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6</a:t>
                      </a:r>
                      <a:r>
                        <a:rPr lang="ko-KR" altLang="en-US" sz="13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개월 이상 지속적 치료를 필요로 하는 동반질환이 있는 경우</a:t>
                      </a:r>
                      <a:r>
                        <a:rPr lang="en-US" altLang="ko-KR" sz="13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, 31</a:t>
                      </a:r>
                      <a:r>
                        <a:rPr lang="ko-KR" altLang="en-US" sz="1300" b="0" i="0" spc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일 이상 장기입원이나 근로 중 사고</a:t>
                      </a:r>
                    </a:p>
                  </a:txBody>
                  <a:tcPr marL="17780" marR="17780" marT="17780" marB="17780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0650" marR="0" indent="-26988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i="0" spc="9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장기간 </a:t>
                      </a:r>
                      <a:r>
                        <a:rPr lang="ko-KR" altLang="en-US" sz="1300" b="0" i="0" spc="9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치료를 </a:t>
                      </a:r>
                      <a:r>
                        <a:rPr lang="ko-KR" altLang="en-US" sz="1300" b="0" i="0" spc="9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필요로하고</a:t>
                      </a:r>
                      <a:r>
                        <a:rPr lang="ko-KR" altLang="en-US" sz="1300" b="0" i="0" spc="9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고액의 의료비가 발생하는 </a:t>
                      </a: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30</a:t>
                      </a:r>
                      <a:r>
                        <a:rPr lang="ko-KR" altLang="en-US" sz="1300" b="0" i="0" spc="9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대 중대상병</a:t>
                      </a: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lang="ko-KR" altLang="en-US" sz="1300" b="0" i="0" spc="9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희귀병</a:t>
                      </a:r>
                      <a:r>
                        <a:rPr lang="ko-KR" altLang="en-US" sz="1300" b="0" i="0" spc="9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포함</a:t>
                      </a: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r>
                        <a:rPr lang="ko-KR" altLang="en-US" sz="1300" b="0" i="0" spc="9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에 대해 본인부담 면제</a:t>
                      </a: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lang="ko-KR" altLang="en-US" sz="1300" b="0" i="0" spc="9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중대상병제</a:t>
                      </a: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281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71472" y="1582341"/>
            <a:ext cx="81439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 </a:t>
            </a:r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endParaRPr lang="ko-KR" altLang="en-US" dirty="0" smtClean="0">
              <a:latin typeface="HY울릉도B" pitchFamily="18" charset="-127"/>
              <a:ea typeface="HY울릉도B" pitchFamily="18" charset="-127"/>
            </a:endParaRPr>
          </a:p>
          <a:p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 </a:t>
            </a:r>
            <a:br>
              <a:rPr lang="ko-KR" altLang="en-US" dirty="0" smtClean="0">
                <a:latin typeface="HY울릉도B" pitchFamily="18" charset="-127"/>
                <a:ea typeface="HY울릉도B" pitchFamily="18" charset="-127"/>
              </a:rPr>
            </a:br>
            <a:endParaRPr lang="ko-KR" altLang="en-US" dirty="0" smtClean="0">
              <a:latin typeface="HY울릉도B" pitchFamily="18" charset="-127"/>
              <a:ea typeface="HY울릉도B" pitchFamily="18" charset="-127"/>
            </a:endParaRPr>
          </a:p>
          <a:p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 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77606" y="1500174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71472" y="344977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3. 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보장성 관련 대선 공약 검토</a:t>
            </a:r>
            <a:endParaRPr lang="ko-KR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9" name="AutoShape 65"/>
          <p:cNvSpPr>
            <a:spLocks noChangeArrowheads="1"/>
          </p:cNvSpPr>
          <p:nvPr/>
        </p:nvSpPr>
        <p:spPr bwMode="auto">
          <a:xfrm>
            <a:off x="395536" y="1124744"/>
            <a:ext cx="6962546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4</a:t>
            </a:r>
            <a:r>
              <a:rPr kumimoji="1" lang="ko-KR" altLang="en-US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대 중증질환 진료비 전액 국가부담</a:t>
            </a:r>
            <a:r>
              <a:rPr kumimoji="1" lang="en-US" altLang="ko-KR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(</a:t>
            </a:r>
            <a:r>
              <a:rPr kumimoji="1" lang="ko-KR" altLang="en-US" sz="2400" dirty="0" err="1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새누리당</a:t>
            </a:r>
            <a:r>
              <a:rPr kumimoji="1" lang="en-US" altLang="ko-KR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)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827014" y="2093688"/>
            <a:ext cx="7888390" cy="424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ko-KR" altLang="en-US" sz="2000" dirty="0" smtClean="0">
                <a:solidFill>
                  <a:srgbClr val="002A7E"/>
                </a:solidFill>
                <a:latin typeface="HY울릉도B" pitchFamily="18" charset="-127"/>
                <a:ea typeface="HY울릉도B" pitchFamily="18" charset="-127"/>
              </a:rPr>
              <a:t>진료비 부담을 </a:t>
            </a:r>
            <a:r>
              <a:rPr lang="en-US" altLang="ko-KR" sz="2000" dirty="0" smtClean="0">
                <a:solidFill>
                  <a:srgbClr val="002A7E"/>
                </a:solidFill>
                <a:latin typeface="HY울릉도B" pitchFamily="18" charset="-127"/>
                <a:ea typeface="HY울릉도B" pitchFamily="18" charset="-127"/>
              </a:rPr>
              <a:t>100% </a:t>
            </a:r>
            <a:r>
              <a:rPr lang="ko-KR" altLang="en-US" sz="2000" dirty="0" smtClean="0">
                <a:solidFill>
                  <a:srgbClr val="002A7E"/>
                </a:solidFill>
                <a:latin typeface="HY울릉도B" pitchFamily="18" charset="-127"/>
                <a:ea typeface="HY울릉도B" pitchFamily="18" charset="-127"/>
              </a:rPr>
              <a:t>제거하는 정책은 바람직하지 않음</a:t>
            </a:r>
            <a:endParaRPr lang="ko-KR" altLang="en-US" sz="2000" dirty="0">
              <a:solidFill>
                <a:srgbClr val="002A7E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3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730623" y="2268100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직사각형 20"/>
          <p:cNvSpPr/>
          <p:nvPr/>
        </p:nvSpPr>
        <p:spPr>
          <a:xfrm>
            <a:off x="571472" y="1709920"/>
            <a:ext cx="264320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3000"/>
              </a:lnSpc>
            </a:pPr>
            <a:r>
              <a:rPr lang="ko-KR" altLang="en-US" sz="2400" spc="-150" dirty="0" smtClean="0">
                <a:latin typeface="HY울릉도B" pitchFamily="18" charset="-127"/>
                <a:ea typeface="HY울릉도B" pitchFamily="18" charset="-127"/>
              </a:rPr>
              <a:t>검 토</a:t>
            </a:r>
            <a:endParaRPr lang="ko-KR" altLang="en-US" sz="2400" spc="-15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6281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249386" y="2492896"/>
            <a:ext cx="8136904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ct val="1200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    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도덕적 해이 발생 가능</a:t>
            </a:r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pPr marL="820738" lvl="1" indent="-363538">
              <a:lnSpc>
                <a:spcPct val="120000"/>
              </a:lnSpc>
              <a:buFont typeface="Wingdings" pitchFamily="2" charset="2"/>
              <a:buChar char="Ø"/>
            </a:pP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6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세 미만 소아환자 입원본인부담 면제</a:t>
            </a:r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pPr marL="809625" lvl="1" indent="-352425">
              <a:lnSpc>
                <a:spcPct val="120000"/>
              </a:lnSpc>
            </a:pP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  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직후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입원급여비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연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39.8%</a:t>
            </a:r>
          </a:p>
          <a:p>
            <a:pPr marL="820738" lvl="1" indent="-363538">
              <a:lnSpc>
                <a:spcPct val="120000"/>
              </a:lnSpc>
            </a:pP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    (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추세선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고려시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연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31.6%)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증가</a:t>
            </a:r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pPr marL="820738" lvl="1" indent="-363538">
              <a:lnSpc>
                <a:spcPct val="120000"/>
              </a:lnSpc>
              <a:buFont typeface="Wingdings" pitchFamily="2" charset="2"/>
              <a:buChar char="Ø"/>
            </a:pP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PET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급여화 직후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1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년 사이 </a:t>
            </a:r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pPr marL="820738" lvl="1" indent="-363538">
              <a:lnSpc>
                <a:spcPct val="120000"/>
              </a:lnSpc>
            </a:pP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     PET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급여비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청구액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50%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이상 증가</a:t>
            </a:r>
            <a:endParaRPr lang="ko-KR" altLang="en-US" spc="-15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827584" y="4591058"/>
            <a:ext cx="7955322" cy="424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ko-KR" altLang="en-US" sz="2000" spc="-100" dirty="0" smtClean="0">
                <a:solidFill>
                  <a:srgbClr val="002A7E"/>
                </a:solidFill>
                <a:latin typeface="HY울릉도B" pitchFamily="18" charset="-127"/>
                <a:ea typeface="HY울릉도B" pitchFamily="18" charset="-127"/>
              </a:rPr>
              <a:t>형평성 문제</a:t>
            </a:r>
            <a:endParaRPr lang="ko-KR" altLang="en-US" sz="2000" spc="-100" dirty="0">
              <a:solidFill>
                <a:srgbClr val="002A7E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7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735130" y="4768183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직사각형 25"/>
          <p:cNvSpPr/>
          <p:nvPr/>
        </p:nvSpPr>
        <p:spPr>
          <a:xfrm>
            <a:off x="571472" y="5467871"/>
            <a:ext cx="80824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/>
            <a:r>
              <a:rPr lang="en-US" altLang="ko-KR" sz="2200" dirty="0" smtClean="0">
                <a:solidFill>
                  <a:srgbClr val="990000"/>
                </a:solidFill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 </a:t>
            </a:r>
            <a:r>
              <a:rPr lang="en-US" altLang="ko-KR" sz="2200" dirty="0" smtClean="0">
                <a:solidFill>
                  <a:srgbClr val="990000"/>
                </a:solidFill>
                <a:latin typeface="HY울릉도B" pitchFamily="18" charset="-127"/>
                <a:ea typeface="HY울릉도B" pitchFamily="18" charset="-127"/>
              </a:rPr>
              <a:t>80% </a:t>
            </a:r>
            <a:r>
              <a:rPr lang="ko-KR" altLang="en-US" sz="2200" dirty="0" err="1" smtClean="0">
                <a:solidFill>
                  <a:srgbClr val="990000"/>
                </a:solidFill>
                <a:latin typeface="HY울릉도B" pitchFamily="18" charset="-127"/>
                <a:ea typeface="HY울릉도B" pitchFamily="18" charset="-127"/>
              </a:rPr>
              <a:t>보장률</a:t>
            </a:r>
            <a:r>
              <a:rPr lang="ko-KR" altLang="en-US" sz="2200" dirty="0" smtClean="0">
                <a:solidFill>
                  <a:srgbClr val="990000"/>
                </a:solidFill>
                <a:latin typeface="HY울릉도B" pitchFamily="18" charset="-127"/>
                <a:ea typeface="HY울릉도B" pitchFamily="18" charset="-127"/>
              </a:rPr>
              <a:t> 수준 달성이라는 전반적 구상 하에서</a:t>
            </a:r>
            <a:r>
              <a:rPr lang="en-US" altLang="ko-KR" sz="2200" dirty="0" smtClean="0">
                <a:solidFill>
                  <a:srgbClr val="990000"/>
                </a:solidFill>
                <a:latin typeface="HY울릉도B" pitchFamily="18" charset="-127"/>
                <a:ea typeface="HY울릉도B" pitchFamily="18" charset="-127"/>
              </a:rPr>
              <a:t>, 4</a:t>
            </a:r>
            <a:r>
              <a:rPr lang="ko-KR" altLang="en-US" sz="2200" dirty="0" smtClean="0">
                <a:solidFill>
                  <a:srgbClr val="990000"/>
                </a:solidFill>
                <a:latin typeface="HY울릉도B" pitchFamily="18" charset="-127"/>
                <a:ea typeface="HY울릉도B" pitchFamily="18" charset="-127"/>
              </a:rPr>
              <a:t>대 중증질환 관련 정책을 조화시킬 필요가 있음</a:t>
            </a:r>
            <a:endParaRPr lang="ko-KR" altLang="en-US" sz="2200" dirty="0">
              <a:solidFill>
                <a:srgbClr val="99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755576" y="4896162"/>
            <a:ext cx="813690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30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고액 진료비 환자이면서도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4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대 중증질환에 해당하지 않는 환자(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45%)</a:t>
            </a:r>
          </a:p>
        </p:txBody>
      </p:sp>
      <p:graphicFrame>
        <p:nvGraphicFramePr>
          <p:cNvPr id="22" name="차트 21"/>
          <p:cNvGraphicFramePr/>
          <p:nvPr/>
        </p:nvGraphicFramePr>
        <p:xfrm>
          <a:off x="4788024" y="2132856"/>
          <a:ext cx="3888432" cy="3376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71472" y="1582341"/>
            <a:ext cx="81439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 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 </a:t>
            </a:r>
            <a:br>
              <a:rPr lang="ko-KR" altLang="en-US" dirty="0" smtClean="0"/>
            </a:br>
            <a:endParaRPr lang="ko-KR" altLang="en-US" dirty="0" smtClean="0"/>
          </a:p>
          <a:p>
            <a:r>
              <a:rPr lang="ko-KR" altLang="en-US" dirty="0" smtClean="0"/>
              <a:t> </a:t>
            </a:r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377606" y="1500174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71472" y="344977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3. 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보장성 관련 대선 공약 검토</a:t>
            </a:r>
            <a:endParaRPr lang="ko-KR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9" name="AutoShape 65"/>
          <p:cNvSpPr>
            <a:spLocks noChangeArrowheads="1"/>
          </p:cNvSpPr>
          <p:nvPr/>
        </p:nvSpPr>
        <p:spPr bwMode="auto">
          <a:xfrm>
            <a:off x="395536" y="1124744"/>
            <a:ext cx="6962546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전국민 </a:t>
            </a:r>
            <a:r>
              <a:rPr kumimoji="1" lang="en-US" altLang="ko-KR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100</a:t>
            </a:r>
            <a:r>
              <a:rPr kumimoji="1" lang="ko-KR" altLang="en-US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만원 </a:t>
            </a:r>
            <a:r>
              <a:rPr kumimoji="1" lang="ko-KR" altLang="en-US" sz="2400" dirty="0" err="1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본인부담상한제</a:t>
            </a:r>
            <a:r>
              <a:rPr kumimoji="1" lang="en-US" altLang="ko-KR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(</a:t>
            </a:r>
            <a:r>
              <a:rPr kumimoji="1" lang="ko-KR" altLang="en-US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민주통합당</a:t>
            </a:r>
            <a:r>
              <a:rPr kumimoji="1" lang="en-US" altLang="ko-KR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)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827014" y="1999292"/>
            <a:ext cx="78883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소득계층에 관계없이 모든 국민의 의료비 </a:t>
            </a:r>
            <a:r>
              <a:rPr lang="ko-KR" altLang="en-US" sz="2000" b="1" dirty="0" err="1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본인부담상한액을</a:t>
            </a:r>
            <a:r>
              <a:rPr lang="ko-KR" altLang="en-US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100</a:t>
            </a:r>
            <a:r>
              <a:rPr lang="ko-KR" altLang="en-US" sz="2000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만원으로 하향조정</a:t>
            </a:r>
            <a:endParaRPr lang="ko-KR" altLang="en-US" sz="2000" b="1" dirty="0">
              <a:solidFill>
                <a:schemeClr val="accent2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3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730623" y="2177657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직사각형 20"/>
          <p:cNvSpPr/>
          <p:nvPr/>
        </p:nvSpPr>
        <p:spPr>
          <a:xfrm>
            <a:off x="571472" y="1649999"/>
            <a:ext cx="264320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3000"/>
              </a:lnSpc>
            </a:pPr>
            <a:r>
              <a:rPr lang="ko-KR" altLang="en-US" sz="2400" spc="-150" dirty="0" smtClean="0">
                <a:latin typeface="HY울릉도B" pitchFamily="18" charset="-127"/>
                <a:ea typeface="HY울릉도B" pitchFamily="18" charset="-127"/>
              </a:rPr>
              <a:t>주요내용</a:t>
            </a:r>
            <a:endParaRPr lang="ko-KR" altLang="en-US" sz="2400" spc="-150" dirty="0">
              <a:latin typeface="HY울릉도B" pitchFamily="18" charset="-127"/>
              <a:ea typeface="HY울릉도B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3707904" y="2420888"/>
          <a:ext cx="4896545" cy="3848608"/>
        </p:xfrm>
        <a:graphic>
          <a:graphicData uri="http://schemas.openxmlformats.org/drawingml/2006/table">
            <a:tbl>
              <a:tblPr/>
              <a:tblGrid>
                <a:gridCol w="979309"/>
                <a:gridCol w="979309"/>
                <a:gridCol w="979309"/>
                <a:gridCol w="979309"/>
                <a:gridCol w="979309"/>
              </a:tblGrid>
              <a:tr h="220584">
                <a:tc rowSpan="2"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i="0" spc="5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소득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i="0" spc="50" dirty="0" err="1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분위</a:t>
                      </a:r>
                      <a:r>
                        <a:rPr lang="en-US" altLang="ko-KR" sz="1100" b="1" i="0" spc="50" baseline="3000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1)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>
                      <a:noFill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8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i="0" spc="50" dirty="0">
                          <a:solidFill>
                            <a:srgbClr val="282828"/>
                          </a:solidFill>
                          <a:latin typeface="휴먼명조,한컴돋움"/>
                        </a:rPr>
                        <a:t>현행</a:t>
                      </a:r>
                      <a:r>
                        <a:rPr lang="en-US" altLang="ko-KR" sz="1100" b="1" i="0" spc="50" dirty="0">
                          <a:solidFill>
                            <a:srgbClr val="282828"/>
                          </a:solidFill>
                          <a:latin typeface="휴먼명조,한컴돋움"/>
                        </a:rPr>
                        <a:t>(200:300:400</a:t>
                      </a:r>
                      <a:r>
                        <a:rPr lang="ko-KR" altLang="en-US" sz="1100" b="1" i="0" spc="50" dirty="0">
                          <a:solidFill>
                            <a:srgbClr val="282828"/>
                          </a:solidFill>
                          <a:latin typeface="휴먼명조,한컴돋움"/>
                        </a:rPr>
                        <a:t>만원</a:t>
                      </a:r>
                      <a:r>
                        <a:rPr lang="en-US" altLang="ko-KR" sz="1100" b="1" i="0" spc="50" dirty="0">
                          <a:solidFill>
                            <a:srgbClr val="282828"/>
                          </a:solidFill>
                          <a:latin typeface="휴먼명조,한컴돋움"/>
                        </a:rPr>
                        <a:t>)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i="0" spc="50" dirty="0">
                          <a:solidFill>
                            <a:srgbClr val="282828"/>
                          </a:solidFill>
                          <a:latin typeface="휴먼명조,한컴돋움"/>
                        </a:rPr>
                        <a:t>100</a:t>
                      </a:r>
                      <a:r>
                        <a:rPr lang="ko-KR" altLang="en-US" sz="1100" b="1" i="0" spc="50" dirty="0">
                          <a:solidFill>
                            <a:srgbClr val="282828"/>
                          </a:solidFill>
                          <a:latin typeface="휴먼명조,한컴돋움"/>
                        </a:rPr>
                        <a:t>만원 단일기준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77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05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i="0" spc="5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대상자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8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i="0" spc="5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분포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8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i="0" spc="5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대상자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8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i="0" spc="50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분포</a:t>
                      </a:r>
                      <a:endParaRPr lang="ko-KR" altLang="en-US" sz="1100" b="0" i="0" spc="0" dirty="0">
                        <a:solidFill>
                          <a:srgbClr val="C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8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6434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i="0" spc="5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계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>
                      <a:noFill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8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i="0" spc="-13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286,194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8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100.0%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8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1,747,911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8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i="0" spc="-130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100.0%</a:t>
                      </a:r>
                      <a:endParaRPr lang="ko-KR" altLang="en-US" sz="1100" b="0" i="0" spc="0" dirty="0">
                        <a:solidFill>
                          <a:srgbClr val="C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8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34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5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>
                      <a:noFill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45,043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15.7%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135,302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7.7%</a:t>
                      </a:r>
                      <a:endParaRPr lang="ko-KR" altLang="en-US" sz="1100" b="0" i="0" spc="0" dirty="0">
                        <a:solidFill>
                          <a:srgbClr val="C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4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5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2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>
                      <a:noFill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30,247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10.6%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107,095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6.1%</a:t>
                      </a:r>
                      <a:endParaRPr lang="ko-KR" altLang="en-US" sz="1100" b="0" i="0" spc="0" dirty="0">
                        <a:solidFill>
                          <a:srgbClr val="C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4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5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3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>
                      <a:noFill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30,227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10.6%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108,889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6.2%</a:t>
                      </a:r>
                      <a:endParaRPr lang="ko-KR" altLang="en-US" sz="1100" b="0" i="0" spc="0" dirty="0">
                        <a:solidFill>
                          <a:srgbClr val="C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4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5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4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>
                      <a:noFill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31,896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11.1%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116,965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6.7%</a:t>
                      </a:r>
                      <a:endParaRPr lang="ko-KR" altLang="en-US" sz="1100" b="0" i="0" spc="0" dirty="0">
                        <a:solidFill>
                          <a:srgbClr val="C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4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5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5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>
                      <a:noFill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34,963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12.2%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130,695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7.5%</a:t>
                      </a:r>
                      <a:endParaRPr lang="ko-KR" altLang="en-US" sz="1100" b="0" i="0" spc="0" dirty="0">
                        <a:solidFill>
                          <a:srgbClr val="C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4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5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6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>
                      <a:noFill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18,405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6.4%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148,361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8.5%</a:t>
                      </a:r>
                      <a:endParaRPr lang="ko-KR" altLang="en-US" sz="1100" b="0" i="0" spc="0" dirty="0">
                        <a:solidFill>
                          <a:srgbClr val="C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4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5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7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>
                      <a:noFill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21,298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7.4%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174,385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10.0%</a:t>
                      </a:r>
                      <a:endParaRPr lang="ko-KR" altLang="en-US" sz="1100" b="0" i="0" spc="0" dirty="0">
                        <a:solidFill>
                          <a:srgbClr val="C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4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5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8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>
                      <a:noFill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25,906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9.1%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214,087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12.2%</a:t>
                      </a:r>
                      <a:endParaRPr lang="ko-KR" altLang="en-US" sz="1100" b="0" i="0" spc="0" dirty="0">
                        <a:solidFill>
                          <a:srgbClr val="C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4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5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9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>
                      <a:noFill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20,365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7.1%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268,261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15.3%</a:t>
                      </a:r>
                      <a:endParaRPr lang="ko-KR" altLang="en-US" sz="1100" b="0" i="0" spc="0" dirty="0">
                        <a:solidFill>
                          <a:srgbClr val="C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4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5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10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>
                      <a:noFill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27,844</a:t>
                      </a:r>
                      <a:endParaRPr lang="ko-KR" altLang="en-US" sz="11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9.7%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343,871</a:t>
                      </a:r>
                      <a:endParaRPr lang="ko-KR" altLang="en-US" sz="11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i="0" spc="-130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19.7%</a:t>
                      </a:r>
                      <a:endParaRPr lang="ko-KR" altLang="en-US" sz="1100" b="0" i="0" spc="0" dirty="0">
                        <a:solidFill>
                          <a:srgbClr val="C00000"/>
                        </a:solidFill>
                        <a:latin typeface="+mj-ea"/>
                        <a:ea typeface="+mj-ea"/>
                      </a:endParaRPr>
                    </a:p>
                  </a:txBody>
                  <a:tcPr marL="64770" marR="64770" marT="17780" marB="17780" anchor="ctr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직사각형 13"/>
          <p:cNvSpPr/>
          <p:nvPr/>
        </p:nvSpPr>
        <p:spPr>
          <a:xfrm>
            <a:off x="571472" y="2891107"/>
            <a:ext cx="264320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3000"/>
              </a:lnSpc>
            </a:pPr>
            <a:r>
              <a:rPr lang="ko-KR" altLang="en-US" sz="2400" spc="-150" dirty="0" smtClean="0">
                <a:latin typeface="HY울릉도B" pitchFamily="18" charset="-127"/>
                <a:ea typeface="HY울릉도B" pitchFamily="18" charset="-127"/>
              </a:rPr>
              <a:t>검 토</a:t>
            </a:r>
            <a:endParaRPr lang="ko-KR" altLang="en-US" sz="2400" spc="-15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827584" y="3284984"/>
            <a:ext cx="2664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의료비 부담은 재정소요가 크므로 단기적으로는 부담능력을 고려한 자원배분이 보다 합리적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755576" y="4581128"/>
            <a:ext cx="2808312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실제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100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만원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상한제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시행 시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의료이용과 의료보장을 역진적으로 변질시킬 우려가 있음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(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표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)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7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710025" y="4727315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726498" y="3421589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직선 연결선 21"/>
          <p:cNvCxnSpPr/>
          <p:nvPr/>
        </p:nvCxnSpPr>
        <p:spPr>
          <a:xfrm>
            <a:off x="6660232" y="2689870"/>
            <a:ext cx="0" cy="36004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793663" y="285728"/>
            <a:ext cx="1492717" cy="93871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r>
              <a:rPr lang="ko-KR" altLang="en-US" sz="5500" b="1" kern="1200" spc="-300" dirty="0" smtClean="0">
                <a:gradFill flip="none" rotWithShape="1">
                  <a:gsLst>
                    <a:gs pos="0">
                      <a:srgbClr val="EC9712"/>
                    </a:gs>
                    <a:gs pos="50000">
                      <a:srgbClr val="FFCB38"/>
                    </a:gs>
                    <a:gs pos="100000">
                      <a:srgbClr val="FFFFCC"/>
                    </a:gs>
                  </a:gsLst>
                  <a:lin ang="5400000" scaled="1"/>
                  <a:tileRect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889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HY견고딕"/>
                <a:cs typeface="Tahoma" pitchFamily="34" charset="0"/>
              </a:rPr>
              <a:t>목차</a:t>
            </a:r>
            <a:endParaRPr lang="ko-KR" altLang="en-US" sz="5500" b="1" kern="1200" spc="-300" dirty="0">
              <a:gradFill flip="none" rotWithShape="1">
                <a:gsLst>
                  <a:gs pos="0">
                    <a:srgbClr val="EC9712"/>
                  </a:gs>
                  <a:gs pos="50000">
                    <a:srgbClr val="FFCB38"/>
                  </a:gs>
                  <a:gs pos="100000">
                    <a:srgbClr val="FFFFCC"/>
                  </a:gs>
                </a:gsLst>
                <a:lin ang="5400000" scaled="1"/>
                <a:tileRect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88900" dir="5400000" algn="t" rotWithShape="0">
                  <a:prstClr val="black">
                    <a:alpha val="50000"/>
                  </a:prstClr>
                </a:outerShdw>
              </a:effectLst>
              <a:latin typeface="Tahoma" pitchFamily="34" charset="0"/>
              <a:ea typeface="HY견고딕"/>
              <a:cs typeface="Tahoma" pitchFamily="34" charset="0"/>
            </a:endParaRPr>
          </a:p>
        </p:txBody>
      </p:sp>
      <p:grpSp>
        <p:nvGrpSpPr>
          <p:cNvPr id="3" name="그룹 91"/>
          <p:cNvGrpSpPr/>
          <p:nvPr/>
        </p:nvGrpSpPr>
        <p:grpSpPr>
          <a:xfrm>
            <a:off x="285720" y="1663080"/>
            <a:ext cx="8501122" cy="685800"/>
            <a:chOff x="285720" y="1681178"/>
            <a:chExt cx="8501122" cy="685800"/>
          </a:xfrm>
        </p:grpSpPr>
        <p:sp>
          <p:nvSpPr>
            <p:cNvPr id="61" name="AutoShape 4"/>
            <p:cNvSpPr>
              <a:spLocks noChangeArrowheads="1"/>
            </p:cNvSpPr>
            <p:nvPr/>
          </p:nvSpPr>
          <p:spPr bwMode="gray">
            <a:xfrm>
              <a:off x="625445" y="1727216"/>
              <a:ext cx="8161397" cy="5476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ko-KR" altLang="en-US"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62" name="Text Box 10"/>
            <p:cNvSpPr txBox="1">
              <a:spLocks noChangeArrowheads="1"/>
            </p:cNvSpPr>
            <p:nvPr/>
          </p:nvSpPr>
          <p:spPr bwMode="gray">
            <a:xfrm>
              <a:off x="1047720" y="1757378"/>
              <a:ext cx="5029208" cy="4924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ko-KR" altLang="en-US" sz="2600" dirty="0" smtClean="0">
                  <a:solidFill>
                    <a:srgbClr val="000000"/>
                  </a:solidFill>
                  <a:latin typeface="HY울릉도B" pitchFamily="18" charset="-127"/>
                  <a:ea typeface="HY울릉도B" pitchFamily="18" charset="-127"/>
                </a:rPr>
                <a:t>보장성 강화의 의의와 필요성</a:t>
              </a:r>
              <a:endParaRPr lang="en-US" altLang="ko-KR" sz="2600" dirty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grpSp>
          <p:nvGrpSpPr>
            <p:cNvPr id="4" name="Group 84"/>
            <p:cNvGrpSpPr>
              <a:grpSpLocks/>
            </p:cNvGrpSpPr>
            <p:nvPr/>
          </p:nvGrpSpPr>
          <p:grpSpPr bwMode="auto">
            <a:xfrm>
              <a:off x="285720" y="1681178"/>
              <a:ext cx="838200" cy="685800"/>
              <a:chOff x="1296" y="1200"/>
              <a:chExt cx="528" cy="432"/>
            </a:xfrm>
          </p:grpSpPr>
          <p:sp>
            <p:nvSpPr>
              <p:cNvPr id="65" name="Oval 6"/>
              <p:cNvSpPr>
                <a:spLocks noChangeArrowheads="1"/>
              </p:cNvSpPr>
              <p:nvPr/>
            </p:nvSpPr>
            <p:spPr bwMode="gray">
              <a:xfrm rot="1758052">
                <a:off x="1310" y="1215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>
                  <a:latin typeface="HY울릉도B" pitchFamily="18" charset="-127"/>
                  <a:ea typeface="HY울릉도B" pitchFamily="18" charset="-127"/>
                </a:endParaRPr>
              </a:p>
            </p:txBody>
          </p:sp>
          <p:sp>
            <p:nvSpPr>
              <p:cNvPr id="66" name="Oval 7"/>
              <p:cNvSpPr>
                <a:spLocks noChangeArrowheads="1"/>
              </p:cNvSpPr>
              <p:nvPr/>
            </p:nvSpPr>
            <p:spPr bwMode="gray">
              <a:xfrm rot="1758052">
                <a:off x="1296" y="120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>
                  <a:latin typeface="HY울릉도B" pitchFamily="18" charset="-127"/>
                  <a:ea typeface="HY울릉도B" pitchFamily="18" charset="-127"/>
                </a:endParaRPr>
              </a:p>
            </p:txBody>
          </p:sp>
          <p:pic>
            <p:nvPicPr>
              <p:cNvPr id="67" name="Picture 79" descr="Picture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344" y="1224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64" name="Text Box 11"/>
            <p:cNvSpPr txBox="1">
              <a:spLocks noChangeArrowheads="1"/>
            </p:cNvSpPr>
            <p:nvPr/>
          </p:nvSpPr>
          <p:spPr bwMode="gray">
            <a:xfrm>
              <a:off x="514320" y="1709753"/>
              <a:ext cx="45717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solidFill>
                    <a:srgbClr val="FFFFFF"/>
                  </a:solidFill>
                  <a:latin typeface="HY울릉도B" pitchFamily="18" charset="-127"/>
                  <a:ea typeface="HY울릉도B" pitchFamily="18" charset="-127"/>
                </a:rPr>
                <a:t>1</a:t>
              </a:r>
            </a:p>
          </p:txBody>
        </p:sp>
      </p:grpSp>
      <p:grpSp>
        <p:nvGrpSpPr>
          <p:cNvPr id="92" name="그룹 91"/>
          <p:cNvGrpSpPr/>
          <p:nvPr/>
        </p:nvGrpSpPr>
        <p:grpSpPr>
          <a:xfrm>
            <a:off x="285720" y="2425080"/>
            <a:ext cx="8572560" cy="685800"/>
            <a:chOff x="285720" y="2246784"/>
            <a:chExt cx="8572560" cy="685800"/>
          </a:xfrm>
        </p:grpSpPr>
        <p:sp>
          <p:nvSpPr>
            <p:cNvPr id="69" name="AutoShape 39"/>
            <p:cNvSpPr>
              <a:spLocks noChangeArrowheads="1"/>
            </p:cNvSpPr>
            <p:nvPr/>
          </p:nvSpPr>
          <p:spPr bwMode="gray">
            <a:xfrm>
              <a:off x="625445" y="2292822"/>
              <a:ext cx="8232835" cy="5476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74A73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ko-KR" altLang="en-US"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70" name="Text Box 44"/>
            <p:cNvSpPr txBox="1">
              <a:spLocks noChangeArrowheads="1"/>
            </p:cNvSpPr>
            <p:nvPr/>
          </p:nvSpPr>
          <p:spPr bwMode="gray">
            <a:xfrm>
              <a:off x="1047720" y="2322984"/>
              <a:ext cx="5167354" cy="4924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ko-KR" altLang="en-US" sz="2600" dirty="0" smtClean="0">
                  <a:solidFill>
                    <a:srgbClr val="000000"/>
                  </a:solidFill>
                  <a:latin typeface="HY울릉도B" pitchFamily="18" charset="-127"/>
                  <a:ea typeface="HY울릉도B" pitchFamily="18" charset="-127"/>
                </a:rPr>
                <a:t>건강보험 보장성 강화 정책 평가</a:t>
              </a:r>
              <a:endParaRPr lang="ko-KR" altLang="en-US" sz="2600" dirty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grpSp>
          <p:nvGrpSpPr>
            <p:cNvPr id="5" name="Group 85"/>
            <p:cNvGrpSpPr>
              <a:grpSpLocks/>
            </p:cNvGrpSpPr>
            <p:nvPr/>
          </p:nvGrpSpPr>
          <p:grpSpPr bwMode="auto">
            <a:xfrm>
              <a:off x="285720" y="2246784"/>
              <a:ext cx="838200" cy="685800"/>
              <a:chOff x="1296" y="1680"/>
              <a:chExt cx="528" cy="432"/>
            </a:xfrm>
          </p:grpSpPr>
          <p:sp>
            <p:nvSpPr>
              <p:cNvPr id="73" name="Oval 41"/>
              <p:cNvSpPr>
                <a:spLocks noChangeArrowheads="1"/>
              </p:cNvSpPr>
              <p:nvPr/>
            </p:nvSpPr>
            <p:spPr bwMode="gray">
              <a:xfrm rot="1758052">
                <a:off x="1310" y="1695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>
                  <a:latin typeface="HY울릉도B" pitchFamily="18" charset="-127"/>
                  <a:ea typeface="HY울릉도B" pitchFamily="18" charset="-127"/>
                </a:endParaRPr>
              </a:p>
            </p:txBody>
          </p:sp>
          <p:sp>
            <p:nvSpPr>
              <p:cNvPr id="74" name="Oval 42"/>
              <p:cNvSpPr>
                <a:spLocks noChangeArrowheads="1"/>
              </p:cNvSpPr>
              <p:nvPr/>
            </p:nvSpPr>
            <p:spPr bwMode="gray">
              <a:xfrm rot="1758052">
                <a:off x="1296" y="168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74A731"/>
                  </a:gs>
                  <a:gs pos="100000">
                    <a:srgbClr val="74A731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>
                  <a:latin typeface="HY울릉도B" pitchFamily="18" charset="-127"/>
                  <a:ea typeface="HY울릉도B" pitchFamily="18" charset="-127"/>
                </a:endParaRPr>
              </a:p>
            </p:txBody>
          </p:sp>
          <p:pic>
            <p:nvPicPr>
              <p:cNvPr id="75" name="Picture 80" descr="Picture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344" y="1704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72" name="Text Box 45"/>
            <p:cNvSpPr txBox="1">
              <a:spLocks noChangeArrowheads="1"/>
            </p:cNvSpPr>
            <p:nvPr/>
          </p:nvSpPr>
          <p:spPr bwMode="gray">
            <a:xfrm>
              <a:off x="514320" y="2275359"/>
              <a:ext cx="45717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ko-KR" sz="3200">
                  <a:solidFill>
                    <a:srgbClr val="FFFFFF"/>
                  </a:solidFill>
                  <a:latin typeface="HY울릉도B" pitchFamily="18" charset="-127"/>
                  <a:ea typeface="HY울릉도B" pitchFamily="18" charset="-127"/>
                </a:rPr>
                <a:t>2</a:t>
              </a:r>
            </a:p>
          </p:txBody>
        </p:sp>
      </p:grpSp>
      <p:sp>
        <p:nvSpPr>
          <p:cNvPr id="48" name="AutoShape 4"/>
          <p:cNvSpPr>
            <a:spLocks noChangeArrowheads="1"/>
          </p:cNvSpPr>
          <p:nvPr/>
        </p:nvSpPr>
        <p:spPr bwMode="gray">
          <a:xfrm>
            <a:off x="659075" y="3327574"/>
            <a:ext cx="8161397" cy="5476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EB7">
                  <a:gamma/>
                  <a:tint val="57647"/>
                  <a:invGamma/>
                </a:srgbClr>
              </a:gs>
              <a:gs pos="100000">
                <a:srgbClr val="F5EEB7"/>
              </a:gs>
            </a:gsLst>
            <a:lin ang="0" scaled="1"/>
          </a:gradFill>
          <a:ln w="38100" algn="ctr">
            <a:solidFill>
              <a:srgbClr val="C5A667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ko-KR" altLang="en-US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gray">
          <a:xfrm>
            <a:off x="1081350" y="3357736"/>
            <a:ext cx="7667114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600" dirty="0" smtClean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rPr>
              <a:t>보장성 관련 대선 공약 검토</a:t>
            </a:r>
            <a:endParaRPr lang="en-US" altLang="ko-KR" sz="2600" dirty="0">
              <a:solidFill>
                <a:srgbClr val="0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50" name="Group 84"/>
          <p:cNvGrpSpPr>
            <a:grpSpLocks/>
          </p:cNvGrpSpPr>
          <p:nvPr/>
        </p:nvGrpSpPr>
        <p:grpSpPr bwMode="auto">
          <a:xfrm>
            <a:off x="319350" y="3281536"/>
            <a:ext cx="838200" cy="685800"/>
            <a:chOff x="1296" y="1200"/>
            <a:chExt cx="528" cy="432"/>
          </a:xfrm>
        </p:grpSpPr>
        <p:sp>
          <p:nvSpPr>
            <p:cNvPr id="52" name="Oval 6"/>
            <p:cNvSpPr>
              <a:spLocks noChangeArrowheads="1"/>
            </p:cNvSpPr>
            <p:nvPr/>
          </p:nvSpPr>
          <p:spPr bwMode="gray">
            <a:xfrm rot="1758052">
              <a:off x="1310" y="1215"/>
              <a:ext cx="514" cy="417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55" name="Oval 7"/>
            <p:cNvSpPr>
              <a:spLocks noChangeArrowheads="1"/>
            </p:cNvSpPr>
            <p:nvPr/>
          </p:nvSpPr>
          <p:spPr bwMode="gray">
            <a:xfrm rot="1758052">
              <a:off x="1296" y="1200"/>
              <a:ext cx="514" cy="417"/>
            </a:xfrm>
            <a:prstGeom prst="ellipse">
              <a:avLst/>
            </a:prstGeom>
            <a:gradFill rotWithShape="1">
              <a:gsLst>
                <a:gs pos="0">
                  <a:srgbClr val="A67A32"/>
                </a:gs>
                <a:gs pos="100000">
                  <a:srgbClr val="A67A32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HY울릉도B" pitchFamily="18" charset="-127"/>
                <a:ea typeface="HY울릉도B" pitchFamily="18" charset="-127"/>
              </a:endParaRPr>
            </a:p>
          </p:txBody>
        </p:sp>
        <p:pic>
          <p:nvPicPr>
            <p:cNvPr id="60" name="Picture 79" descr="Picture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44" y="1224"/>
              <a:ext cx="239" cy="243"/>
            </a:xfrm>
            <a:prstGeom prst="rect">
              <a:avLst/>
            </a:prstGeom>
            <a:noFill/>
          </p:spPr>
        </p:pic>
      </p:grpSp>
      <p:sp>
        <p:nvSpPr>
          <p:cNvPr id="51" name="Text Box 11"/>
          <p:cNvSpPr txBox="1">
            <a:spLocks noChangeArrowheads="1"/>
          </p:cNvSpPr>
          <p:nvPr/>
        </p:nvSpPr>
        <p:spPr bwMode="gray">
          <a:xfrm>
            <a:off x="547950" y="3310111"/>
            <a:ext cx="45717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ko-KR" sz="32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</a:rPr>
              <a:t>3</a:t>
            </a:r>
            <a:endParaRPr lang="en-US" altLang="ko-KR" sz="3200" dirty="0">
              <a:solidFill>
                <a:srgbClr val="FFFFFF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63" name="그룹 91"/>
          <p:cNvGrpSpPr/>
          <p:nvPr/>
        </p:nvGrpSpPr>
        <p:grpSpPr>
          <a:xfrm>
            <a:off x="323528" y="4903440"/>
            <a:ext cx="8501122" cy="685800"/>
            <a:chOff x="285720" y="1681178"/>
            <a:chExt cx="8501122" cy="685800"/>
          </a:xfrm>
        </p:grpSpPr>
        <p:sp>
          <p:nvSpPr>
            <p:cNvPr id="68" name="AutoShape 4"/>
            <p:cNvSpPr>
              <a:spLocks noChangeArrowheads="1"/>
            </p:cNvSpPr>
            <p:nvPr/>
          </p:nvSpPr>
          <p:spPr bwMode="gray">
            <a:xfrm>
              <a:off x="625445" y="1727216"/>
              <a:ext cx="8161397" cy="5476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ko-KR" altLang="en-US"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71" name="Text Box 10"/>
            <p:cNvSpPr txBox="1">
              <a:spLocks noChangeArrowheads="1"/>
            </p:cNvSpPr>
            <p:nvPr/>
          </p:nvSpPr>
          <p:spPr bwMode="gray">
            <a:xfrm>
              <a:off x="1047720" y="1757378"/>
              <a:ext cx="5029208" cy="4924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ko-KR" altLang="en-US" sz="2600" dirty="0" smtClean="0">
                  <a:solidFill>
                    <a:srgbClr val="000000"/>
                  </a:solidFill>
                  <a:latin typeface="HY울릉도B" pitchFamily="18" charset="-127"/>
                  <a:ea typeface="HY울릉도B" pitchFamily="18" charset="-127"/>
                </a:rPr>
                <a:t>결론 및 제안</a:t>
              </a:r>
              <a:endParaRPr lang="ko-KR" altLang="en-US" sz="2600" dirty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grpSp>
          <p:nvGrpSpPr>
            <p:cNvPr id="76" name="Group 84"/>
            <p:cNvGrpSpPr>
              <a:grpSpLocks/>
            </p:cNvGrpSpPr>
            <p:nvPr/>
          </p:nvGrpSpPr>
          <p:grpSpPr bwMode="auto">
            <a:xfrm>
              <a:off x="285720" y="1681178"/>
              <a:ext cx="838200" cy="685800"/>
              <a:chOff x="1296" y="1200"/>
              <a:chExt cx="528" cy="432"/>
            </a:xfrm>
          </p:grpSpPr>
          <p:sp>
            <p:nvSpPr>
              <p:cNvPr id="84" name="Oval 6"/>
              <p:cNvSpPr>
                <a:spLocks noChangeArrowheads="1"/>
              </p:cNvSpPr>
              <p:nvPr/>
            </p:nvSpPr>
            <p:spPr bwMode="gray">
              <a:xfrm rot="1758052">
                <a:off x="1310" y="1215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>
                  <a:latin typeface="HY울릉도B" pitchFamily="18" charset="-127"/>
                  <a:ea typeface="HY울릉도B" pitchFamily="18" charset="-127"/>
                </a:endParaRPr>
              </a:p>
            </p:txBody>
          </p:sp>
          <p:sp>
            <p:nvSpPr>
              <p:cNvPr id="85" name="Oval 7"/>
              <p:cNvSpPr>
                <a:spLocks noChangeArrowheads="1"/>
              </p:cNvSpPr>
              <p:nvPr/>
            </p:nvSpPr>
            <p:spPr bwMode="gray">
              <a:xfrm rot="1758052">
                <a:off x="1296" y="120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>
                  <a:latin typeface="HY울릉도B" pitchFamily="18" charset="-127"/>
                  <a:ea typeface="HY울릉도B" pitchFamily="18" charset="-127"/>
                </a:endParaRPr>
              </a:p>
            </p:txBody>
          </p:sp>
          <p:pic>
            <p:nvPicPr>
              <p:cNvPr id="86" name="Picture 79" descr="Picture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344" y="1224"/>
                <a:ext cx="239" cy="243"/>
              </a:xfrm>
              <a:prstGeom prst="rect">
                <a:avLst/>
              </a:prstGeom>
              <a:noFill/>
            </p:spPr>
          </p:pic>
        </p:grpSp>
        <p:sp>
          <p:nvSpPr>
            <p:cNvPr id="79" name="Text Box 11"/>
            <p:cNvSpPr txBox="1">
              <a:spLocks noChangeArrowheads="1"/>
            </p:cNvSpPr>
            <p:nvPr/>
          </p:nvSpPr>
          <p:spPr bwMode="gray">
            <a:xfrm>
              <a:off x="514320" y="1709753"/>
              <a:ext cx="45717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ko-KR" sz="3200" dirty="0" smtClean="0">
                  <a:solidFill>
                    <a:srgbClr val="FFFFFF"/>
                  </a:solidFill>
                  <a:latin typeface="HY울릉도B" pitchFamily="18" charset="-127"/>
                  <a:ea typeface="HY울릉도B" pitchFamily="18" charset="-127"/>
                </a:rPr>
                <a:t>5</a:t>
              </a:r>
              <a:endParaRPr lang="en-US" altLang="ko-KR" sz="3200" dirty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</p:grpSp>
      <p:sp>
        <p:nvSpPr>
          <p:cNvPr id="94" name="AutoShape 39"/>
          <p:cNvSpPr>
            <a:spLocks noChangeArrowheads="1"/>
          </p:cNvSpPr>
          <p:nvPr/>
        </p:nvSpPr>
        <p:spPr bwMode="gray">
          <a:xfrm>
            <a:off x="659645" y="4157390"/>
            <a:ext cx="8232835" cy="5476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EB7">
                  <a:gamma/>
                  <a:tint val="57647"/>
                  <a:invGamma/>
                </a:srgbClr>
              </a:gs>
              <a:gs pos="100000">
                <a:srgbClr val="F5EEB7"/>
              </a:gs>
            </a:gsLst>
            <a:lin ang="0" scaled="1"/>
          </a:gradFill>
          <a:ln w="38100" algn="ctr">
            <a:solidFill>
              <a:srgbClr val="74A73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ko-KR" altLang="en-US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95" name="Text Box 44"/>
          <p:cNvSpPr txBox="1">
            <a:spLocks noChangeArrowheads="1"/>
          </p:cNvSpPr>
          <p:nvPr/>
        </p:nvSpPr>
        <p:spPr bwMode="gray">
          <a:xfrm>
            <a:off x="1081920" y="4187552"/>
            <a:ext cx="7522528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600" dirty="0" err="1" smtClean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sz="2600" dirty="0" smtClean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  <a:endParaRPr lang="ko-KR" altLang="en-US" sz="2600" dirty="0">
              <a:solidFill>
                <a:srgbClr val="0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96" name="Group 85"/>
          <p:cNvGrpSpPr>
            <a:grpSpLocks/>
          </p:cNvGrpSpPr>
          <p:nvPr/>
        </p:nvGrpSpPr>
        <p:grpSpPr bwMode="auto">
          <a:xfrm>
            <a:off x="319920" y="4111352"/>
            <a:ext cx="838200" cy="685800"/>
            <a:chOff x="1296" y="1680"/>
            <a:chExt cx="528" cy="432"/>
          </a:xfrm>
        </p:grpSpPr>
        <p:sp>
          <p:nvSpPr>
            <p:cNvPr id="98" name="Oval 41"/>
            <p:cNvSpPr>
              <a:spLocks noChangeArrowheads="1"/>
            </p:cNvSpPr>
            <p:nvPr/>
          </p:nvSpPr>
          <p:spPr bwMode="gray">
            <a:xfrm rot="1758052">
              <a:off x="1310" y="1695"/>
              <a:ext cx="514" cy="417"/>
            </a:xfrm>
            <a:prstGeom prst="ellipse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0066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99" name="Oval 42"/>
            <p:cNvSpPr>
              <a:spLocks noChangeArrowheads="1"/>
            </p:cNvSpPr>
            <p:nvPr/>
          </p:nvSpPr>
          <p:spPr bwMode="gray">
            <a:xfrm rot="1758052">
              <a:off x="1296" y="1680"/>
              <a:ext cx="514" cy="417"/>
            </a:xfrm>
            <a:prstGeom prst="ellipse">
              <a:avLst/>
            </a:prstGeom>
            <a:gradFill rotWithShape="1">
              <a:gsLst>
                <a:gs pos="0">
                  <a:srgbClr val="74A731"/>
                </a:gs>
                <a:gs pos="100000">
                  <a:srgbClr val="74A73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>
                <a:latin typeface="HY울릉도B" pitchFamily="18" charset="-127"/>
                <a:ea typeface="HY울릉도B" pitchFamily="18" charset="-127"/>
              </a:endParaRPr>
            </a:p>
          </p:txBody>
        </p:sp>
        <p:pic>
          <p:nvPicPr>
            <p:cNvPr id="100" name="Picture 80" descr="Picture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44" y="1704"/>
              <a:ext cx="239" cy="243"/>
            </a:xfrm>
            <a:prstGeom prst="rect">
              <a:avLst/>
            </a:prstGeom>
            <a:noFill/>
          </p:spPr>
        </p:pic>
      </p:grpSp>
      <p:sp>
        <p:nvSpPr>
          <p:cNvPr id="97" name="Text Box 45"/>
          <p:cNvSpPr txBox="1">
            <a:spLocks noChangeArrowheads="1"/>
          </p:cNvSpPr>
          <p:nvPr/>
        </p:nvSpPr>
        <p:spPr bwMode="gray">
          <a:xfrm>
            <a:off x="548520" y="4139927"/>
            <a:ext cx="45717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ko-KR" sz="32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</a:rPr>
              <a:t>4</a:t>
            </a:r>
            <a:endParaRPr lang="en-US" altLang="ko-KR" sz="3200" dirty="0">
              <a:solidFill>
                <a:srgbClr val="FFFFFF"/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52FB1-40DF-4FFE-B5E0-E9E420CFFF56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10" name="AutoShape 62"/>
          <p:cNvSpPr>
            <a:spLocks noChangeArrowheads="1"/>
          </p:cNvSpPr>
          <p:nvPr/>
        </p:nvSpPr>
        <p:spPr bwMode="gray">
          <a:xfrm>
            <a:off x="722288" y="2285992"/>
            <a:ext cx="7921678" cy="153036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EB7">
                  <a:gamma/>
                  <a:tint val="57647"/>
                  <a:invGamma/>
                </a:srgbClr>
              </a:gs>
              <a:gs pos="100000">
                <a:srgbClr val="F5EEB7"/>
              </a:gs>
            </a:gsLst>
            <a:lin ang="0" scaled="1"/>
          </a:gradFill>
          <a:ln w="38100" algn="ctr">
            <a:solidFill>
              <a:srgbClr val="74A73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ko-KR" altLang="en-US"/>
          </a:p>
        </p:txBody>
      </p:sp>
      <p:sp>
        <p:nvSpPr>
          <p:cNvPr id="15" name="Text Box 66"/>
          <p:cNvSpPr txBox="1">
            <a:spLocks noChangeArrowheads="1"/>
          </p:cNvSpPr>
          <p:nvPr/>
        </p:nvSpPr>
        <p:spPr bwMode="auto">
          <a:xfrm>
            <a:off x="1071538" y="2421475"/>
            <a:ext cx="7316886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4000" b="1" dirty="0" err="1" smtClean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sz="4000" b="1" dirty="0" smtClean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rPr>
              <a:t> 건강보험 보장성 </a:t>
            </a:r>
            <a:endParaRPr lang="en-US" altLang="ko-KR" sz="4000" b="1" dirty="0" smtClean="0">
              <a:solidFill>
                <a:srgbClr val="000000"/>
              </a:solidFill>
              <a:latin typeface="HY울릉도B" pitchFamily="18" charset="-127"/>
              <a:ea typeface="HY울릉도B" pitchFamily="18" charset="-127"/>
            </a:endParaRPr>
          </a:p>
          <a:p>
            <a:pPr algn="ctr"/>
            <a:r>
              <a:rPr lang="ko-KR" altLang="en-US" sz="4000" b="1" dirty="0" smtClean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rPr>
              <a:t>강화 방안</a:t>
            </a:r>
            <a:endParaRPr lang="en-US" altLang="ko-KR" sz="4000" b="1" dirty="0">
              <a:solidFill>
                <a:srgbClr val="0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380976" y="2601906"/>
            <a:ext cx="838200" cy="685800"/>
            <a:chOff x="1296" y="2736"/>
            <a:chExt cx="528" cy="432"/>
          </a:xfrm>
        </p:grpSpPr>
        <p:sp>
          <p:nvSpPr>
            <p:cNvPr id="17" name="Oval 63"/>
            <p:cNvSpPr>
              <a:spLocks noChangeArrowheads="1"/>
            </p:cNvSpPr>
            <p:nvPr/>
          </p:nvSpPr>
          <p:spPr bwMode="gray">
            <a:xfrm rot="1758052">
              <a:off x="1311" y="2751"/>
              <a:ext cx="513" cy="417"/>
            </a:xfrm>
            <a:prstGeom prst="ellipse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0066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8" name="Oval 64"/>
            <p:cNvSpPr>
              <a:spLocks noChangeArrowheads="1"/>
            </p:cNvSpPr>
            <p:nvPr/>
          </p:nvSpPr>
          <p:spPr bwMode="gray">
            <a:xfrm rot="1758052">
              <a:off x="1296" y="2736"/>
              <a:ext cx="515" cy="417"/>
            </a:xfrm>
            <a:prstGeom prst="ellipse">
              <a:avLst/>
            </a:prstGeom>
            <a:gradFill rotWithShape="1">
              <a:gsLst>
                <a:gs pos="0">
                  <a:srgbClr val="74A731"/>
                </a:gs>
                <a:gs pos="100000">
                  <a:srgbClr val="74A73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19" name="Picture 82" descr="Picture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44" y="2760"/>
              <a:ext cx="239" cy="243"/>
            </a:xfrm>
            <a:prstGeom prst="rect">
              <a:avLst/>
            </a:prstGeom>
            <a:noFill/>
          </p:spPr>
        </p:pic>
      </p:grpSp>
      <p:sp>
        <p:nvSpPr>
          <p:cNvPr id="20" name="Text Box 67"/>
          <p:cNvSpPr txBox="1">
            <a:spLocks noChangeArrowheads="1"/>
          </p:cNvSpPr>
          <p:nvPr/>
        </p:nvSpPr>
        <p:spPr bwMode="gray">
          <a:xfrm>
            <a:off x="609576" y="2630481"/>
            <a:ext cx="43954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ko-KR" sz="3200" b="1">
                <a:solidFill>
                  <a:srgbClr val="FFFFFF"/>
                </a:solidFill>
                <a:latin typeface="HY울릉도M" pitchFamily="18" charset="-127"/>
                <a:ea typeface="HY울릉도M" pitchFamily="18" charset="-127"/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5"/>
          <p:cNvSpPr>
            <a:spLocks noChangeArrowheads="1"/>
          </p:cNvSpPr>
          <p:nvPr/>
        </p:nvSpPr>
        <p:spPr bwMode="auto">
          <a:xfrm>
            <a:off x="395536" y="1124744"/>
            <a:ext cx="6248166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dirty="0" err="1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지속가능한</a:t>
            </a:r>
            <a:r>
              <a:rPr kumimoji="1" lang="ko-KR" altLang="en-US" sz="20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 건강보험 보장성 강화를 위한 고려사항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4. </a:t>
            </a:r>
            <a:r>
              <a:rPr lang="ko-KR" alt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</a:p>
        </p:txBody>
      </p:sp>
      <p:pic>
        <p:nvPicPr>
          <p:cNvPr id="14" name="Picture 161" descr="사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88840"/>
            <a:ext cx="7373347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62"/>
          <p:cNvSpPr>
            <a:spLocks noChangeArrowheads="1"/>
          </p:cNvSpPr>
          <p:nvPr/>
        </p:nvSpPr>
        <p:spPr bwMode="auto">
          <a:xfrm>
            <a:off x="3293518" y="3442225"/>
            <a:ext cx="2358602" cy="106689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>
            <a:prstShdw prst="shdw17" dist="17961" dir="13500000">
              <a:srgbClr val="5B738B"/>
            </a:prstShdw>
          </a:effectLst>
        </p:spPr>
        <p:txBody>
          <a:bodyPr wrap="square" anchor="ctr">
            <a:spAutoFit/>
          </a:bodyPr>
          <a:lstStyle/>
          <a:p>
            <a:pPr marL="190500" indent="-190500" algn="ctr" eaLnBrk="0" latinLnBrk="0" hangingPunct="0">
              <a:lnSpc>
                <a:spcPct val="110000"/>
              </a:lnSpc>
              <a:buFont typeface="Wingdings" pitchFamily="2" charset="2"/>
              <a:buNone/>
            </a:pPr>
            <a:r>
              <a:rPr lang="ko-KR" altLang="en-US" sz="2000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sz="2000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endParaRPr lang="en-US" altLang="ko-KR" sz="2000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  <a:p>
            <a:pPr marL="190500" indent="-190500" algn="ctr" eaLnBrk="0" latinLnBrk="0" hangingPunct="0">
              <a:lnSpc>
                <a:spcPct val="110000"/>
              </a:lnSpc>
              <a:buFont typeface="Wingdings" pitchFamily="2" charset="2"/>
              <a:buNone/>
            </a:pPr>
            <a:r>
              <a:rPr lang="ko-KR" altLang="en-US" sz="2000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건강보험 </a:t>
            </a:r>
            <a:endParaRPr lang="en-US" altLang="ko-KR" sz="2000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  <a:p>
            <a:pPr marL="190500" indent="-190500" algn="ctr" eaLnBrk="0" latinLnBrk="0" hangingPunct="0">
              <a:lnSpc>
                <a:spcPct val="110000"/>
              </a:lnSpc>
              <a:buFont typeface="Wingdings" pitchFamily="2" charset="2"/>
              <a:buNone/>
            </a:pPr>
            <a:r>
              <a:rPr lang="ko-KR" altLang="en-US" sz="2000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보장성 강화</a:t>
            </a:r>
            <a:endParaRPr lang="ko-KR" altLang="en-US" sz="2000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7" name="Text Box 163"/>
          <p:cNvSpPr txBox="1">
            <a:spLocks noChangeArrowheads="1"/>
          </p:cNvSpPr>
          <p:nvPr/>
        </p:nvSpPr>
        <p:spPr bwMode="auto">
          <a:xfrm>
            <a:off x="1485166" y="2348880"/>
            <a:ext cx="2870810" cy="10668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latinLnBrk="0" hangingPunct="0">
              <a:lnSpc>
                <a:spcPct val="110000"/>
              </a:lnSpc>
              <a:buFont typeface="Monotype Sorts"/>
              <a:buNone/>
            </a:pP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국민의 부담능력에 기반한 합리적 목표설정</a:t>
            </a:r>
            <a:endParaRPr lang="ko-KR" altLang="en-US" sz="2000" dirty="0">
              <a:solidFill>
                <a:schemeClr val="tx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7" name="Text Box 163"/>
          <p:cNvSpPr txBox="1">
            <a:spLocks noChangeArrowheads="1"/>
          </p:cNvSpPr>
          <p:nvPr/>
        </p:nvSpPr>
        <p:spPr bwMode="auto">
          <a:xfrm>
            <a:off x="5076056" y="2302133"/>
            <a:ext cx="2870810" cy="72834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latinLnBrk="0" hangingPunct="0">
              <a:lnSpc>
                <a:spcPct val="110000"/>
              </a:lnSpc>
              <a:buFont typeface="Monotype Sorts"/>
              <a:buNone/>
            </a:pP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공정하고 효과적인 재원조달 방안 마련</a:t>
            </a:r>
            <a:endParaRPr lang="ko-KR" altLang="en-US" sz="2000" dirty="0">
              <a:solidFill>
                <a:schemeClr val="tx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9" name="Text Box 163"/>
          <p:cNvSpPr txBox="1">
            <a:spLocks noChangeArrowheads="1"/>
          </p:cNvSpPr>
          <p:nvPr/>
        </p:nvSpPr>
        <p:spPr bwMode="auto">
          <a:xfrm>
            <a:off x="1331640" y="4560578"/>
            <a:ext cx="2592288" cy="11079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latinLnBrk="0" hangingPunct="0">
              <a:lnSpc>
                <a:spcPct val="110000"/>
              </a:lnSpc>
              <a:buFont typeface="Monotype Sorts"/>
              <a:buNone/>
            </a:pP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우선순위에 입각한 체계적이고 단계적인 급여화</a:t>
            </a:r>
            <a:endParaRPr lang="ko-KR" altLang="en-US" sz="2000" dirty="0">
              <a:solidFill>
                <a:schemeClr val="tx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Text Box 163"/>
          <p:cNvSpPr txBox="1">
            <a:spLocks noChangeArrowheads="1"/>
          </p:cNvSpPr>
          <p:nvPr/>
        </p:nvSpPr>
        <p:spPr bwMode="auto">
          <a:xfrm>
            <a:off x="5004048" y="4293096"/>
            <a:ext cx="2664296" cy="144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eaLnBrk="0" latinLnBrk="0" hangingPunct="0">
              <a:lnSpc>
                <a:spcPct val="110000"/>
              </a:lnSpc>
              <a:buFont typeface="Monotype Sorts"/>
              <a:buNone/>
            </a:pP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의료비 지출의 효율화를 위한 체계적인 지출관리체계 구축</a:t>
            </a:r>
            <a:endParaRPr lang="ko-KR" altLang="en-US" sz="2000" dirty="0">
              <a:solidFill>
                <a:schemeClr val="tx1"/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5"/>
          <p:cNvSpPr>
            <a:spLocks noChangeArrowheads="1"/>
          </p:cNvSpPr>
          <p:nvPr/>
        </p:nvSpPr>
        <p:spPr bwMode="auto">
          <a:xfrm>
            <a:off x="395536" y="1124744"/>
            <a:ext cx="5760640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국민의 부담능력에 기반한 합리적인 목표 설정</a:t>
            </a:r>
            <a:endParaRPr kumimoji="1" lang="ko-KR" altLang="en-US" sz="2400" dirty="0" smtClean="0"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755576" y="1571612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국민의료비 대비 공공재원 비중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: 58.2%(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현재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) </a:t>
            </a:r>
            <a:r>
              <a:rPr lang="en-US" altLang="ko-KR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→ 70</a:t>
            </a:r>
            <a:r>
              <a:rPr lang="en-US" altLang="ko-KR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% </a:t>
            </a:r>
            <a:r>
              <a:rPr lang="ko-KR" altLang="en-US" b="1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이상 수준</a:t>
            </a:r>
            <a:endParaRPr lang="ko-KR" altLang="en-US" b="1" dirty="0">
              <a:solidFill>
                <a:schemeClr val="accent2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53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59185" y="1693706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1000100" y="6581025"/>
            <a:ext cx="78006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/>
              <a:t>*  </a:t>
            </a:r>
            <a:r>
              <a:rPr lang="ko-KR" altLang="en-US" sz="1200" dirty="0" smtClean="0"/>
              <a:t>평균은 </a:t>
            </a:r>
            <a:r>
              <a:rPr lang="en-US" altLang="ko-KR" sz="1200" dirty="0" smtClean="0"/>
              <a:t>GDP </a:t>
            </a:r>
            <a:r>
              <a:rPr lang="ko-KR" altLang="en-US" sz="1200" dirty="0" smtClean="0"/>
              <a:t>수준이 </a:t>
            </a:r>
            <a:r>
              <a:rPr lang="en-US" altLang="ko-KR" sz="1200" dirty="0" smtClean="0"/>
              <a:t>$27,000 </a:t>
            </a:r>
            <a:r>
              <a:rPr lang="ko-KR" altLang="en-US" sz="1200" dirty="0" smtClean="0"/>
              <a:t>이상인 </a:t>
            </a:r>
            <a:r>
              <a:rPr lang="en-US" altLang="ko-KR" sz="1200" dirty="0" smtClean="0"/>
              <a:t>10</a:t>
            </a:r>
            <a:r>
              <a:rPr lang="ko-KR" altLang="en-US" sz="1200" dirty="0" smtClean="0"/>
              <a:t>개국으로 산정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4. </a:t>
            </a:r>
            <a:r>
              <a:rPr lang="ko-KR" alt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51686" y="4318728"/>
            <a:ext cx="55007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  <a:cs typeface="Arial" pitchFamily="34" charset="0"/>
              </a:rPr>
              <a:t>주요국의 국민의료비 비교</a:t>
            </a:r>
            <a:r>
              <a:rPr lang="en-US" altLang="ko-KR" sz="1600" b="1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  <a:cs typeface="Arial" pitchFamily="34" charset="0"/>
              </a:rPr>
              <a:t>(GDP $27,000 </a:t>
            </a:r>
            <a:r>
              <a:rPr lang="ko-KR" altLang="en-US" sz="1600" b="1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  <a:cs typeface="Arial" pitchFamily="34" charset="0"/>
              </a:rPr>
              <a:t>도달 시점 기준</a:t>
            </a:r>
            <a:r>
              <a:rPr lang="en-US" altLang="ko-KR" sz="1600" b="1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  <a:cs typeface="Arial" pitchFamily="34" charset="0"/>
              </a:rPr>
              <a:t>)</a:t>
            </a:r>
            <a:endParaRPr lang="ko-KR" altLang="en-US" sz="1600" b="1" dirty="0" smtClean="0">
              <a:solidFill>
                <a:schemeClr val="bg1"/>
              </a:solidFill>
              <a:latin typeface="HY울릉도M" pitchFamily="18" charset="-127"/>
              <a:ea typeface="HY울릉도M" pitchFamily="18" charset="-127"/>
              <a:cs typeface="Arial" pitchFamily="34" charset="0"/>
            </a:endParaRPr>
          </a:p>
        </p:txBody>
      </p:sp>
      <p:grpSp>
        <p:nvGrpSpPr>
          <p:cNvPr id="4" name="그룹 9"/>
          <p:cNvGrpSpPr/>
          <p:nvPr/>
        </p:nvGrpSpPr>
        <p:grpSpPr>
          <a:xfrm>
            <a:off x="1071538" y="1714488"/>
            <a:ext cx="6929486" cy="785819"/>
            <a:chOff x="77019" y="2143116"/>
            <a:chExt cx="4352105" cy="642942"/>
          </a:xfrm>
        </p:grpSpPr>
        <p:pic>
          <p:nvPicPr>
            <p:cNvPr id="25" name="Picture 11" descr="page3 copy"/>
            <p:cNvPicPr>
              <a:picLocks noChangeAspect="1" noChangeArrowheads="1"/>
            </p:cNvPicPr>
            <p:nvPr/>
          </p:nvPicPr>
          <p:blipFill>
            <a:blip r:embed="rId4" cstate="print"/>
            <a:srcRect l="3542" t="12199" r="42117" b="74142"/>
            <a:stretch>
              <a:fillRect/>
            </a:stretch>
          </p:blipFill>
          <p:spPr bwMode="auto">
            <a:xfrm>
              <a:off x="77019" y="2143116"/>
              <a:ext cx="435210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Text Box 85"/>
            <p:cNvSpPr txBox="1">
              <a:spLocks noChangeArrowheads="1"/>
            </p:cNvSpPr>
            <p:nvPr/>
          </p:nvSpPr>
          <p:spPr bwMode="auto">
            <a:xfrm>
              <a:off x="571472" y="2285992"/>
              <a:ext cx="342902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ko-KR" altLang="en-US" b="1" dirty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082800" y="1928802"/>
            <a:ext cx="51534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chemeClr val="bg1">
                    <a:lumMod val="95000"/>
                  </a:schemeClr>
                </a:solidFill>
                <a:latin typeface="HY울릉도B" pitchFamily="18" charset="-127"/>
                <a:ea typeface="HY울릉도B" pitchFamily="18" charset="-127"/>
              </a:rPr>
              <a:t>    OECD </a:t>
            </a:r>
            <a:r>
              <a:rPr lang="ko-KR" altLang="en-US" sz="1600" dirty="0" smtClean="0">
                <a:solidFill>
                  <a:schemeClr val="bg1">
                    <a:lumMod val="95000"/>
                  </a:schemeClr>
                </a:solidFill>
                <a:latin typeface="HY울릉도B" pitchFamily="18" charset="-127"/>
                <a:ea typeface="HY울릉도B" pitchFamily="18" charset="-127"/>
              </a:rPr>
              <a:t>국민의료비 대비 공공재원 비중</a:t>
            </a:r>
            <a:r>
              <a:rPr lang="en-US" altLang="ko-KR" sz="1600" dirty="0" smtClean="0">
                <a:solidFill>
                  <a:schemeClr val="bg1">
                    <a:lumMod val="95000"/>
                  </a:schemeClr>
                </a:solidFill>
                <a:latin typeface="HY울릉도B" pitchFamily="18" charset="-127"/>
                <a:ea typeface="HY울릉도B" pitchFamily="18" charset="-127"/>
              </a:rPr>
              <a:t>(2010)</a:t>
            </a:r>
            <a:endParaRPr lang="ko-KR" altLang="en-US" sz="1600" dirty="0">
              <a:solidFill>
                <a:schemeClr val="bg1">
                  <a:lumMod val="95000"/>
                </a:schemeClr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aphicFrame>
        <p:nvGraphicFramePr>
          <p:cNvPr id="18" name="차트 17"/>
          <p:cNvGraphicFramePr/>
          <p:nvPr/>
        </p:nvGraphicFramePr>
        <p:xfrm>
          <a:off x="566555" y="2213865"/>
          <a:ext cx="8100900" cy="2430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785785" y="4718338"/>
          <a:ext cx="7786745" cy="17110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7"/>
                <a:gridCol w="928694"/>
                <a:gridCol w="1643074"/>
                <a:gridCol w="1714512"/>
                <a:gridCol w="2286018"/>
              </a:tblGrid>
              <a:tr h="430898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국가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연도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-15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1</a:t>
                      </a:r>
                      <a:r>
                        <a:rPr lang="ko-KR" altLang="en-US" sz="1400" b="0" i="0" spc="-15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인당 </a:t>
                      </a:r>
                      <a:r>
                        <a:rPr lang="en-US" sz="1400" b="0" i="0" spc="-15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GDP (US$PPP</a:t>
                      </a:r>
                      <a:r>
                        <a:rPr lang="en-US" sz="1400" b="0" i="0" spc="-15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-20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GDP</a:t>
                      </a:r>
                      <a:r>
                        <a:rPr lang="ko-KR" altLang="en-US" sz="1400" b="0" i="0" spc="-20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대비 국민의료비</a:t>
                      </a:r>
                      <a:r>
                        <a:rPr lang="en-US" altLang="ko-KR" sz="1400" b="0" i="0" spc="-20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(%)</a:t>
                      </a:r>
                      <a:endParaRPr lang="ko-KR" altLang="en-US" sz="1400" b="0" i="0" spc="-20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-15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국민의료비 </a:t>
                      </a:r>
                      <a:r>
                        <a:rPr lang="ko-KR" altLang="en-US" sz="1400" b="0" i="0" spc="-15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대비 공공재원</a:t>
                      </a:r>
                      <a:r>
                        <a:rPr lang="en-US" altLang="ko-KR" sz="1400" b="0" i="0" spc="-15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(%)</a:t>
                      </a:r>
                      <a:endParaRPr lang="ko-KR" altLang="en-US" sz="1400" b="0" i="0" spc="-15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</a:tr>
              <a:tr h="202029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대한민국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2009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27,133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6.92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58.2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2029">
                <a:tc gridSpan="2"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i="0" spc="30" baseline="0" dirty="0" smtClean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평균</a:t>
                      </a:r>
                      <a:r>
                        <a:rPr lang="en-US" altLang="ko-KR" sz="1400" b="1" i="0" spc="30" baseline="0" dirty="0" smtClean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*</a:t>
                      </a:r>
                      <a:endParaRPr lang="ko-KR" altLang="en-US" sz="1400" b="1" i="0" spc="0" baseline="0" dirty="0">
                        <a:solidFill>
                          <a:srgbClr val="FF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i="0" spc="30" baseline="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27,388</a:t>
                      </a:r>
                      <a:endParaRPr lang="ko-KR" altLang="en-US" sz="1400" b="1" i="0" spc="0" baseline="0" dirty="0">
                        <a:solidFill>
                          <a:srgbClr val="FF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i="0" spc="30" baseline="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8.57</a:t>
                      </a:r>
                      <a:endParaRPr lang="ko-KR" altLang="en-US" sz="1400" b="1" i="0" spc="0" baseline="0" dirty="0">
                        <a:solidFill>
                          <a:srgbClr val="FF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i="0" spc="30" baseline="0" dirty="0">
                          <a:solidFill>
                            <a:srgbClr val="FF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74.5</a:t>
                      </a:r>
                      <a:endParaRPr lang="ko-KR" altLang="en-US" sz="1400" b="1" i="0" spc="0" baseline="0" dirty="0">
                        <a:solidFill>
                          <a:srgbClr val="FF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2029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30" baseline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일본</a:t>
                      </a:r>
                      <a:endParaRPr lang="ko-KR" altLang="en-US" sz="1400" b="0" i="0" spc="0" baseline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2003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27,487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8.31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80.4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2029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30" baseline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영국</a:t>
                      </a:r>
                      <a:endParaRPr lang="ko-KR" altLang="en-US" sz="1400" b="0" i="0" spc="0" baseline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2001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27,578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7.24</a:t>
                      </a:r>
                      <a:endParaRPr lang="ko-KR" altLang="en-US" sz="1400" b="0" i="0" spc="0" baseline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79.9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2029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30" baseline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독일</a:t>
                      </a:r>
                      <a:endParaRPr lang="ko-KR" altLang="en-US" sz="1400" b="0" i="0" spc="0" baseline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2002</a:t>
                      </a:r>
                      <a:endParaRPr lang="ko-KR" altLang="en-US" sz="1400" b="0" i="0" spc="0" baseline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27,446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10.64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79.6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2029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프랑스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2002</a:t>
                      </a:r>
                      <a:endParaRPr lang="ko-KR" altLang="en-US" sz="1400" b="0" i="0" spc="0" baseline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27,676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10.52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79.4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2" name="Picture 11" descr="page3 copy"/>
          <p:cNvPicPr>
            <a:picLocks noChangeAspect="1" noChangeArrowheads="1"/>
          </p:cNvPicPr>
          <p:nvPr/>
        </p:nvPicPr>
        <p:blipFill>
          <a:blip r:embed="rId4" cstate="print"/>
          <a:srcRect l="3542" t="12199" r="42117" b="74142"/>
          <a:stretch>
            <a:fillRect/>
          </a:stretch>
        </p:blipFill>
        <p:spPr bwMode="auto">
          <a:xfrm>
            <a:off x="642910" y="4145978"/>
            <a:ext cx="80010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1357290" y="4399258"/>
            <a:ext cx="671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  <a:cs typeface="Arial" pitchFamily="34" charset="0"/>
              </a:rPr>
              <a:t>주요국의 국민의료비 및 공공재원 비중</a:t>
            </a:r>
            <a:r>
              <a:rPr lang="en-US" altLang="ko-KR" sz="1600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  <a:cs typeface="Arial" pitchFamily="34" charset="0"/>
              </a:rPr>
              <a:t>(GDP $27,000 </a:t>
            </a:r>
            <a:r>
              <a:rPr lang="ko-KR" altLang="en-US" sz="1600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  <a:cs typeface="Arial" pitchFamily="34" charset="0"/>
              </a:rPr>
              <a:t>도달 시점 기준</a:t>
            </a:r>
            <a:r>
              <a:rPr lang="en-US" altLang="ko-KR" sz="1600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  <a:cs typeface="Arial" pitchFamily="34" charset="0"/>
              </a:rPr>
              <a:t>)</a:t>
            </a:r>
            <a:endParaRPr lang="ko-KR" altLang="en-US" sz="1600" dirty="0" smtClean="0">
              <a:solidFill>
                <a:schemeClr val="bg1"/>
              </a:solidFill>
              <a:latin typeface="HY울릉도M" pitchFamily="18" charset="-127"/>
              <a:ea typeface="HY울릉도M" pitchFamily="18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755576" y="1643050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건강보험 목표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보장률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: 62.7%(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현재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) → </a:t>
            </a:r>
            <a:r>
              <a:rPr lang="en-US" altLang="ko-KR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80% </a:t>
            </a:r>
            <a:r>
              <a:rPr lang="ko-KR" altLang="en-US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수준</a:t>
            </a:r>
            <a:endParaRPr lang="ko-KR" altLang="en-US" b="1" dirty="0">
              <a:solidFill>
                <a:srgbClr val="C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53" name="Picture 12" descr="025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59185" y="1760615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직사각형 20"/>
          <p:cNvSpPr/>
          <p:nvPr/>
        </p:nvSpPr>
        <p:spPr>
          <a:xfrm>
            <a:off x="707318" y="1988840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pc="-15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pc="-150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spc="-150" dirty="0" smtClean="0">
                <a:latin typeface="HY울릉도B" pitchFamily="18" charset="-127"/>
                <a:ea typeface="HY울릉도B" pitchFamily="18" charset="-127"/>
              </a:rPr>
              <a:t>공공재원비중 </a:t>
            </a:r>
            <a:r>
              <a:rPr lang="en-US" altLang="ko-KR" spc="-150" dirty="0" smtClean="0">
                <a:latin typeface="HY울릉도B" pitchFamily="18" charset="-127"/>
                <a:ea typeface="HY울릉도B" pitchFamily="18" charset="-127"/>
              </a:rPr>
              <a:t>70%</a:t>
            </a:r>
            <a:r>
              <a:rPr lang="ko-KR" altLang="en-US" spc="-150" dirty="0" smtClean="0">
                <a:latin typeface="HY울릉도B" pitchFamily="18" charset="-127"/>
                <a:ea typeface="HY울릉도B" pitchFamily="18" charset="-127"/>
              </a:rPr>
              <a:t>에 대응하는 건강보험 보장률 추정</a:t>
            </a:r>
            <a:endParaRPr lang="ko-KR" altLang="en-US" spc="-15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4. </a:t>
            </a:r>
            <a:r>
              <a:rPr lang="ko-KR" alt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714348" y="4944773"/>
          <a:ext cx="7929618" cy="1059688"/>
        </p:xfrm>
        <a:graphic>
          <a:graphicData uri="http://schemas.openxmlformats.org/drawingml/2006/table">
            <a:tbl>
              <a:tblPr/>
              <a:tblGrid>
                <a:gridCol w="7929618"/>
              </a:tblGrid>
              <a:tr h="949214">
                <a:tc>
                  <a:txBody>
                    <a:bodyPr/>
                    <a:lstStyle/>
                    <a:p>
                      <a:pPr marL="259080" marR="123190" indent="-25908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※ </a:t>
                      </a:r>
                      <a:r>
                        <a:rPr lang="ko-KR" altLang="en-US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공공재원 비중과 건강보험 </a:t>
                      </a:r>
                      <a:r>
                        <a:rPr lang="ko-KR" altLang="en-US" sz="1400" b="0" i="0" spc="-13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보장률</a:t>
                      </a:r>
                      <a:r>
                        <a:rPr lang="ko-KR" altLang="en-US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간 </a:t>
                      </a:r>
                      <a:r>
                        <a:rPr lang="ko-KR" altLang="en-US" sz="1400" b="0" i="0" spc="-13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관계식</a:t>
                      </a:r>
                      <a:endParaRPr lang="en-US" altLang="ko-KR" sz="1400" b="0" i="0" spc="-210" dirty="0" smtClean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259080" marR="123190" indent="-259080" algn="just" defTabSz="914400" rtl="0" eaLnBrk="1" fontAlgn="auto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i="0" spc="-21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lang="ko-KR" altLang="en-US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 </a:t>
                      </a:r>
                      <a:r>
                        <a:rPr lang="en-US" altLang="ko-KR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- </a:t>
                      </a:r>
                      <a:r>
                        <a:rPr lang="en-US" altLang="ko-KR" sz="1400" b="0" i="0" spc="-13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Y </a:t>
                      </a:r>
                      <a:r>
                        <a:rPr lang="en-US" altLang="ko-KR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= α + </a:t>
                      </a:r>
                      <a:r>
                        <a:rPr lang="en-US" altLang="ko-KR" sz="1400" b="0" i="0" spc="-13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βX</a:t>
                      </a:r>
                      <a:r>
                        <a:rPr lang="en-US" altLang="ko-KR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+ ε (Y : </a:t>
                      </a:r>
                      <a:r>
                        <a:rPr lang="ko-KR" altLang="en-US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공공재원비중</a:t>
                      </a:r>
                      <a:r>
                        <a:rPr lang="en-US" altLang="ko-KR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, X : </a:t>
                      </a:r>
                      <a:r>
                        <a:rPr lang="ko-KR" altLang="en-US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건강보험 </a:t>
                      </a:r>
                      <a:r>
                        <a:rPr lang="ko-KR" altLang="en-US" sz="1400" b="0" i="0" spc="-13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보장률</a:t>
                      </a:r>
                      <a:r>
                        <a:rPr lang="en-US" altLang="ko-KR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259080" marR="123190" indent="-25908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  </a:t>
                      </a:r>
                      <a:r>
                        <a:rPr lang="en-US" altLang="ko-KR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- </a:t>
                      </a:r>
                      <a:r>
                        <a:rPr lang="ko-KR" altLang="en-US" sz="1400" b="0" i="0" spc="-130" dirty="0" err="1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자료원</a:t>
                      </a:r>
                      <a:r>
                        <a:rPr lang="en-US" altLang="ko-KR" sz="1400" b="0" i="0" spc="-13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(2005 ~ 2009</a:t>
                      </a:r>
                      <a:r>
                        <a:rPr lang="ko-KR" altLang="en-US" sz="1400" b="0" i="0" spc="-13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년</a:t>
                      </a:r>
                      <a:r>
                        <a:rPr lang="en-US" altLang="ko-KR" sz="1400" b="0" i="0" spc="-13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 : </a:t>
                      </a:r>
                      <a:r>
                        <a:rPr lang="ko-KR" altLang="en-US" sz="1400" b="0" i="0" spc="-13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공공재원 </a:t>
                      </a:r>
                      <a:r>
                        <a:rPr lang="ko-KR" altLang="en-US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비율</a:t>
                      </a:r>
                      <a:r>
                        <a:rPr lang="en-US" altLang="ko-KR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(OECD Health </a:t>
                      </a:r>
                      <a:r>
                        <a:rPr lang="en-US" altLang="ko-KR" sz="1400" b="0" i="0" spc="-13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Data), </a:t>
                      </a:r>
                      <a:r>
                        <a:rPr lang="ko-KR" altLang="en-US" sz="1400" b="0" i="0" spc="-13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건강보험 </a:t>
                      </a:r>
                      <a:r>
                        <a:rPr lang="ko-KR" altLang="en-US" sz="1400" b="0" i="0" spc="-13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보장률</a:t>
                      </a:r>
                      <a:r>
                        <a:rPr lang="en-US" altLang="ko-KR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lang="ko-KR" altLang="en-US" sz="1400" b="0" i="0" spc="-1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본인부담 </a:t>
                      </a:r>
                      <a:r>
                        <a:rPr lang="ko-KR" altLang="en-US" sz="1400" b="0" i="0" spc="-13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실태조사</a:t>
                      </a:r>
                      <a:r>
                        <a:rPr lang="en-US" altLang="ko-KR" sz="1400" b="0" i="0" spc="-13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64770" marR="64770" marT="17780" marB="17780" anchor="ctr">
                    <a:lnL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745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7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1428728" y="2428868"/>
          <a:ext cx="6096000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6105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공공재원 비중</a:t>
                      </a:r>
                      <a:r>
                        <a:rPr lang="en-US" altLang="ko-KR" sz="1600" b="1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(%)</a:t>
                      </a:r>
                      <a:endParaRPr lang="ko-KR" altLang="en-US" sz="16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건강보험 </a:t>
                      </a:r>
                      <a:r>
                        <a:rPr lang="ko-KR" altLang="en-US" sz="1600" b="1" i="0" spc="30" dirty="0" err="1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보장률</a:t>
                      </a:r>
                      <a:r>
                        <a:rPr lang="en-US" altLang="ko-KR" sz="1600" b="1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(%)</a:t>
                      </a:r>
                      <a:endParaRPr lang="ko-KR" altLang="en-US" sz="16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</a:tr>
              <a:tr h="332030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55.0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62.6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</a:tr>
              <a:tr h="332030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60.0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68.6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</a:tr>
              <a:tr h="332030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65.0</a:t>
                      </a:r>
                      <a:endParaRPr lang="ko-KR" altLang="en-US" sz="1400" b="0" i="0" spc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74.7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</a:tr>
              <a:tr h="332030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70.0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80.7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32030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75.0</a:t>
                      </a:r>
                      <a:endParaRPr lang="ko-KR" altLang="en-US" sz="1400" b="0" i="0" spc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86.7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</a:tr>
              <a:tr h="332030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80.0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92.7</a:t>
                      </a:r>
                      <a:endParaRPr lang="ko-KR" altLang="en-US" sz="14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3" name="AutoShape 65"/>
          <p:cNvSpPr>
            <a:spLocks noChangeArrowheads="1"/>
          </p:cNvSpPr>
          <p:nvPr/>
        </p:nvSpPr>
        <p:spPr bwMode="auto">
          <a:xfrm>
            <a:off x="395536" y="1124744"/>
            <a:ext cx="5760640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국민의 부담능력에 기반한 합리적인 목표 설정</a:t>
            </a:r>
            <a:endParaRPr kumimoji="1" lang="ko-KR" altLang="en-US" sz="2400" dirty="0" smtClean="0"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51936" y="6057452"/>
            <a:ext cx="82965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pc="-15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pc="-150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</a:rPr>
              <a:t>※ </a:t>
            </a:r>
            <a:r>
              <a:rPr lang="ko-KR" altLang="en-US" spc="-150" dirty="0" err="1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</a:rPr>
              <a:t>보장률</a:t>
            </a:r>
            <a:r>
              <a:rPr lang="ko-KR" altLang="en-US" spc="-150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pc="-150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</a:rPr>
              <a:t>80% </a:t>
            </a:r>
            <a:r>
              <a:rPr lang="ko-KR" altLang="en-US" spc="-150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</a:rPr>
              <a:t>달성에 소요되는 추가재원규모 </a:t>
            </a:r>
            <a:r>
              <a:rPr lang="en-US" altLang="ko-KR" spc="-150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spc="-150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</a:rPr>
              <a:t>약 </a:t>
            </a:r>
            <a:r>
              <a:rPr lang="en-US" altLang="ko-KR" spc="-150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</a:rPr>
              <a:t>9.0</a:t>
            </a:r>
            <a:r>
              <a:rPr lang="ko-KR" altLang="en-US" spc="-150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</a:rPr>
              <a:t>조</a:t>
            </a:r>
            <a:r>
              <a:rPr lang="en-US" altLang="ko-KR" spc="-150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</a:rPr>
              <a:t>(</a:t>
            </a:r>
            <a:r>
              <a:rPr lang="ko-KR" altLang="en-US" spc="-150" dirty="0" err="1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</a:rPr>
              <a:t>간병포함시</a:t>
            </a:r>
            <a:r>
              <a:rPr lang="ko-KR" altLang="en-US" spc="-150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</a:rPr>
              <a:t> 약 </a:t>
            </a:r>
            <a:r>
              <a:rPr lang="en-US" altLang="ko-KR" spc="-150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</a:rPr>
              <a:t>12.4</a:t>
            </a:r>
            <a:r>
              <a:rPr lang="ko-KR" altLang="en-US" spc="-150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</a:rPr>
              <a:t>조</a:t>
            </a:r>
            <a:r>
              <a:rPr lang="en-US" altLang="ko-KR" spc="-150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</a:rPr>
              <a:t>)</a:t>
            </a:r>
            <a:r>
              <a:rPr lang="ko-KR" altLang="en-US" spc="-150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</a:rPr>
              <a:t> 추산</a:t>
            </a:r>
            <a:endParaRPr lang="ko-KR" altLang="en-US" spc="-150" dirty="0">
              <a:solidFill>
                <a:srgbClr val="006600"/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5015480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4. </a:t>
            </a:r>
            <a:r>
              <a:rPr lang="ko-KR" alt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</a:p>
        </p:txBody>
      </p:sp>
      <p:sp>
        <p:nvSpPr>
          <p:cNvPr id="22" name="AutoShape 65"/>
          <p:cNvSpPr>
            <a:spLocks noChangeArrowheads="1"/>
          </p:cNvSpPr>
          <p:nvPr/>
        </p:nvSpPr>
        <p:spPr bwMode="auto">
          <a:xfrm>
            <a:off x="395536" y="1124744"/>
            <a:ext cx="6048672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보장성 강화를 위한 공정하고 효과적인 재원조달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14745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5" name="표 14"/>
          <p:cNvGraphicFramePr>
            <a:graphicFrameLocks noGrp="1"/>
          </p:cNvGraphicFramePr>
          <p:nvPr/>
        </p:nvGraphicFramePr>
        <p:xfrm>
          <a:off x="3131840" y="3108421"/>
          <a:ext cx="5765848" cy="3272907"/>
        </p:xfrm>
        <a:graphic>
          <a:graphicData uri="http://schemas.openxmlformats.org/drawingml/2006/table">
            <a:tbl>
              <a:tblPr/>
              <a:tblGrid>
                <a:gridCol w="89217"/>
                <a:gridCol w="53880"/>
                <a:gridCol w="479185"/>
                <a:gridCol w="279368"/>
                <a:gridCol w="356856"/>
                <a:gridCol w="134058"/>
                <a:gridCol w="53880"/>
                <a:gridCol w="134058"/>
                <a:gridCol w="134058"/>
                <a:gridCol w="299810"/>
                <a:gridCol w="53880"/>
                <a:gridCol w="53880"/>
                <a:gridCol w="299810"/>
                <a:gridCol w="294260"/>
                <a:gridCol w="321512"/>
                <a:gridCol w="403598"/>
                <a:gridCol w="403598"/>
                <a:gridCol w="179065"/>
                <a:gridCol w="53880"/>
                <a:gridCol w="53880"/>
                <a:gridCol w="44731"/>
                <a:gridCol w="43183"/>
                <a:gridCol w="43183"/>
                <a:gridCol w="161640"/>
                <a:gridCol w="53880"/>
                <a:gridCol w="440356"/>
                <a:gridCol w="650165"/>
                <a:gridCol w="53880"/>
                <a:gridCol w="53880"/>
                <a:gridCol w="89217"/>
              </a:tblGrid>
              <a:tr h="430130">
                <a:tc gridSpan="2">
                  <a:txBody>
                    <a:bodyPr/>
                    <a:lstStyle/>
                    <a:p>
                      <a:pPr algn="l">
                        <a:lnSpc>
                          <a:spcPct val="16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  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ko-KR" altLang="en-US" sz="100" b="1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>
                      <a:noFill/>
                    </a:lnL>
                    <a:lnR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ko-KR" altLang="en-US" sz="2400" b="1" dirty="0">
                          <a:solidFill>
                            <a:srgbClr val="F8F8F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보   험   </a:t>
                      </a:r>
                      <a:r>
                        <a:rPr lang="ko-KR" altLang="en-US" sz="2400" b="1" dirty="0" err="1">
                          <a:solidFill>
                            <a:srgbClr val="F8F8F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료</a:t>
                      </a:r>
                      <a:endParaRPr lang="ko-KR" altLang="en-US" sz="2400" dirty="0">
                        <a:solidFill>
                          <a:srgbClr val="F8F8F8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3366C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53834">
                <a:tc rowSpan="5"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5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dirty="0">
                          <a:solidFill>
                            <a:srgbClr val="353535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dirty="0">
                          <a:solidFill>
                            <a:srgbClr val="353535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 dirty="0">
                          <a:solidFill>
                            <a:srgbClr val="353535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 dirty="0">
                        <a:solidFill>
                          <a:srgbClr val="353535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 dirty="0">
                          <a:solidFill>
                            <a:srgbClr val="353535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 dirty="0">
                        <a:solidFill>
                          <a:srgbClr val="353535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 dirty="0">
                          <a:solidFill>
                            <a:srgbClr val="353535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 dirty="0">
                        <a:solidFill>
                          <a:srgbClr val="353535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 dirty="0">
                          <a:solidFill>
                            <a:srgbClr val="353535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 dirty="0">
                        <a:solidFill>
                          <a:srgbClr val="353535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0000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57175"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00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00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00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4"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 dirty="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00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 dirty="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>
                      <a:noFill/>
                    </a:lnL>
                    <a:lnR w="38100" cap="flat" cmpd="sng" algn="ctr">
                      <a:solidFill>
                        <a:srgbClr val="0000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 w="38100" cap="flat" cmpd="sng" algn="ctr">
                      <a:solidFill>
                        <a:srgbClr val="0000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8400"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gridSpan="9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8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소득보험료</a:t>
                      </a:r>
                      <a:endParaRPr lang="ko-KR" altLang="en-US" sz="1800" dirty="0">
                        <a:solidFill>
                          <a:srgbClr val="282828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6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소비기준</a:t>
                      </a:r>
                      <a:endParaRPr lang="ko-KR" altLang="en-US" sz="1600" dirty="0">
                        <a:solidFill>
                          <a:srgbClr val="282828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6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건강보험 재원</a:t>
                      </a:r>
                      <a:endParaRPr lang="ko-KR" altLang="en-US" sz="1600" dirty="0">
                        <a:solidFill>
                          <a:srgbClr val="282828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artDeco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</a:pPr>
                      <a:r>
                        <a:rPr lang="ko-KR" altLang="en-US" sz="10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57220"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9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>
                        <a:solidFill>
                          <a:srgbClr val="282828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5009"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 dirty="0">
                        <a:solidFill>
                          <a:srgbClr val="282828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>
                      <a:noFill/>
                    </a:lnL>
                    <a:lnR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>
                        <a:solidFill>
                          <a:srgbClr val="282828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53834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>
                        <a:solidFill>
                          <a:srgbClr val="282828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 w="38100" cap="flat" cmpd="sng" algn="ctr">
                      <a:solidFill>
                        <a:schemeClr val="accent5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>
                        <a:solidFill>
                          <a:srgbClr val="282828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820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ko-KR" altLang="en-US" sz="14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보수월액 보험료</a:t>
                      </a:r>
                    </a:p>
                    <a:p>
                      <a:pPr algn="ctr">
                        <a:lnSpc>
                          <a:spcPct val="30000"/>
                        </a:lnSpc>
                      </a:pPr>
                      <a:r>
                        <a:rPr lang="ko-KR" altLang="en-US" sz="14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ko-KR" sz="14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4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보수월액</a:t>
                      </a:r>
                      <a:r>
                        <a:rPr lang="en-US" altLang="ko-KR" sz="14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×</a:t>
                      </a:r>
                      <a:r>
                        <a:rPr lang="ko-KR" altLang="en-US" sz="1400" b="1" dirty="0" err="1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보험료율</a:t>
                      </a:r>
                      <a:r>
                        <a:rPr lang="en-US" altLang="ko-KR" sz="16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1600" b="1" dirty="0">
                        <a:solidFill>
                          <a:srgbClr val="282828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ko-KR" altLang="en-US" sz="1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ko-KR" altLang="en-US" sz="1400" b="1" dirty="0" err="1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보수외소득월액</a:t>
                      </a:r>
                      <a:r>
                        <a:rPr lang="ko-KR" altLang="en-US" sz="14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보험료</a:t>
                      </a: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n-US" altLang="ko-KR" sz="14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4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연간보수외소득액</a:t>
                      </a: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n-US" altLang="ko-KR" sz="14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/12)×</a:t>
                      </a:r>
                      <a:r>
                        <a:rPr lang="ko-KR" altLang="en-US" sz="1400" b="1" dirty="0" err="1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보험료율</a:t>
                      </a:r>
                      <a:endParaRPr lang="ko-KR" altLang="en-US" sz="1400" b="1" dirty="0">
                        <a:solidFill>
                          <a:srgbClr val="282828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ko-KR" altLang="en-US" sz="100" b="1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ko-KR" altLang="en-US" sz="14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부가가치세 등 </a:t>
                      </a:r>
                      <a:endParaRPr lang="en-US" altLang="ko-KR" sz="1400" b="1" dirty="0" smtClean="0">
                        <a:solidFill>
                          <a:srgbClr val="282828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ko-KR" altLang="en-US" sz="1400" b="1" dirty="0" smtClean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과세 </a:t>
                      </a:r>
                      <a:r>
                        <a:rPr lang="ko-KR" altLang="en-US" sz="1400" b="1" dirty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표준의 일정률을 </a:t>
                      </a:r>
                      <a:endParaRPr lang="en-US" altLang="ko-KR" sz="1400" b="1" dirty="0" smtClean="0">
                        <a:solidFill>
                          <a:srgbClr val="282828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ko-KR" altLang="en-US" sz="1400" b="1" dirty="0" smtClean="0">
                          <a:solidFill>
                            <a:srgbClr val="282828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재원으로 조달</a:t>
                      </a:r>
                      <a:endParaRPr lang="ko-KR" altLang="en-US" sz="1600" b="1" dirty="0">
                        <a:solidFill>
                          <a:srgbClr val="282828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chemeClr val="bg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b="1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  <a:endParaRPr lang="ko-KR" altLang="en-US" sz="10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7783" marR="17783" marT="17783" marB="17783" anchor="ctr">
                    <a:lnL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03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" dirty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 </a:t>
                      </a:r>
                    </a:p>
                  </a:txBody>
                  <a:tcPr marL="17783" marR="17783" marT="17783" marB="17783" anchor="ctr">
                    <a:lnL>
                      <a:noFill/>
                    </a:lnL>
                    <a:lnR>
                      <a:noFill/>
                    </a:lnR>
                    <a:lnT w="1440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직사각형 15"/>
          <p:cNvSpPr/>
          <p:nvPr/>
        </p:nvSpPr>
        <p:spPr>
          <a:xfrm>
            <a:off x="693388" y="1702346"/>
            <a:ext cx="62800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소득중심 단일 부과체계 개편</a:t>
            </a:r>
            <a:endParaRPr lang="ko-KR" altLang="en-US" sz="2000" dirty="0">
              <a:solidFill>
                <a:schemeClr val="accent2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7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42910" y="1845222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657890" y="2062025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pc="-15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pc="-150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spc="-150" dirty="0" smtClean="0">
                <a:latin typeface="HY울릉도B" pitchFamily="18" charset="-127"/>
                <a:ea typeface="HY울릉도B" pitchFamily="18" charset="-127"/>
              </a:rPr>
              <a:t>이원화된 부과체계를 소득중심 단일부과체계로 개편</a:t>
            </a:r>
            <a:endParaRPr lang="ko-KR" altLang="en-US" spc="-15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93388" y="2418445"/>
            <a:ext cx="62800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재원조달기반 확대</a:t>
            </a:r>
            <a:endParaRPr lang="ko-KR" altLang="en-US" sz="2000" dirty="0">
              <a:solidFill>
                <a:schemeClr val="accent2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36274" y="2734905"/>
            <a:ext cx="81369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>
              <a:lnSpc>
                <a:spcPts val="2500"/>
              </a:lnSpc>
            </a:pPr>
            <a:r>
              <a:rPr lang="ko-KR" altLang="en-US" spc="-15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pc="-150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spc="-150" dirty="0" smtClean="0">
                <a:latin typeface="HY울릉도B" pitchFamily="18" charset="-127"/>
                <a:ea typeface="HY울릉도B" pitchFamily="18" charset="-127"/>
              </a:rPr>
              <a:t>소비 기준 기본보험료 성격의 건강보험 재원 조달</a:t>
            </a:r>
            <a:endParaRPr lang="en-US" altLang="ko-KR" spc="-150" dirty="0" smtClean="0">
              <a:latin typeface="HY울릉도B" pitchFamily="18" charset="-127"/>
              <a:ea typeface="HY울릉도B" pitchFamily="18" charset="-127"/>
            </a:endParaRPr>
          </a:p>
          <a:p>
            <a:pPr marL="269875" indent="-269875">
              <a:lnSpc>
                <a:spcPts val="2500"/>
              </a:lnSpc>
            </a:pPr>
            <a:r>
              <a:rPr lang="ko-KR" altLang="en-US" spc="-15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pc="-150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spc="-150" dirty="0" smtClean="0">
                <a:latin typeface="HY울릉도B" pitchFamily="18" charset="-127"/>
                <a:ea typeface="HY울릉도B" pitchFamily="18" charset="-127"/>
              </a:rPr>
              <a:t>목적세 도입 검토</a:t>
            </a:r>
            <a:endParaRPr lang="en-US" altLang="ko-KR" spc="-150" dirty="0" smtClean="0">
              <a:latin typeface="HY울릉도B" pitchFamily="18" charset="-127"/>
              <a:ea typeface="HY울릉도B" pitchFamily="18" charset="-127"/>
            </a:endParaRPr>
          </a:p>
          <a:p>
            <a:pPr marL="269875" indent="-269875">
              <a:lnSpc>
                <a:spcPts val="2500"/>
              </a:lnSpc>
            </a:pPr>
            <a:r>
              <a:rPr lang="en-US" altLang="ko-KR" spc="-150" dirty="0" smtClean="0">
                <a:latin typeface="HY울릉도B" pitchFamily="18" charset="-127"/>
                <a:ea typeface="HY울릉도B" pitchFamily="18" charset="-127"/>
              </a:rPr>
              <a:t>      </a:t>
            </a:r>
            <a:endParaRPr lang="ko-KR" altLang="en-US" spc="-150" dirty="0"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9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47026" y="2516616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" name="표 19"/>
          <p:cNvGraphicFramePr>
            <a:graphicFrameLocks noGrp="1"/>
          </p:cNvGraphicFramePr>
          <p:nvPr/>
        </p:nvGraphicFramePr>
        <p:xfrm>
          <a:off x="611560" y="3649292"/>
          <a:ext cx="2520280" cy="2299988"/>
        </p:xfrm>
        <a:graphic>
          <a:graphicData uri="http://schemas.openxmlformats.org/drawingml/2006/table">
            <a:tbl>
              <a:tblPr/>
              <a:tblGrid>
                <a:gridCol w="2520280"/>
              </a:tblGrid>
              <a:tr h="2299988">
                <a:tc>
                  <a:txBody>
                    <a:bodyPr/>
                    <a:lstStyle/>
                    <a:p>
                      <a:pPr marL="370840" marR="127000" indent="-307340" algn="just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0" i="0" spc="5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※ </a:t>
                      </a:r>
                      <a:r>
                        <a:rPr kumimoji="0" lang="ko-KR" altLang="en-US" sz="1600" b="0" i="0" kern="1200" spc="5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  <a:cs typeface="+mn-cs"/>
                        </a:rPr>
                        <a:t>프랑스 사례</a:t>
                      </a:r>
                      <a:endParaRPr lang="en-US" altLang="ko-KR" sz="1600" b="0" i="0" spc="50" dirty="0" smtClean="0">
                        <a:solidFill>
                          <a:srgbClr val="282828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370840" marR="127000" indent="-307340" algn="just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0" i="0" spc="5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◆ </a:t>
                      </a:r>
                      <a:r>
                        <a:rPr lang="ko-KR" altLang="en-US" sz="1600" b="0" i="0" spc="-100" baseline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담배</a:t>
                      </a:r>
                      <a:r>
                        <a:rPr lang="en-US" altLang="ko-KR" sz="1600" b="0" i="0" spc="-100" baseline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lang="ko-KR" altLang="en-US" sz="1600" b="0" i="0" spc="-100" baseline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알코올 등 </a:t>
                      </a:r>
                      <a:r>
                        <a:rPr lang="ko-KR" altLang="en-US" sz="1600" b="0" i="0" spc="-100" baseline="0" dirty="0" err="1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건강위해요인과</a:t>
                      </a:r>
                      <a:r>
                        <a:rPr lang="ko-KR" altLang="en-US" sz="1600" b="0" i="0" spc="-100" baseline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자동차 보험</a:t>
                      </a:r>
                      <a:r>
                        <a:rPr lang="en-US" altLang="ko-KR" sz="1600" b="0" i="0" spc="-100" baseline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lang="ko-KR" altLang="en-US" sz="1600" b="0" i="0" spc="-100" baseline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의약품 광고세 등에 목적세 부과 </a:t>
                      </a:r>
                      <a:r>
                        <a:rPr lang="en-US" altLang="ko-KR" sz="1600" b="0" i="0" spc="-100" baseline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  <a:sym typeface="Wingdings" pitchFamily="2" charset="2"/>
                        </a:rPr>
                        <a:t> </a:t>
                      </a:r>
                      <a:r>
                        <a:rPr lang="ko-KR" altLang="en-US" sz="1600" b="0" i="0" spc="-100" baseline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건강보장 재원의 약 </a:t>
                      </a:r>
                      <a:r>
                        <a:rPr lang="en-US" altLang="ko-KR" sz="1600" b="0" i="0" spc="-100" baseline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11%</a:t>
                      </a:r>
                      <a:r>
                        <a:rPr lang="ko-KR" altLang="en-US" sz="1600" b="0" i="0" spc="-100" baseline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확보</a:t>
                      </a:r>
                      <a:endParaRPr lang="en-US" altLang="ko-KR" sz="1600" b="0" i="0" spc="-100" baseline="0" dirty="0" smtClean="0">
                        <a:solidFill>
                          <a:srgbClr val="282828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>
                    <a:lnL w="5080" cap="flat" cmpd="sng" algn="ctr">
                      <a:solidFill>
                        <a:srgbClr val="282828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282828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282828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282828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25"/>
          <p:cNvSpPr>
            <a:spLocks noChangeArrowheads="1"/>
          </p:cNvSpPr>
          <p:nvPr/>
        </p:nvSpPr>
        <p:spPr bwMode="auto">
          <a:xfrm rot="10800000">
            <a:off x="1955800" y="1700803"/>
            <a:ext cx="6792664" cy="4752532"/>
          </a:xfrm>
          <a:prstGeom prst="rightArrow">
            <a:avLst>
              <a:gd name="adj1" fmla="val 98759"/>
              <a:gd name="adj2" fmla="val 16858"/>
            </a:avLst>
          </a:prstGeom>
          <a:solidFill>
            <a:srgbClr val="E3DD5B">
              <a:alpha val="59999"/>
            </a:srgbClr>
          </a:solidFill>
          <a:ln w="15875" algn="ctr">
            <a:noFill/>
            <a:miter lim="800000"/>
            <a:headEnd/>
            <a:tailEnd/>
          </a:ln>
        </p:spPr>
        <p:txBody>
          <a:bodyPr anchor="ctr"/>
          <a:lstStyle/>
          <a:p>
            <a:pPr eaLnBrk="0" latinLnBrk="0" hangingPunct="0">
              <a:spcBef>
                <a:spcPct val="50000"/>
              </a:spcBef>
            </a:pPr>
            <a:endParaRPr kumimoji="0" lang="ko-KR" altLang="ko-KR" sz="1600">
              <a:solidFill>
                <a:schemeClr val="bg1"/>
              </a:solidFill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4. </a:t>
            </a:r>
            <a:r>
              <a:rPr lang="ko-KR" alt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</a:p>
        </p:txBody>
      </p:sp>
      <p:grpSp>
        <p:nvGrpSpPr>
          <p:cNvPr id="78" name="그룹 26"/>
          <p:cNvGrpSpPr/>
          <p:nvPr/>
        </p:nvGrpSpPr>
        <p:grpSpPr>
          <a:xfrm>
            <a:off x="2989773" y="1908665"/>
            <a:ext cx="3960440" cy="597751"/>
            <a:chOff x="4811774" y="3164718"/>
            <a:chExt cx="3506591" cy="597751"/>
          </a:xfrm>
        </p:grpSpPr>
        <p:sp>
          <p:nvSpPr>
            <p:cNvPr id="79" name="AutoShape 6"/>
            <p:cNvSpPr>
              <a:spLocks noChangeArrowheads="1"/>
            </p:cNvSpPr>
            <p:nvPr/>
          </p:nvSpPr>
          <p:spPr bwMode="auto">
            <a:xfrm flipV="1">
              <a:off x="4811774" y="3164718"/>
              <a:ext cx="3506591" cy="597751"/>
            </a:xfrm>
            <a:prstGeom prst="roundRect">
              <a:avLst>
                <a:gd name="adj" fmla="val 9288"/>
              </a:avLst>
            </a:prstGeom>
            <a:noFill/>
            <a:ln w="9525" algn="ctr">
              <a:solidFill>
                <a:srgbClr val="92D050"/>
              </a:solidFill>
              <a:round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endParaRPr lang="ko-KR" altLang="en-US"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80" name="AutoShape 6"/>
            <p:cNvSpPr>
              <a:spLocks noChangeArrowheads="1"/>
            </p:cNvSpPr>
            <p:nvPr/>
          </p:nvSpPr>
          <p:spPr bwMode="auto">
            <a:xfrm flipV="1">
              <a:off x="4860032" y="3212976"/>
              <a:ext cx="3429089" cy="504357"/>
            </a:xfrm>
            <a:prstGeom prst="roundRect">
              <a:avLst>
                <a:gd name="adj" fmla="val 12193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79216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endParaRPr lang="ko-KR" altLang="en-US">
                <a:latin typeface="HY울릉도B" pitchFamily="18" charset="-127"/>
                <a:ea typeface="HY울릉도B" pitchFamily="18" charset="-127"/>
              </a:endParaRPr>
            </a:p>
          </p:txBody>
        </p:sp>
      </p:grpSp>
      <p:sp>
        <p:nvSpPr>
          <p:cNvPr id="81" name="직사각형 80"/>
          <p:cNvSpPr/>
          <p:nvPr/>
        </p:nvSpPr>
        <p:spPr>
          <a:xfrm>
            <a:off x="3122672" y="2022938"/>
            <a:ext cx="32641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① 저소득층 보호기능 강화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82" name="그룹 32"/>
          <p:cNvGrpSpPr/>
          <p:nvPr/>
        </p:nvGrpSpPr>
        <p:grpSpPr>
          <a:xfrm>
            <a:off x="2987824" y="3109247"/>
            <a:ext cx="3962389" cy="597751"/>
            <a:chOff x="4811774" y="2960795"/>
            <a:chExt cx="3506591" cy="597751"/>
          </a:xfrm>
        </p:grpSpPr>
        <p:sp>
          <p:nvSpPr>
            <p:cNvPr id="83" name="AutoShape 6"/>
            <p:cNvSpPr>
              <a:spLocks noChangeArrowheads="1"/>
            </p:cNvSpPr>
            <p:nvPr/>
          </p:nvSpPr>
          <p:spPr bwMode="auto">
            <a:xfrm flipV="1">
              <a:off x="4811774" y="2960795"/>
              <a:ext cx="3506591" cy="597751"/>
            </a:xfrm>
            <a:prstGeom prst="roundRect">
              <a:avLst>
                <a:gd name="adj" fmla="val 9288"/>
              </a:avLst>
            </a:prstGeom>
            <a:noFill/>
            <a:ln w="9525" algn="ctr">
              <a:solidFill>
                <a:srgbClr val="92D050"/>
              </a:solidFill>
              <a:round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endParaRPr lang="ko-KR" altLang="en-US"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84" name="AutoShape 6"/>
            <p:cNvSpPr>
              <a:spLocks noChangeArrowheads="1"/>
            </p:cNvSpPr>
            <p:nvPr/>
          </p:nvSpPr>
          <p:spPr bwMode="auto">
            <a:xfrm flipV="1">
              <a:off x="4860032" y="3021842"/>
              <a:ext cx="3429089" cy="504357"/>
            </a:xfrm>
            <a:prstGeom prst="roundRect">
              <a:avLst>
                <a:gd name="adj" fmla="val 12193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79216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endParaRPr lang="ko-KR" altLang="en-US">
                <a:latin typeface="HY울릉도B" pitchFamily="18" charset="-127"/>
                <a:ea typeface="HY울릉도B" pitchFamily="18" charset="-127"/>
              </a:endParaRPr>
            </a:p>
          </p:txBody>
        </p:sp>
      </p:grpSp>
      <p:sp>
        <p:nvSpPr>
          <p:cNvPr id="85" name="직사각형 84"/>
          <p:cNvSpPr/>
          <p:nvPr/>
        </p:nvSpPr>
        <p:spPr>
          <a:xfrm>
            <a:off x="3090851" y="3265658"/>
            <a:ext cx="32641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② 재난적 의료비 부담 해소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86" name="그룹 36"/>
          <p:cNvGrpSpPr/>
          <p:nvPr/>
        </p:nvGrpSpPr>
        <p:grpSpPr>
          <a:xfrm>
            <a:off x="2987824" y="4859126"/>
            <a:ext cx="4034397" cy="597751"/>
            <a:chOff x="4811774" y="3195891"/>
            <a:chExt cx="3506591" cy="597751"/>
          </a:xfrm>
        </p:grpSpPr>
        <p:sp>
          <p:nvSpPr>
            <p:cNvPr id="87" name="AutoShape 6"/>
            <p:cNvSpPr>
              <a:spLocks noChangeArrowheads="1"/>
            </p:cNvSpPr>
            <p:nvPr/>
          </p:nvSpPr>
          <p:spPr bwMode="auto">
            <a:xfrm flipV="1">
              <a:off x="4811774" y="3195891"/>
              <a:ext cx="3506591" cy="597751"/>
            </a:xfrm>
            <a:prstGeom prst="roundRect">
              <a:avLst>
                <a:gd name="adj" fmla="val 9288"/>
              </a:avLst>
            </a:prstGeom>
            <a:noFill/>
            <a:ln w="9525" algn="ctr">
              <a:solidFill>
                <a:srgbClr val="92D050"/>
              </a:solidFill>
              <a:round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endParaRPr lang="ko-KR" altLang="en-US"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88" name="AutoShape 6"/>
            <p:cNvSpPr>
              <a:spLocks noChangeArrowheads="1"/>
            </p:cNvSpPr>
            <p:nvPr/>
          </p:nvSpPr>
          <p:spPr bwMode="auto">
            <a:xfrm flipV="1">
              <a:off x="4860032" y="3244149"/>
              <a:ext cx="3429089" cy="504357"/>
            </a:xfrm>
            <a:prstGeom prst="roundRect">
              <a:avLst>
                <a:gd name="adj" fmla="val 12193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79216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endParaRPr lang="ko-KR" altLang="en-US">
                <a:latin typeface="HY울릉도B" pitchFamily="18" charset="-127"/>
                <a:ea typeface="HY울릉도B" pitchFamily="18" charset="-127"/>
              </a:endParaRPr>
            </a:p>
          </p:txBody>
        </p:sp>
      </p:grpSp>
      <p:sp>
        <p:nvSpPr>
          <p:cNvPr id="89" name="직사각형 88"/>
          <p:cNvSpPr/>
          <p:nvPr/>
        </p:nvSpPr>
        <p:spPr>
          <a:xfrm>
            <a:off x="3157539" y="4970829"/>
            <a:ext cx="37206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③ </a:t>
            </a:r>
            <a:r>
              <a:rPr lang="ko-KR" altLang="en-US" spc="-150" dirty="0" smtClean="0">
                <a:latin typeface="HY울릉도B" pitchFamily="18" charset="-127"/>
                <a:ea typeface="HY울릉도B" pitchFamily="18" charset="-127"/>
              </a:rPr>
              <a:t>우선순위에 따른 </a:t>
            </a:r>
            <a:r>
              <a:rPr lang="ko-KR" altLang="en-US" spc="-150" dirty="0" err="1" smtClean="0">
                <a:latin typeface="HY울릉도B" pitchFamily="18" charset="-127"/>
                <a:ea typeface="HY울릉도B" pitchFamily="18" charset="-127"/>
              </a:rPr>
              <a:t>비급여의</a:t>
            </a:r>
            <a:r>
              <a:rPr lang="ko-KR" altLang="en-US" spc="-150" dirty="0" smtClean="0">
                <a:latin typeface="HY울릉도B" pitchFamily="18" charset="-127"/>
                <a:ea typeface="HY울릉도B" pitchFamily="18" charset="-127"/>
              </a:rPr>
              <a:t> 급여화</a:t>
            </a:r>
            <a:endParaRPr lang="ko-KR" altLang="en-US" spc="-15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90" name="직사각형 89"/>
          <p:cNvSpPr/>
          <p:nvPr/>
        </p:nvSpPr>
        <p:spPr>
          <a:xfrm>
            <a:off x="3097879" y="5498648"/>
            <a:ext cx="4789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비급여의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제도적 해결과 질적 수준 강화</a:t>
            </a:r>
            <a:endParaRPr lang="ko-KR" altLang="en-US" spc="-20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91" name="직사각형 90"/>
          <p:cNvSpPr/>
          <p:nvPr/>
        </p:nvSpPr>
        <p:spPr>
          <a:xfrm>
            <a:off x="3243035" y="3710101"/>
            <a:ext cx="5577437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ko-KR" altLang="en-US" spc="-3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pc="-150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spc="-150" dirty="0" smtClean="0">
                <a:latin typeface="HY울릉도B" pitchFamily="18" charset="-127"/>
                <a:ea typeface="HY울릉도B" pitchFamily="18" charset="-127"/>
              </a:rPr>
              <a:t>재난적 의료비 지출 가구 비율</a:t>
            </a:r>
            <a:r>
              <a:rPr lang="en-US" altLang="ko-KR" spc="-150" dirty="0" smtClean="0">
                <a:latin typeface="HY울릉도B" pitchFamily="18" charset="-127"/>
                <a:ea typeface="HY울릉도B" pitchFamily="18" charset="-127"/>
              </a:rPr>
              <a:t> </a:t>
            </a:r>
          </a:p>
          <a:p>
            <a:pPr>
              <a:lnSpc>
                <a:spcPts val="2500"/>
              </a:lnSpc>
            </a:pPr>
            <a:r>
              <a:rPr lang="en-US" altLang="ko-KR" spc="-150" dirty="0" smtClean="0">
                <a:latin typeface="HY울릉도B" pitchFamily="18" charset="-127"/>
                <a:ea typeface="HY울릉도B" pitchFamily="18" charset="-127"/>
              </a:rPr>
              <a:t>     : 1.9%(2002) </a:t>
            </a:r>
            <a:r>
              <a:rPr lang="en-US" altLang="ko-KR" spc="-150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 </a:t>
            </a:r>
            <a:r>
              <a:rPr lang="en-US" altLang="ko-KR" spc="-150" dirty="0" smtClean="0">
                <a:latin typeface="HY울릉도B" pitchFamily="18" charset="-127"/>
                <a:ea typeface="HY울릉도B" pitchFamily="18" charset="-127"/>
              </a:rPr>
              <a:t>2.7%(2007)</a:t>
            </a:r>
          </a:p>
          <a:p>
            <a:pPr marL="269875" indent="-269875">
              <a:lnSpc>
                <a:spcPts val="2500"/>
              </a:lnSpc>
            </a:pPr>
            <a:r>
              <a:rPr lang="en-US" altLang="ko-KR" spc="-150" dirty="0" smtClean="0">
                <a:latin typeface="HY울릉도B" pitchFamily="18" charset="-127"/>
                <a:ea typeface="HY울릉도B" pitchFamily="18" charset="-127"/>
              </a:rPr>
              <a:t> - </a:t>
            </a:r>
            <a:r>
              <a:rPr lang="ko-KR" altLang="en-US" spc="-150" dirty="0" smtClean="0">
                <a:latin typeface="HY울릉도B" pitchFamily="18" charset="-127"/>
                <a:ea typeface="HY울릉도B" pitchFamily="18" charset="-127"/>
              </a:rPr>
              <a:t>과도한 의료비 부담으로 인한 가계파탄의 제도적 해결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92" name="직사각형 91"/>
          <p:cNvSpPr/>
          <p:nvPr/>
        </p:nvSpPr>
        <p:spPr>
          <a:xfrm>
            <a:off x="3243035" y="2608294"/>
            <a:ext cx="38885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pc="-3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pc="-300" dirty="0" smtClean="0">
                <a:latin typeface="HY울릉도B" pitchFamily="18" charset="-127"/>
                <a:ea typeface="HY울릉도B" pitchFamily="18" charset="-127"/>
              </a:rPr>
              <a:t>-  </a:t>
            </a:r>
            <a:r>
              <a:rPr lang="ko-KR" altLang="en-US" spc="-170" dirty="0" smtClean="0">
                <a:latin typeface="HY울릉도B" pitchFamily="18" charset="-127"/>
                <a:ea typeface="HY울릉도B" pitchFamily="18" charset="-127"/>
              </a:rPr>
              <a:t>의료사각지대 해소 및 </a:t>
            </a:r>
            <a:r>
              <a:rPr lang="ko-KR" altLang="en-US" spc="-170" dirty="0" err="1" smtClean="0">
                <a:latin typeface="HY울릉도B" pitchFamily="18" charset="-127"/>
                <a:ea typeface="HY울릉도B" pitchFamily="18" charset="-127"/>
              </a:rPr>
              <a:t>접근성</a:t>
            </a:r>
            <a:r>
              <a:rPr lang="ko-KR" altLang="en-US" spc="-170" dirty="0" smtClean="0">
                <a:latin typeface="HY울릉도B" pitchFamily="18" charset="-127"/>
                <a:ea typeface="HY울릉도B" pitchFamily="18" charset="-127"/>
              </a:rPr>
              <a:t> 향상</a:t>
            </a:r>
            <a:endParaRPr lang="ko-KR" altLang="en-US" spc="-17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93" name="직사각형 92"/>
          <p:cNvSpPr/>
          <p:nvPr/>
        </p:nvSpPr>
        <p:spPr>
          <a:xfrm>
            <a:off x="3099018" y="5795972"/>
            <a:ext cx="5649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/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우선순위를 반영한 필수의료 중심의 급여확대 전략</a:t>
            </a:r>
            <a:endParaRPr lang="ko-KR" altLang="en-US" spc="-20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" name="AutoShape 65"/>
          <p:cNvSpPr>
            <a:spLocks noChangeArrowheads="1"/>
          </p:cNvSpPr>
          <p:nvPr/>
        </p:nvSpPr>
        <p:spPr bwMode="auto">
          <a:xfrm>
            <a:off x="395536" y="1124744"/>
            <a:ext cx="5904656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우선순위에 입각한 단계적이고 체계적인 급여화 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grpSp>
        <p:nvGrpSpPr>
          <p:cNvPr id="39" name="그룹 38"/>
          <p:cNvGrpSpPr/>
          <p:nvPr/>
        </p:nvGrpSpPr>
        <p:grpSpPr>
          <a:xfrm>
            <a:off x="467544" y="2636912"/>
            <a:ext cx="2448272" cy="2376264"/>
            <a:chOff x="467544" y="2636912"/>
            <a:chExt cx="2448272" cy="2376264"/>
          </a:xfrm>
        </p:grpSpPr>
        <p:sp>
          <p:nvSpPr>
            <p:cNvPr id="31" name="Oval 55"/>
            <p:cNvSpPr>
              <a:spLocks noChangeArrowheads="1"/>
            </p:cNvSpPr>
            <p:nvPr/>
          </p:nvSpPr>
          <p:spPr bwMode="auto">
            <a:xfrm>
              <a:off x="761703" y="2878085"/>
              <a:ext cx="1934866" cy="1877958"/>
            </a:xfrm>
            <a:prstGeom prst="ellipse">
              <a:avLst/>
            </a:prstGeom>
            <a:solidFill>
              <a:schemeClr val="bg1"/>
            </a:solidFill>
            <a:ln w="12700" algn="ctr">
              <a:solidFill>
                <a:srgbClr val="FE9B8F">
                  <a:alpha val="59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2" name="Oval 57"/>
            <p:cNvSpPr>
              <a:spLocks noChangeArrowheads="1"/>
            </p:cNvSpPr>
            <p:nvPr/>
          </p:nvSpPr>
          <p:spPr bwMode="auto">
            <a:xfrm>
              <a:off x="602747" y="2753952"/>
              <a:ext cx="2203445" cy="2138638"/>
            </a:xfrm>
            <a:prstGeom prst="ellipse">
              <a:avLst/>
            </a:prstGeom>
            <a:noFill/>
            <a:ln w="9525" algn="ctr">
              <a:solidFill>
                <a:srgbClr val="ED967B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3" name="Oval 58"/>
            <p:cNvSpPr>
              <a:spLocks noChangeArrowheads="1"/>
            </p:cNvSpPr>
            <p:nvPr/>
          </p:nvSpPr>
          <p:spPr bwMode="auto">
            <a:xfrm>
              <a:off x="856710" y="2941925"/>
              <a:ext cx="1781393" cy="173609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E9B8F"/>
                </a:gs>
              </a:gsLst>
              <a:lin ang="2700000" scaled="1"/>
            </a:gradFill>
            <a:ln w="12700" algn="ctr">
              <a:solidFill>
                <a:srgbClr val="FE9B8F">
                  <a:alpha val="59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ko-KR" sz="2000" dirty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34" name="Oval 59"/>
            <p:cNvSpPr>
              <a:spLocks noChangeArrowheads="1"/>
            </p:cNvSpPr>
            <p:nvPr/>
          </p:nvSpPr>
          <p:spPr bwMode="auto">
            <a:xfrm>
              <a:off x="467544" y="2636912"/>
              <a:ext cx="2448272" cy="2376264"/>
            </a:xfrm>
            <a:prstGeom prst="ellipse">
              <a:avLst/>
            </a:prstGeom>
            <a:noFill/>
            <a:ln w="9525" algn="ctr">
              <a:solidFill>
                <a:srgbClr val="ED967B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971600" y="3359314"/>
              <a:ext cx="1601851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ko-KR" altLang="en-US" b="1" spc="-170" dirty="0" smtClean="0">
                  <a:ea typeface="HY울릉도M" pitchFamily="18" charset="-127"/>
                </a:rPr>
                <a:t>보장성 강화의 </a:t>
              </a:r>
              <a:endParaRPr lang="en-US" altLang="ko-KR" b="1" spc="-170" dirty="0" smtClean="0">
                <a:ea typeface="HY울릉도M" pitchFamily="18" charset="-127"/>
              </a:endParaRPr>
            </a:p>
            <a:p>
              <a:pPr>
                <a:lnSpc>
                  <a:spcPts val="3000"/>
                </a:lnSpc>
              </a:pPr>
              <a:r>
                <a:rPr lang="ko-KR" altLang="en-US" b="1" spc="-170" dirty="0" smtClean="0">
                  <a:ea typeface="HY울릉도M" pitchFamily="18" charset="-127"/>
                </a:rPr>
                <a:t>기본 우선순위</a:t>
              </a:r>
              <a:endParaRPr lang="en-US" altLang="ko-KR" b="1" spc="-170" dirty="0" smtClean="0">
                <a:ea typeface="HY울릉도M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5"/>
          <p:cNvSpPr>
            <a:spLocks noChangeArrowheads="1"/>
          </p:cNvSpPr>
          <p:nvPr/>
        </p:nvSpPr>
        <p:spPr bwMode="auto">
          <a:xfrm>
            <a:off x="395536" y="1124744"/>
            <a:ext cx="7462612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우선순위 항목별 보장성 강화 </a:t>
            </a:r>
            <a:r>
              <a:rPr kumimoji="1" lang="en-US" altLang="ko-KR" sz="20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: </a:t>
            </a:r>
            <a:r>
              <a:rPr kumimoji="1" lang="ko-KR" altLang="en-US" sz="20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저소득층 보호 기능 강화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756209" y="171448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spc="-1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소득계층 </a:t>
            </a:r>
            <a:r>
              <a:rPr lang="en-US" altLang="ko-KR" sz="2000" spc="-1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1</a:t>
            </a:r>
            <a:r>
              <a:rPr lang="ko-KR" altLang="en-US" sz="2000" spc="-100" dirty="0" err="1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분위</a:t>
            </a:r>
            <a:r>
              <a:rPr lang="ko-KR" altLang="en-US" sz="2000" spc="-1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 세대에 대한 법정 본인부담률 경감을 통한 </a:t>
            </a:r>
            <a:r>
              <a:rPr lang="ko-KR" altLang="en-US" sz="2000" spc="-100" dirty="0" err="1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접근성</a:t>
            </a:r>
            <a:r>
              <a:rPr lang="ko-KR" altLang="en-US" sz="2000" spc="-1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 향상</a:t>
            </a:r>
            <a:endParaRPr lang="ko-KR" altLang="en-US" sz="2000" spc="-100" dirty="0">
              <a:solidFill>
                <a:srgbClr val="C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20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59818" y="1856645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직사각형 25"/>
          <p:cNvSpPr/>
          <p:nvPr/>
        </p:nvSpPr>
        <p:spPr>
          <a:xfrm>
            <a:off x="755576" y="2060848"/>
            <a:ext cx="8029653" cy="834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ko-KR" altLang="en-US" spc="-3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pc="-300" dirty="0" smtClean="0">
                <a:latin typeface="HY울릉도B" pitchFamily="18" charset="-127"/>
                <a:ea typeface="HY울릉도B" pitchFamily="18" charset="-127"/>
              </a:rPr>
              <a:t>-  </a:t>
            </a:r>
            <a:r>
              <a:rPr lang="ko-KR" altLang="en-US" spc="-170" dirty="0" smtClean="0">
                <a:latin typeface="HY울릉도B" pitchFamily="18" charset="-127"/>
                <a:ea typeface="HY울릉도B" pitchFamily="18" charset="-127"/>
              </a:rPr>
              <a:t>적용대상 인구</a:t>
            </a:r>
            <a:r>
              <a:rPr lang="en-US" altLang="ko-KR" spc="-170" dirty="0" smtClean="0">
                <a:latin typeface="HY울릉도B" pitchFamily="18" charset="-127"/>
                <a:ea typeface="HY울릉도B" pitchFamily="18" charset="-127"/>
              </a:rPr>
              <a:t>(2010) : </a:t>
            </a:r>
            <a:r>
              <a:rPr lang="ko-KR" altLang="en-US" spc="-17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pc="-170" dirty="0" smtClean="0">
                <a:latin typeface="HY울릉도B" pitchFamily="18" charset="-127"/>
                <a:ea typeface="HY울릉도B" pitchFamily="18" charset="-127"/>
              </a:rPr>
              <a:t>345</a:t>
            </a:r>
            <a:r>
              <a:rPr lang="ko-KR" altLang="en-US" spc="-170" dirty="0" err="1" smtClean="0">
                <a:latin typeface="HY울릉도B" pitchFamily="18" charset="-127"/>
                <a:ea typeface="HY울릉도B" pitchFamily="18" charset="-127"/>
              </a:rPr>
              <a:t>만명</a:t>
            </a:r>
            <a:r>
              <a:rPr lang="en-US" altLang="ko-KR" spc="-170" dirty="0" smtClean="0">
                <a:latin typeface="HY울릉도B" pitchFamily="18" charset="-127"/>
                <a:ea typeface="HY울릉도B" pitchFamily="18" charset="-127"/>
              </a:rPr>
              <a:t>(</a:t>
            </a:r>
            <a:r>
              <a:rPr lang="ko-KR" altLang="en-US" spc="-170" dirty="0" smtClean="0">
                <a:latin typeface="HY울릉도B" pitchFamily="18" charset="-127"/>
                <a:ea typeface="HY울릉도B" pitchFamily="18" charset="-127"/>
              </a:rPr>
              <a:t>보험료 하위 </a:t>
            </a:r>
            <a:r>
              <a:rPr lang="en-US" altLang="ko-KR" spc="-170" dirty="0" smtClean="0">
                <a:latin typeface="HY울릉도B" pitchFamily="18" charset="-127"/>
                <a:ea typeface="HY울릉도B" pitchFamily="18" charset="-127"/>
              </a:rPr>
              <a:t>10%)</a:t>
            </a:r>
          </a:p>
          <a:p>
            <a:pPr>
              <a:lnSpc>
                <a:spcPts val="3000"/>
              </a:lnSpc>
            </a:pPr>
            <a:r>
              <a:rPr lang="ko-KR" altLang="en-US" spc="-3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pc="-300" dirty="0" smtClean="0">
                <a:latin typeface="HY울릉도B" pitchFamily="18" charset="-127"/>
                <a:ea typeface="HY울릉도B" pitchFamily="18" charset="-127"/>
              </a:rPr>
              <a:t>-  </a:t>
            </a:r>
            <a:r>
              <a:rPr lang="ko-KR" altLang="en-US" spc="-170" dirty="0" smtClean="0">
                <a:latin typeface="HY울릉도B" pitchFamily="18" charset="-127"/>
                <a:ea typeface="HY울릉도B" pitchFamily="18" charset="-127"/>
              </a:rPr>
              <a:t>본인부담률 경감 내용 </a:t>
            </a:r>
            <a:r>
              <a:rPr lang="en-US" altLang="ko-KR" spc="-170" dirty="0" smtClean="0">
                <a:latin typeface="HY울릉도B" pitchFamily="18" charset="-127"/>
                <a:ea typeface="HY울릉도B" pitchFamily="18" charset="-127"/>
              </a:rPr>
              <a:t>: 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755576" y="5131370"/>
            <a:ext cx="7851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비용장벽 감소에 따른 도덕적 해이를 제어하기 위한 관리방안 동시 추진</a:t>
            </a:r>
            <a:endParaRPr lang="ko-KR" altLang="en-US" sz="160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4. </a:t>
            </a:r>
            <a:r>
              <a:rPr lang="ko-KR" alt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785786" y="4714884"/>
            <a:ext cx="84296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      </a:t>
            </a:r>
            <a:r>
              <a:rPr lang="ko-KR" altLang="en-US" sz="1400" dirty="0" smtClean="0">
                <a:latin typeface="HY울릉도B" pitchFamily="18" charset="-127"/>
                <a:ea typeface="HY울릉도B" pitchFamily="18" charset="-127"/>
              </a:rPr>
              <a:t>    </a:t>
            </a:r>
            <a:r>
              <a:rPr lang="en-US" altLang="ko-KR" sz="1400" dirty="0" smtClean="0">
                <a:latin typeface="HY울릉도B" pitchFamily="18" charset="-127"/>
                <a:ea typeface="HY울릉도B" pitchFamily="18" charset="-127"/>
              </a:rPr>
              <a:t>※</a:t>
            </a:r>
            <a:r>
              <a:rPr lang="ko-KR" altLang="en-US" sz="1400" dirty="0" smtClean="0">
                <a:latin typeface="HY울릉도B" pitchFamily="18" charset="-127"/>
                <a:ea typeface="HY울릉도B" pitchFamily="18" charset="-127"/>
              </a:rPr>
              <a:t> 의료급여 </a:t>
            </a:r>
            <a:r>
              <a:rPr lang="en-US" altLang="ko-KR" sz="1400" dirty="0" smtClean="0">
                <a:latin typeface="HY울릉도B" pitchFamily="18" charset="-127"/>
                <a:ea typeface="HY울릉도B" pitchFamily="18" charset="-127"/>
              </a:rPr>
              <a:t>2</a:t>
            </a:r>
            <a:r>
              <a:rPr lang="ko-KR" altLang="en-US" sz="1400" dirty="0" smtClean="0">
                <a:latin typeface="HY울릉도B" pitchFamily="18" charset="-127"/>
                <a:ea typeface="HY울릉도B" pitchFamily="18" charset="-127"/>
              </a:rPr>
              <a:t>종의 건당 법정본인부담률은 입원 </a:t>
            </a:r>
            <a:r>
              <a:rPr lang="en-US" altLang="ko-KR" sz="1400" dirty="0" smtClean="0">
                <a:latin typeface="HY울릉도B" pitchFamily="18" charset="-127"/>
                <a:ea typeface="HY울릉도B" pitchFamily="18" charset="-127"/>
              </a:rPr>
              <a:t>10%, </a:t>
            </a:r>
            <a:r>
              <a:rPr lang="ko-KR" altLang="en-US" sz="1400" dirty="0" smtClean="0">
                <a:latin typeface="HY울릉도B" pitchFamily="18" charset="-127"/>
                <a:ea typeface="HY울릉도B" pitchFamily="18" charset="-127"/>
              </a:rPr>
              <a:t>외래 </a:t>
            </a:r>
            <a:r>
              <a:rPr lang="en-US" altLang="ko-KR" sz="1400" dirty="0" smtClean="0">
                <a:latin typeface="HY울릉도B" pitchFamily="18" charset="-127"/>
                <a:ea typeface="HY울릉도B" pitchFamily="18" charset="-127"/>
              </a:rPr>
              <a:t>15%, </a:t>
            </a:r>
            <a:r>
              <a:rPr lang="ko-KR" altLang="en-US" sz="1400" dirty="0" smtClean="0">
                <a:latin typeface="HY울릉도B" pitchFamily="18" charset="-127"/>
                <a:ea typeface="HY울릉도B" pitchFamily="18" charset="-127"/>
              </a:rPr>
              <a:t>약국 정액 </a:t>
            </a:r>
            <a:r>
              <a:rPr lang="en-US" altLang="ko-KR" sz="1400" dirty="0" smtClean="0">
                <a:latin typeface="HY울릉도B" pitchFamily="18" charset="-127"/>
                <a:ea typeface="HY울릉도B" pitchFamily="18" charset="-127"/>
              </a:rPr>
              <a:t>500</a:t>
            </a:r>
            <a:r>
              <a:rPr lang="ko-KR" altLang="en-US" sz="1400" dirty="0" smtClean="0">
                <a:latin typeface="HY울릉도B" pitchFamily="18" charset="-127"/>
                <a:ea typeface="HY울릉도B" pitchFamily="18" charset="-127"/>
              </a:rPr>
              <a:t>원임</a:t>
            </a:r>
            <a:endParaRPr lang="ko-KR" altLang="en-US" sz="1400" dirty="0">
              <a:latin typeface="HY울릉도B" pitchFamily="18" charset="-127"/>
              <a:ea typeface="HY울릉도B" pitchFamily="18" charset="-127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/>
        </p:nvGraphicFramePr>
        <p:xfrm>
          <a:off x="1524000" y="3012068"/>
          <a:ext cx="6096000" cy="1702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38472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구분</a:t>
                      </a:r>
                      <a:endParaRPr lang="ko-KR" altLang="en-US" sz="16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현재 </a:t>
                      </a:r>
                      <a:endParaRPr lang="ko-KR" altLang="en-US" sz="16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i="0" spc="3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경감 후</a:t>
                      </a:r>
                      <a:endParaRPr lang="ko-KR" altLang="en-US" sz="16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/>
                </a:tc>
              </a:tr>
              <a:tr h="363430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0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입원</a:t>
                      </a:r>
                      <a:endParaRPr lang="ko-KR" altLang="en-US" sz="16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0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20%</a:t>
                      </a:r>
                      <a:endParaRPr lang="ko-KR" altLang="en-US" sz="16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0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10%</a:t>
                      </a:r>
                      <a:endParaRPr lang="ko-KR" altLang="en-US" sz="16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3430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0" i="0" spc="3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외래</a:t>
                      </a:r>
                      <a:endParaRPr lang="ko-KR" altLang="en-US" sz="1600" b="0" i="0" spc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0" i="0" spc="3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30%~60% </a:t>
                      </a:r>
                      <a:endParaRPr lang="ko-KR" altLang="en-US" sz="1600" b="0" i="0" spc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0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15%</a:t>
                      </a:r>
                      <a:endParaRPr lang="ko-KR" altLang="en-US" sz="16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3430"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0" i="0" spc="3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약국</a:t>
                      </a:r>
                      <a:endParaRPr lang="ko-KR" altLang="en-US" sz="1600" b="0" i="0" spc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0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30%~50% </a:t>
                      </a:r>
                      <a:endParaRPr lang="ko-KR" altLang="en-US" sz="16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0" i="0" spc="3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15%</a:t>
                      </a:r>
                      <a:endParaRPr lang="ko-KR" altLang="en-US" sz="16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5"/>
          <p:cNvSpPr>
            <a:spLocks noChangeArrowheads="1"/>
          </p:cNvSpPr>
          <p:nvPr/>
        </p:nvSpPr>
        <p:spPr bwMode="auto">
          <a:xfrm>
            <a:off x="395536" y="1124744"/>
            <a:ext cx="7605488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우선순위 항목별 보장성 강화 </a:t>
            </a:r>
            <a:r>
              <a:rPr kumimoji="1" lang="en-US" altLang="ko-KR" sz="20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: </a:t>
            </a:r>
            <a:r>
              <a:rPr kumimoji="1" lang="ko-KR" altLang="en-US" sz="20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재난적 의료비 부담 해소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56209" y="164305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재난적 의료비에 대한 </a:t>
            </a:r>
            <a:r>
              <a:rPr lang="ko-KR" altLang="en-US" sz="2000" dirty="0" err="1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본인부담상한액</a:t>
            </a:r>
            <a:r>
              <a:rPr lang="ko-KR" altLang="en-US" sz="20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 기준 인하</a:t>
            </a:r>
            <a:endParaRPr lang="ko-KR" altLang="en-US" sz="2000" dirty="0">
              <a:solidFill>
                <a:srgbClr val="C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20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59818" y="1785207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직사각형 25"/>
          <p:cNvSpPr/>
          <p:nvPr/>
        </p:nvSpPr>
        <p:spPr>
          <a:xfrm>
            <a:off x="900064" y="2071678"/>
            <a:ext cx="80296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pc="-3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pc="-300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spc="-300" dirty="0" smtClean="0">
                <a:latin typeface="HY울릉도B" pitchFamily="18" charset="-127"/>
                <a:ea typeface="HY울릉도B" pitchFamily="18" charset="-127"/>
              </a:rPr>
              <a:t>재난적 의료비 기준</a:t>
            </a:r>
            <a:r>
              <a:rPr lang="en-US" altLang="ko-KR" spc="-300" dirty="0" smtClean="0">
                <a:latin typeface="HY울릉도B" pitchFamily="18" charset="-127"/>
                <a:ea typeface="HY울릉도B" pitchFamily="18" charset="-127"/>
              </a:rPr>
              <a:t> :  </a:t>
            </a:r>
            <a:r>
              <a:rPr lang="ko-KR" altLang="en-US" spc="-300" dirty="0" smtClean="0">
                <a:latin typeface="HY울릉도B" pitchFamily="18" charset="-127"/>
                <a:ea typeface="HY울릉도B" pitchFamily="18" charset="-127"/>
              </a:rPr>
              <a:t>연간 본인부담금이 연간 보험료 </a:t>
            </a:r>
            <a:r>
              <a:rPr lang="ko-KR" altLang="en-US" spc="-300" dirty="0" err="1" smtClean="0">
                <a:latin typeface="HY울릉도B" pitchFamily="18" charset="-127"/>
                <a:ea typeface="HY울릉도B" pitchFamily="18" charset="-127"/>
              </a:rPr>
              <a:t>기여액의</a:t>
            </a:r>
            <a:r>
              <a:rPr lang="ko-KR" altLang="en-US" spc="-3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pc="-300" dirty="0" smtClean="0">
                <a:latin typeface="HY울릉도B" pitchFamily="18" charset="-127"/>
                <a:ea typeface="HY울릉도B" pitchFamily="18" charset="-127"/>
              </a:rPr>
              <a:t>10</a:t>
            </a:r>
            <a:r>
              <a:rPr lang="ko-KR" altLang="en-US" spc="-300" dirty="0" smtClean="0">
                <a:latin typeface="HY울릉도B" pitchFamily="18" charset="-127"/>
                <a:ea typeface="HY울릉도B" pitchFamily="18" charset="-127"/>
              </a:rPr>
              <a:t>배  초과시</a:t>
            </a:r>
            <a:endParaRPr lang="en-US" altLang="ko-KR" spc="-170" dirty="0" smtClean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4. </a:t>
            </a:r>
            <a:r>
              <a:rPr lang="ko-KR" alt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</a:p>
        </p:txBody>
      </p:sp>
      <p:graphicFrame>
        <p:nvGraphicFramePr>
          <p:cNvPr id="15" name="표 14"/>
          <p:cNvGraphicFramePr>
            <a:graphicFrameLocks noGrp="1"/>
          </p:cNvGraphicFramePr>
          <p:nvPr/>
        </p:nvGraphicFramePr>
        <p:xfrm>
          <a:off x="1357290" y="4593118"/>
          <a:ext cx="6929485" cy="155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5897"/>
                <a:gridCol w="2066505"/>
                <a:gridCol w="1849512"/>
                <a:gridCol w="1627571"/>
              </a:tblGrid>
              <a:tr h="370840">
                <a:tc gridSpan="2"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소 득 계 </a:t>
                      </a:r>
                      <a:r>
                        <a:rPr lang="ko-KR" altLang="en-US" sz="1600" b="1" i="0" spc="3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층</a:t>
                      </a:r>
                      <a:r>
                        <a:rPr lang="en-US" altLang="ko-KR" sz="1600" b="1" i="0" spc="3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(2013</a:t>
                      </a:r>
                      <a:r>
                        <a:rPr lang="ko-KR" altLang="en-US" sz="1600" b="1" i="0" spc="3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년</a:t>
                      </a:r>
                      <a:r>
                        <a:rPr lang="en-US" altLang="ko-KR" sz="1600" b="1" i="0" spc="3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lang="ko-KR" altLang="en-US" sz="1600" b="1" i="0" spc="3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대상자 추계</a:t>
                      </a:r>
                      <a:r>
                        <a:rPr lang="en-US" altLang="ko-KR" sz="1600" b="1" i="0" spc="3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r>
                        <a:rPr lang="ko-KR" altLang="en-US" sz="1600" b="1" i="0" spc="3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endParaRPr lang="ko-KR" altLang="en-US" sz="16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상 한 액  기 준 </a:t>
                      </a:r>
                      <a:endParaRPr lang="ko-KR" altLang="en-US" sz="16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31750" indent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상위 </a:t>
                      </a: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20%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marL="0" marR="31750" indent="0" algn="l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(82</a:t>
                      </a:r>
                      <a:r>
                        <a:rPr lang="ko-KR" altLang="en-US" sz="1400" b="0" i="0" spc="3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천명</a:t>
                      </a: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연간 </a:t>
                      </a: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400</a:t>
                      </a:r>
                      <a:r>
                        <a:rPr lang="ko-KR" altLang="en-US" sz="1400" b="0" i="0" spc="3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만원  ⇒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연간 </a:t>
                      </a: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300</a:t>
                      </a:r>
                      <a:r>
                        <a:rPr lang="ko-KR" altLang="en-US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만원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31750" indent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중위 </a:t>
                      </a: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30%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marL="0" marR="31750" indent="0" algn="l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lang="en-US" altLang="ko-KR" sz="1400" b="0" i="0" spc="3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150</a:t>
                      </a:r>
                      <a:r>
                        <a:rPr lang="ko-KR" altLang="en-US" sz="1400" b="0" i="0" spc="3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천명</a:t>
                      </a: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연간 </a:t>
                      </a: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300</a:t>
                      </a:r>
                      <a:r>
                        <a:rPr lang="ko-KR" altLang="en-US" sz="1400" b="0" i="0" spc="3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만원  ⇒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연간 </a:t>
                      </a: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200</a:t>
                      </a:r>
                      <a:r>
                        <a:rPr lang="ko-KR" altLang="en-US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만원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31750" indent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하위 </a:t>
                      </a: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50%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marL="0" marR="31750" indent="0" algn="l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i="0" spc="3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(518</a:t>
                      </a:r>
                      <a:r>
                        <a:rPr lang="ko-KR" altLang="en-US" sz="1400" b="0" i="0" spc="3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천명</a:t>
                      </a: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연간 </a:t>
                      </a: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200</a:t>
                      </a:r>
                      <a:r>
                        <a:rPr lang="ko-KR" altLang="en-US" sz="1400" b="0" i="0" spc="30" baseline="0" dirty="0" smtClean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만원  ⇒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31750" indent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연간 </a:t>
                      </a:r>
                      <a:r>
                        <a:rPr lang="en-US" altLang="ko-KR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100</a:t>
                      </a:r>
                      <a:r>
                        <a:rPr lang="ko-KR" altLang="en-US" sz="1400" b="0" i="0" spc="30" baseline="0" dirty="0">
                          <a:solidFill>
                            <a:srgbClr val="000000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만원</a:t>
                      </a:r>
                      <a:endParaRPr lang="ko-KR" altLang="en-US" sz="1400" b="0" i="0" spc="0" baseline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직사각형 16"/>
          <p:cNvSpPr/>
          <p:nvPr/>
        </p:nvSpPr>
        <p:spPr>
          <a:xfrm>
            <a:off x="928662" y="3131676"/>
            <a:ext cx="76438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300" dirty="0" smtClean="0">
                <a:latin typeface="HY울릉도B" pitchFamily="18" charset="-127"/>
                <a:ea typeface="HY울릉도B" pitchFamily="18" charset="-127"/>
              </a:rPr>
              <a:t>-  </a:t>
            </a:r>
            <a:r>
              <a:rPr lang="ko-KR" altLang="en-US" spc="-300" dirty="0" err="1" smtClean="0">
                <a:latin typeface="HY울릉도B" pitchFamily="18" charset="-127"/>
                <a:ea typeface="HY울릉도B" pitchFamily="18" charset="-127"/>
              </a:rPr>
              <a:t>본인부담상한액</a:t>
            </a:r>
            <a:r>
              <a:rPr lang="ko-KR" altLang="en-US" spc="-300" dirty="0" smtClean="0">
                <a:latin typeface="HY울릉도B" pitchFamily="18" charset="-127"/>
                <a:ea typeface="HY울릉도B" pitchFamily="18" charset="-127"/>
              </a:rPr>
              <a:t> 기준 인하</a:t>
            </a:r>
            <a:r>
              <a:rPr lang="en-US" altLang="ko-KR" spc="-300" dirty="0" smtClean="0">
                <a:latin typeface="HY울릉도B" pitchFamily="18" charset="-127"/>
                <a:ea typeface="HY울릉도B" pitchFamily="18" charset="-127"/>
              </a:rPr>
              <a:t>.:   </a:t>
            </a:r>
            <a:r>
              <a:rPr lang="ko-KR" altLang="en-US" spc="-170" dirty="0" smtClean="0">
                <a:latin typeface="HY울릉도B" pitchFamily="18" charset="-127"/>
                <a:ea typeface="HY울릉도B" pitchFamily="18" charset="-127"/>
              </a:rPr>
              <a:t>현행 </a:t>
            </a:r>
            <a:r>
              <a:rPr lang="en-US" altLang="ko-KR" spc="-170" dirty="0" smtClean="0">
                <a:latin typeface="HY울릉도B" pitchFamily="18" charset="-127"/>
                <a:ea typeface="HY울릉도B" pitchFamily="18" charset="-127"/>
              </a:rPr>
              <a:t>200:300:400 →100:200:300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857224" y="2420888"/>
            <a:ext cx="80296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spc="-3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 ·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연간 가처분 소득의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35% 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수준을 초과하여 발생하는 의료비 부담의 제도적 해결</a:t>
            </a:r>
            <a:r>
              <a:rPr lang="en-US" altLang="ko-KR" sz="1400" spc="50" dirty="0" smtClean="0">
                <a:solidFill>
                  <a:srgbClr val="282828"/>
                </a:solidFill>
                <a:latin typeface="HY울릉도B" pitchFamily="18" charset="-127"/>
                <a:ea typeface="HY울릉도B" pitchFamily="18" charset="-127"/>
              </a:rPr>
              <a:t>     </a:t>
            </a:r>
            <a:endParaRPr lang="en-US" altLang="ko-KR" sz="1600" spc="-170" dirty="0" smtClean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142976" y="2737417"/>
            <a:ext cx="75009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>
                <a:latin typeface="HY울릉도B" pitchFamily="18" charset="-127"/>
                <a:ea typeface="HY울릉도B" pitchFamily="18" charset="-127"/>
              </a:rPr>
              <a:t>※</a:t>
            </a:r>
            <a:r>
              <a:rPr lang="ko-KR" altLang="en-US" sz="14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1400" dirty="0" smtClean="0">
                <a:latin typeface="HY울릉도B" pitchFamily="18" charset="-127"/>
                <a:ea typeface="HY울릉도B" pitchFamily="18" charset="-127"/>
              </a:rPr>
              <a:t>WHO</a:t>
            </a:r>
            <a:r>
              <a:rPr lang="ko-KR" altLang="en-US" sz="1400" dirty="0" smtClean="0">
                <a:latin typeface="HY울릉도B" pitchFamily="18" charset="-127"/>
                <a:ea typeface="HY울릉도B" pitchFamily="18" charset="-127"/>
              </a:rPr>
              <a:t>의 재난적 의료비 기준</a:t>
            </a:r>
            <a:r>
              <a:rPr lang="en-US" altLang="ko-KR" sz="1400" dirty="0" smtClean="0"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sz="1400" dirty="0" smtClean="0">
                <a:latin typeface="HY울릉도B" pitchFamily="18" charset="-127"/>
                <a:ea typeface="HY울릉도B" pitchFamily="18" charset="-127"/>
              </a:rPr>
              <a:t>가처분 소득의 </a:t>
            </a:r>
            <a:r>
              <a:rPr lang="en-US" altLang="ko-KR" sz="1400" dirty="0" smtClean="0">
                <a:latin typeface="HY울릉도B" pitchFamily="18" charset="-127"/>
                <a:ea typeface="HY울릉도B" pitchFamily="18" charset="-127"/>
              </a:rPr>
              <a:t>40%</a:t>
            </a:r>
            <a:endParaRPr lang="ko-KR" altLang="en-US" sz="1400" dirty="0">
              <a:latin typeface="HY울릉도B" pitchFamily="18" charset="-127"/>
              <a:ea typeface="HY울릉도B" pitchFamily="18" charset="-127"/>
            </a:endParaRPr>
          </a:p>
        </p:txBody>
      </p:sp>
      <p:graphicFrame>
        <p:nvGraphicFramePr>
          <p:cNvPr id="24" name="표 23"/>
          <p:cNvGraphicFramePr>
            <a:graphicFrameLocks noGrp="1"/>
          </p:cNvGraphicFramePr>
          <p:nvPr/>
        </p:nvGraphicFramePr>
        <p:xfrm>
          <a:off x="1357290" y="3583239"/>
          <a:ext cx="6929486" cy="864236"/>
        </p:xfrm>
        <a:graphic>
          <a:graphicData uri="http://schemas.openxmlformats.org/drawingml/2006/table">
            <a:tbl>
              <a:tblPr/>
              <a:tblGrid>
                <a:gridCol w="6929486"/>
              </a:tblGrid>
              <a:tr h="864236">
                <a:tc>
                  <a:txBody>
                    <a:bodyPr/>
                    <a:lstStyle/>
                    <a:p>
                      <a:pPr marL="370840" marR="127000" indent="-30734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i="0" spc="5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◆ 수혜인구</a:t>
                      </a:r>
                      <a:endParaRPr lang="en-US" altLang="ko-KR" sz="1400" b="0" i="0" spc="50" dirty="0" smtClean="0">
                        <a:solidFill>
                          <a:srgbClr val="282828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370840" marR="127000" indent="-30734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600" b="0" i="0" spc="0" dirty="0">
                        <a:solidFill>
                          <a:srgbClr val="0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307340" marR="63500" indent="-24384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i="0" spc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374</a:t>
                      </a:r>
                      <a:r>
                        <a:rPr lang="ko-KR" altLang="en-US" sz="1400" b="1" i="0" spc="0" dirty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천명</a:t>
                      </a:r>
                      <a:r>
                        <a:rPr lang="en-US" altLang="ko-KR" sz="1400" b="1" i="0" spc="0" dirty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(2011, </a:t>
                      </a:r>
                      <a:r>
                        <a:rPr lang="ko-KR" altLang="en-US" sz="1400" b="1" i="0" spc="0" dirty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보험가입자의 </a:t>
                      </a:r>
                      <a:r>
                        <a:rPr lang="en-US" altLang="ko-KR" sz="1400" b="1" i="0" spc="0" dirty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0.76</a:t>
                      </a:r>
                      <a:r>
                        <a:rPr lang="en-US" altLang="ko-KR" sz="1400" b="1" i="0" spc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%)</a:t>
                      </a:r>
                      <a:r>
                        <a:rPr kumimoji="0" lang="ko-KR" altLang="en-US" sz="1400" b="1" i="0" kern="1200" spc="0" baseline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  <a:cs typeface="+mn-cs"/>
                        </a:rPr>
                        <a:t> </a:t>
                      </a:r>
                      <a:r>
                        <a:rPr kumimoji="0" lang="en-US" altLang="ko-KR" sz="1400" b="1" i="0" kern="1200" spc="0" baseline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  <a:cs typeface="+mn-cs"/>
                          <a:sym typeface="Wingdings" pitchFamily="2" charset="2"/>
                        </a:rPr>
                        <a:t> </a:t>
                      </a:r>
                      <a:r>
                        <a:rPr lang="en-US" altLang="ko-KR" sz="1400" b="1" i="0" spc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1,029</a:t>
                      </a:r>
                      <a:r>
                        <a:rPr lang="ko-KR" altLang="en-US" sz="1400" b="1" i="0" spc="0" dirty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천명</a:t>
                      </a:r>
                      <a:r>
                        <a:rPr lang="en-US" altLang="ko-KR" sz="1400" b="1" i="0" spc="0" dirty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lang="en-US" altLang="ko-KR" sz="1400" b="1" i="0" spc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2017, 2.1%) </a:t>
                      </a:r>
                      <a:r>
                        <a:rPr lang="ko-KR" altLang="en-US" sz="1400" b="1" i="0" spc="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</a:rPr>
                        <a:t>증가 예측</a:t>
                      </a:r>
                      <a:endParaRPr lang="en-US" altLang="ko-KR" sz="1400" b="1" i="0" spc="0" dirty="0" smtClean="0">
                        <a:solidFill>
                          <a:srgbClr val="282828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307340" marR="63500" indent="-24384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600" b="0" i="0" spc="50" dirty="0" smtClean="0">
                        <a:solidFill>
                          <a:srgbClr val="282828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307340" marR="63500" indent="-24384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ko-KR" sz="1400" kern="1200" spc="5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  <a:cs typeface="+mn-cs"/>
                        </a:rPr>
                        <a:t> ※ </a:t>
                      </a:r>
                      <a:r>
                        <a:rPr kumimoji="0" lang="ko-KR" altLang="en-US" sz="1400" kern="1200" spc="50" dirty="0" smtClean="0">
                          <a:solidFill>
                            <a:srgbClr val="282828"/>
                          </a:solidFill>
                          <a:latin typeface="HY울릉도B" pitchFamily="18" charset="-127"/>
                          <a:ea typeface="HY울릉도B" pitchFamily="18" charset="-127"/>
                          <a:cs typeface="+mn-cs"/>
                        </a:rPr>
                        <a:t>연도별 보장성 강화에 따라 적용대상은 점차 확대될 것임</a:t>
                      </a:r>
                      <a:endParaRPr lang="en-US" altLang="ko-KR" sz="1400" b="0" i="0" spc="50" dirty="0" smtClean="0">
                        <a:solidFill>
                          <a:srgbClr val="282828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marL="17780" marR="17780" marT="17780" marB="17780" anchor="ctr">
                    <a:lnL w="5080" cap="flat" cmpd="sng" algn="ctr">
                      <a:solidFill>
                        <a:srgbClr val="282828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282828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282828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282828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5"/>
          <p:cNvSpPr>
            <a:spLocks noChangeArrowheads="1"/>
          </p:cNvSpPr>
          <p:nvPr/>
        </p:nvSpPr>
        <p:spPr bwMode="auto">
          <a:xfrm>
            <a:off x="395536" y="1124744"/>
            <a:ext cx="8319868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spc="-1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우선순위 항목별 보장성 강화 </a:t>
            </a:r>
            <a:r>
              <a:rPr kumimoji="1" lang="en-US" altLang="ko-KR" sz="2000" spc="-1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: </a:t>
            </a:r>
            <a:r>
              <a:rPr kumimoji="1" lang="ko-KR" altLang="en-US" sz="2000" spc="-1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우선순위에 따른 </a:t>
            </a:r>
            <a:r>
              <a:rPr kumimoji="1" lang="ko-KR" altLang="en-US" sz="2000" spc="-100" dirty="0" err="1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비급여의</a:t>
            </a:r>
            <a:r>
              <a:rPr kumimoji="1" lang="ko-KR" altLang="en-US" sz="2000" spc="-1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 단계적 급여화</a:t>
            </a:r>
            <a:endParaRPr kumimoji="1" lang="ko-KR" sz="2400" b="0" i="0" u="none" strike="noStrike" cap="none" spc="-100" normalizeH="0" dirty="0" smtClean="0">
              <a:ln>
                <a:noFill/>
              </a:ln>
              <a:solidFill>
                <a:schemeClr val="tx1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4. </a:t>
            </a:r>
            <a:r>
              <a:rPr lang="ko-KR" alt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</a:p>
        </p:txBody>
      </p:sp>
      <p:pic>
        <p:nvPicPr>
          <p:cNvPr id="36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59818" y="1928083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직사각형 36"/>
          <p:cNvSpPr/>
          <p:nvPr/>
        </p:nvSpPr>
        <p:spPr>
          <a:xfrm>
            <a:off x="756209" y="1785927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병실차액과 선택진료비 부담 해소</a:t>
            </a:r>
            <a:endParaRPr lang="ko-KR" altLang="en-US" sz="200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531954" y="2085562"/>
            <a:ext cx="80724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   </a:t>
            </a:r>
            <a:r>
              <a:rPr lang="en-US" altLang="ko-KR" spc="-300" dirty="0" smtClean="0">
                <a:latin typeface="HY울릉도B" pitchFamily="18" charset="-127"/>
                <a:ea typeface="HY울릉도B" pitchFamily="18" charset="-127"/>
              </a:rPr>
              <a:t>- 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가장 큰 국민부담을 유발하는 비급여 항목</a:t>
            </a:r>
            <a:endParaRPr lang="ko-KR" altLang="en-US" b="1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683568" y="4579796"/>
            <a:ext cx="785115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ct val="1200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병실차액 </a:t>
            </a: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spc="-100" dirty="0" err="1" smtClean="0">
                <a:latin typeface="HY울릉도B" pitchFamily="18" charset="-127"/>
                <a:ea typeface="HY울릉도B" pitchFamily="18" charset="-127"/>
              </a:rPr>
              <a:t>상급병실료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 차액 규모</a:t>
            </a: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</a:rPr>
              <a:t>(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연간 약 </a:t>
            </a: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</a:rPr>
              <a:t>9,723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억</a:t>
            </a: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</a:rPr>
              <a:t>)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를 급여영역으로 흡수</a:t>
            </a:r>
            <a:endParaRPr lang="en-US" altLang="ko-KR" spc="-100" dirty="0" smtClean="0">
              <a:latin typeface="HY울릉도B" pitchFamily="18" charset="-127"/>
              <a:ea typeface="HY울릉도B" pitchFamily="18" charset="-127"/>
            </a:endParaRPr>
          </a:p>
          <a:p>
            <a:pPr marL="363538" indent="-363538">
              <a:lnSpc>
                <a:spcPct val="120000"/>
              </a:lnSpc>
            </a:pP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       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기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준병실 상향조정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(4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인실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)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및 기준병상 비율 확대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83568" y="5320322"/>
            <a:ext cx="7851152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선택진료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양질의 진료에 대해 보상이 직접 연결될 수 있도록 구조 개편</a:t>
            </a:r>
            <a:endParaRPr lang="en-US" altLang="ko-KR" dirty="0" smtClean="0">
              <a:latin typeface="HY울릉도B" pitchFamily="18" charset="-127"/>
              <a:ea typeface="HY울릉도B" pitchFamily="18" charset="-127"/>
              <a:sym typeface="Wingdings" pitchFamily="2" charset="2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31954" y="2780928"/>
            <a:ext cx="8072494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  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근본적 제도 개선  필요</a:t>
            </a:r>
            <a:endParaRPr lang="ko-KR" altLang="en-US" b="1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891994" y="2420888"/>
            <a:ext cx="8072494" cy="404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600" dirty="0" smtClean="0">
                <a:solidFill>
                  <a:srgbClr val="0033CC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z="1600" dirty="0" smtClean="0">
                <a:solidFill>
                  <a:srgbClr val="0033CC"/>
                </a:solidFill>
                <a:latin typeface="HY울릉도B" pitchFamily="18" charset="-127"/>
                <a:ea typeface="HY울릉도B" pitchFamily="18" charset="-127"/>
              </a:rPr>
              <a:t> </a:t>
            </a:r>
            <a:r>
              <a:rPr lang="ko-KR" altLang="en-US" sz="1600" spc="-100" dirty="0" smtClean="0">
                <a:latin typeface="HY울릉도B" pitchFamily="18" charset="-127"/>
                <a:ea typeface="HY울릉도B" pitchFamily="18" charset="-127"/>
              </a:rPr>
              <a:t>비급여 중 </a:t>
            </a:r>
            <a:r>
              <a:rPr lang="en-US" altLang="ko-KR" sz="1600" spc="-100" dirty="0" smtClean="0">
                <a:latin typeface="HY울릉도B" pitchFamily="18" charset="-127"/>
                <a:ea typeface="HY울릉도B" pitchFamily="18" charset="-127"/>
              </a:rPr>
              <a:t>[</a:t>
            </a:r>
            <a:r>
              <a:rPr lang="ko-KR" altLang="en-US" sz="1600" spc="-100" dirty="0" smtClean="0">
                <a:latin typeface="HY울릉도B" pitchFamily="18" charset="-127"/>
                <a:ea typeface="HY울릉도B" pitchFamily="18" charset="-127"/>
              </a:rPr>
              <a:t>병실차액</a:t>
            </a:r>
            <a:r>
              <a:rPr lang="en-US" altLang="ko-KR" sz="1600" spc="-100" dirty="0" smtClean="0">
                <a:latin typeface="HY울릉도B" pitchFamily="18" charset="-127"/>
                <a:ea typeface="HY울릉도B" pitchFamily="18" charset="-127"/>
              </a:rPr>
              <a:t>+</a:t>
            </a:r>
            <a:r>
              <a:rPr lang="ko-KR" altLang="en-US" sz="1600" spc="-100" dirty="0" err="1" smtClean="0">
                <a:latin typeface="HY울릉도B" pitchFamily="18" charset="-127"/>
                <a:ea typeface="HY울릉도B" pitchFamily="18" charset="-127"/>
              </a:rPr>
              <a:t>선택진료료</a:t>
            </a:r>
            <a:r>
              <a:rPr lang="en-US" altLang="ko-KR" sz="1600" spc="-100" dirty="0" smtClean="0">
                <a:latin typeface="HY울릉도B" pitchFamily="18" charset="-127"/>
                <a:ea typeface="HY울릉도B" pitchFamily="18" charset="-127"/>
              </a:rPr>
              <a:t>] </a:t>
            </a:r>
            <a:r>
              <a:rPr lang="ko-KR" altLang="en-US" sz="1600" spc="-100" dirty="0" smtClean="0">
                <a:latin typeface="HY울릉도B" pitchFamily="18" charset="-127"/>
                <a:ea typeface="HY울릉도B" pitchFamily="18" charset="-127"/>
              </a:rPr>
              <a:t>비중 </a:t>
            </a:r>
            <a:r>
              <a:rPr lang="en-US" altLang="ko-KR" sz="1600" spc="-100" dirty="0" smtClean="0">
                <a:latin typeface="HY울릉도B" pitchFamily="18" charset="-127"/>
                <a:ea typeface="HY울릉도B" pitchFamily="18" charset="-127"/>
              </a:rPr>
              <a:t>:</a:t>
            </a:r>
            <a:r>
              <a:rPr lang="ko-KR" altLang="en-US" sz="1600" spc="-1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1600" spc="-100" dirty="0" smtClean="0">
                <a:latin typeface="HY울릉도B" pitchFamily="18" charset="-127"/>
                <a:ea typeface="HY울릉도B" pitchFamily="18" charset="-127"/>
              </a:rPr>
              <a:t>40.3% (’06~’10), 3.1</a:t>
            </a:r>
            <a:r>
              <a:rPr lang="ko-KR" altLang="en-US" sz="1600" spc="-100" dirty="0" smtClean="0">
                <a:latin typeface="HY울릉도B" pitchFamily="18" charset="-127"/>
                <a:ea typeface="HY울릉도B" pitchFamily="18" charset="-127"/>
              </a:rPr>
              <a:t>조원</a:t>
            </a:r>
            <a:r>
              <a:rPr lang="en-US" altLang="ko-KR" sz="1600" spc="-100" dirty="0" smtClean="0">
                <a:latin typeface="HY울릉도B" pitchFamily="18" charset="-127"/>
                <a:ea typeface="HY울릉도B" pitchFamily="18" charset="-127"/>
              </a:rPr>
              <a:t>(’10)</a:t>
            </a:r>
            <a:endParaRPr lang="ko-KR" altLang="en-US" sz="1600" b="1" spc="-10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886039" y="3118388"/>
            <a:ext cx="8072494" cy="404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600" dirty="0" smtClean="0">
                <a:solidFill>
                  <a:srgbClr val="0033CC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환자의 자발적 선택과 무관한 비용 발생</a:t>
            </a:r>
            <a:endParaRPr lang="ko-KR" altLang="en-US" sz="1600" b="1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91994" y="3416643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600" dirty="0" smtClean="0">
                <a:solidFill>
                  <a:srgbClr val="0033CC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현행 기준병실은 기본질적 수준에 못 미치는 진료환경</a:t>
            </a:r>
            <a:endParaRPr lang="ko-KR" altLang="en-US" sz="1600" b="1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819986" y="3801397"/>
            <a:ext cx="807249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b="1" dirty="0" smtClean="0">
                <a:latin typeface="HY울릉도B" pitchFamily="18" charset="-127"/>
                <a:ea typeface="HY울릉도B" pitchFamily="18" charset="-127"/>
              </a:rPr>
              <a:t>→ </a:t>
            </a:r>
            <a:r>
              <a:rPr lang="ko-KR" altLang="en-US" b="1" dirty="0" smtClean="0">
                <a:solidFill>
                  <a:srgbClr val="333399"/>
                </a:solidFill>
                <a:latin typeface="HY울릉도B" pitchFamily="18" charset="-127"/>
                <a:ea typeface="HY울릉도B" pitchFamily="18" charset="-127"/>
              </a:rPr>
              <a:t>보장성 강화는 재원투입을 통해 </a:t>
            </a:r>
            <a:endParaRPr lang="en-US" altLang="ko-KR" b="1" dirty="0" smtClean="0">
              <a:solidFill>
                <a:srgbClr val="333399"/>
              </a:solidFill>
              <a:latin typeface="HY울릉도B" pitchFamily="18" charset="-127"/>
              <a:ea typeface="HY울릉도B" pitchFamily="18" charset="-127"/>
            </a:endParaRPr>
          </a:p>
          <a:p>
            <a:pPr>
              <a:lnSpc>
                <a:spcPct val="120000"/>
              </a:lnSpc>
            </a:pPr>
            <a:r>
              <a:rPr lang="en-US" altLang="ko-KR" b="1" dirty="0" smtClean="0">
                <a:solidFill>
                  <a:srgbClr val="333399"/>
                </a:solidFill>
                <a:latin typeface="HY울릉도B" pitchFamily="18" charset="-127"/>
                <a:ea typeface="HY울릉도B" pitchFamily="18" charset="-127"/>
              </a:rPr>
              <a:t>    </a:t>
            </a:r>
            <a:r>
              <a:rPr lang="ko-KR" altLang="en-US" b="1" dirty="0" smtClean="0">
                <a:solidFill>
                  <a:srgbClr val="333399"/>
                </a:solidFill>
                <a:latin typeface="HY울릉도B" pitchFamily="18" charset="-127"/>
                <a:ea typeface="HY울릉도B" pitchFamily="18" charset="-127"/>
              </a:rPr>
              <a:t>비용부담 완화 뿐 아니라 선진국 수준의 질적 서비스 보장 추구</a:t>
            </a:r>
            <a:endParaRPr lang="ko-KR" altLang="en-US" b="1" dirty="0">
              <a:solidFill>
                <a:srgbClr val="333399"/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4. </a:t>
            </a:r>
            <a:r>
              <a:rPr lang="ko-KR" alt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</a:p>
        </p:txBody>
      </p:sp>
      <p:pic>
        <p:nvPicPr>
          <p:cNvPr id="36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59818" y="3633872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직사각형 36"/>
          <p:cNvSpPr/>
          <p:nvPr/>
        </p:nvSpPr>
        <p:spPr>
          <a:xfrm>
            <a:off x="756209" y="3491716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간병서비스 급여</a:t>
            </a:r>
            <a:r>
              <a:rPr lang="en-US" altLang="ko-KR" sz="20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(</a:t>
            </a:r>
            <a:r>
              <a:rPr lang="ko-KR" altLang="en-US" sz="20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보호자 없는 병실</a:t>
            </a:r>
            <a:r>
              <a:rPr lang="en-US" altLang="ko-KR" sz="20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)</a:t>
            </a:r>
            <a:endParaRPr lang="ko-KR" altLang="en-US" sz="200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500034" y="3891455"/>
            <a:ext cx="8072494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   </a:t>
            </a:r>
            <a:r>
              <a:rPr lang="en-US" altLang="ko-KR" spc="-300" dirty="0" smtClean="0">
                <a:latin typeface="HY울릉도B" pitchFamily="18" charset="-127"/>
                <a:ea typeface="HY울릉도B" pitchFamily="18" charset="-127"/>
              </a:rPr>
              <a:t>- 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간병서비스를 이용하고 있는 환자의 비율</a:t>
            </a:r>
          </a:p>
          <a:p>
            <a:pPr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     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1400" dirty="0" smtClean="0">
                <a:latin typeface="HY울릉도B" pitchFamily="18" charset="-127"/>
                <a:ea typeface="HY울릉도B" pitchFamily="18" charset="-127"/>
              </a:rPr>
              <a:t>·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 요양병원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88.0%, 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종합병원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49.7%, 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상급종합병원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72.0%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 </a:t>
            </a:r>
            <a:r>
              <a:rPr lang="ko-KR" altLang="en-US" sz="1600" b="1" dirty="0" smtClean="0">
                <a:latin typeface="HY울릉도B" pitchFamily="18" charset="-127"/>
                <a:ea typeface="HY울릉도B" pitchFamily="18" charset="-127"/>
              </a:rPr>
              <a:t> </a:t>
            </a:r>
            <a:endParaRPr lang="ko-KR" altLang="en-US" sz="1600" b="1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623860" y="4831323"/>
            <a:ext cx="785115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ct val="1500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장기간 </a:t>
            </a:r>
            <a:r>
              <a:rPr lang="ko-KR" altLang="en-US" spc="-100" dirty="0" err="1" smtClean="0">
                <a:latin typeface="HY울릉도B" pitchFamily="18" charset="-127"/>
                <a:ea typeface="HY울릉도B" pitchFamily="18" charset="-127"/>
              </a:rPr>
              <a:t>간병요구도를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 가족에 의존함으로써 제</a:t>
            </a: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</a:rPr>
              <a:t>2, 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제</a:t>
            </a: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</a:rPr>
              <a:t>3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의 어려움 가중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11560" y="4529837"/>
            <a:ext cx="7851152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선진국에서는 입원환자에 대한 간호서비스 기본항목에 포함되어 있음</a:t>
            </a:r>
            <a:endParaRPr lang="en-US" altLang="ko-KR" dirty="0" smtClean="0">
              <a:latin typeface="HY울릉도B" pitchFamily="18" charset="-127"/>
              <a:ea typeface="HY울릉도B" pitchFamily="18" charset="-127"/>
              <a:sym typeface="Wingdings" pitchFamily="2" charset="2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24138" y="5287754"/>
            <a:ext cx="7851152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급여전환시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고용창출 효과가 크고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,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간병에 투여된 가족 노동력의 사회환원으로 사회전체의 효율성과 생산성 제고효과 기대</a:t>
            </a:r>
            <a:endParaRPr lang="en-US" altLang="ko-KR" dirty="0" smtClean="0">
              <a:latin typeface="HY울릉도B" pitchFamily="18" charset="-127"/>
              <a:ea typeface="HY울릉도B" pitchFamily="18" charset="-127"/>
              <a:sym typeface="Wingdings" pitchFamily="2" charset="2"/>
            </a:endParaRPr>
          </a:p>
        </p:txBody>
      </p:sp>
      <p:sp>
        <p:nvSpPr>
          <p:cNvPr id="15" name="AutoShape 65"/>
          <p:cNvSpPr>
            <a:spLocks noChangeArrowheads="1"/>
          </p:cNvSpPr>
          <p:nvPr/>
        </p:nvSpPr>
        <p:spPr bwMode="auto">
          <a:xfrm>
            <a:off x="395536" y="1124744"/>
            <a:ext cx="8319868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spc="-1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우선순위 항목별 보장성 강화 </a:t>
            </a:r>
            <a:r>
              <a:rPr kumimoji="1" lang="en-US" altLang="ko-KR" sz="2000" spc="-1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: </a:t>
            </a:r>
            <a:r>
              <a:rPr kumimoji="1" lang="ko-KR" altLang="en-US" sz="2000" spc="-1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우선순위에 따른 </a:t>
            </a:r>
            <a:r>
              <a:rPr kumimoji="1" lang="ko-KR" altLang="en-US" sz="2000" spc="-100" dirty="0" err="1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비급여의</a:t>
            </a:r>
            <a:r>
              <a:rPr kumimoji="1" lang="ko-KR" altLang="en-US" sz="2000" spc="-1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 단계적 급여화</a:t>
            </a:r>
            <a:endParaRPr kumimoji="1" lang="ko-KR" sz="2400" b="0" i="0" u="none" strike="noStrike" cap="none" spc="-100" normalizeH="0" dirty="0" smtClean="0">
              <a:ln>
                <a:noFill/>
              </a:ln>
              <a:solidFill>
                <a:schemeClr val="tx1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pic>
        <p:nvPicPr>
          <p:cNvPr id="18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59185" y="1842964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직사각형 18"/>
          <p:cNvSpPr/>
          <p:nvPr/>
        </p:nvSpPr>
        <p:spPr>
          <a:xfrm>
            <a:off x="755576" y="170080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기타 </a:t>
            </a:r>
            <a:r>
              <a:rPr lang="ko-KR" altLang="en-US" sz="2000" dirty="0" err="1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비급여의</a:t>
            </a:r>
            <a:r>
              <a:rPr lang="ko-KR" altLang="en-US" sz="20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 단계적 급여화</a:t>
            </a:r>
            <a:endParaRPr lang="ko-KR" altLang="en-US" sz="200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611560" y="2060848"/>
            <a:ext cx="7851152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en-US" altLang="ko-KR" spc="-250" dirty="0" smtClean="0">
                <a:latin typeface="HY울릉도B" pitchFamily="18" charset="-127"/>
                <a:ea typeface="HY울릉도B" pitchFamily="18" charset="-127"/>
              </a:rPr>
              <a:t>[</a:t>
            </a:r>
            <a:r>
              <a:rPr lang="ko-KR" altLang="en-US" spc="-250" dirty="0" smtClean="0">
                <a:latin typeface="HY울릉도B" pitchFamily="18" charset="-127"/>
                <a:ea typeface="HY울릉도B" pitchFamily="18" charset="-127"/>
              </a:rPr>
              <a:t>병실차액</a:t>
            </a:r>
            <a:r>
              <a:rPr lang="en-US" altLang="ko-KR" spc="-250" dirty="0" smtClean="0">
                <a:latin typeface="HY울릉도B" pitchFamily="18" charset="-127"/>
                <a:ea typeface="HY울릉도B" pitchFamily="18" charset="-127"/>
              </a:rPr>
              <a:t>+</a:t>
            </a:r>
            <a:r>
              <a:rPr lang="ko-KR" altLang="en-US" spc="-250" dirty="0" smtClean="0">
                <a:latin typeface="HY울릉도B" pitchFamily="18" charset="-127"/>
                <a:ea typeface="HY울릉도B" pitchFamily="18" charset="-127"/>
              </a:rPr>
              <a:t>선택진료비</a:t>
            </a:r>
            <a:r>
              <a:rPr lang="en-US" altLang="ko-KR" spc="-250" dirty="0" smtClean="0">
                <a:latin typeface="HY울릉도B" pitchFamily="18" charset="-127"/>
                <a:ea typeface="HY울릉도B" pitchFamily="18" charset="-127"/>
              </a:rPr>
              <a:t>]</a:t>
            </a:r>
            <a:r>
              <a:rPr lang="ko-KR" altLang="en-US" spc="-250" dirty="0" smtClean="0">
                <a:latin typeface="HY울릉도B" pitchFamily="18" charset="-127"/>
                <a:ea typeface="HY울릉도B" pitchFamily="18" charset="-127"/>
              </a:rPr>
              <a:t>를 제외한 나머지 비급여 항목 비중 </a:t>
            </a:r>
            <a:r>
              <a:rPr lang="en-US" altLang="ko-KR" spc="-250" dirty="0" smtClean="0">
                <a:latin typeface="HY울릉도B" pitchFamily="18" charset="-127"/>
                <a:ea typeface="HY울릉도B" pitchFamily="18" charset="-127"/>
              </a:rPr>
              <a:t>:  </a:t>
            </a:r>
            <a:r>
              <a:rPr lang="ko-KR" altLang="en-US" spc="-250" dirty="0" smtClean="0">
                <a:latin typeface="HY울릉도B" pitchFamily="18" charset="-127"/>
                <a:ea typeface="HY울릉도B" pitchFamily="18" charset="-127"/>
              </a:rPr>
              <a:t>약 </a:t>
            </a:r>
            <a:r>
              <a:rPr lang="en-US" altLang="ko-KR" spc="-250" dirty="0" smtClean="0">
                <a:latin typeface="HY울릉도B" pitchFamily="18" charset="-127"/>
                <a:ea typeface="HY울릉도B" pitchFamily="18" charset="-127"/>
              </a:rPr>
              <a:t>62.2% , 5.2</a:t>
            </a:r>
            <a:r>
              <a:rPr lang="ko-KR" altLang="en-US" spc="-250" dirty="0" smtClean="0">
                <a:latin typeface="HY울릉도B" pitchFamily="18" charset="-127"/>
                <a:ea typeface="HY울릉도B" pitchFamily="18" charset="-127"/>
              </a:rPr>
              <a:t>조</a:t>
            </a:r>
            <a:r>
              <a:rPr lang="en-US" altLang="ko-KR" spc="-250" dirty="0" smtClean="0">
                <a:latin typeface="HY울릉도B" pitchFamily="18" charset="-127"/>
                <a:ea typeface="HY울릉도B" pitchFamily="18" charset="-127"/>
              </a:rPr>
              <a:t>(2010) </a:t>
            </a:r>
          </a:p>
          <a:p>
            <a:pPr marL="363538" indent="-363538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     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·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주로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주사제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처치 및 수술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검사 등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 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611560" y="2708920"/>
            <a:ext cx="7851152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의학적 필요성이 인정되는 항목에 대해 급여확대 우선순위에 대한 사회적 논의  → 단계적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·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순차적 급여화</a:t>
            </a:r>
            <a:endParaRPr lang="en-US" altLang="ko-KR" dirty="0" smtClean="0">
              <a:latin typeface="HY울릉도B" pitchFamily="18" charset="-127"/>
              <a:ea typeface="HY울릉도B" pitchFamily="18" charset="-127"/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/>
          <p:cNvSpPr>
            <a:spLocks noChangeArrowheads="1"/>
          </p:cNvSpPr>
          <p:nvPr/>
        </p:nvSpPr>
        <p:spPr bwMode="gray">
          <a:xfrm>
            <a:off x="625445" y="2832096"/>
            <a:ext cx="8161397" cy="81121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EB7">
                  <a:gamma/>
                  <a:tint val="57647"/>
                  <a:invGamma/>
                </a:srgbClr>
              </a:gs>
              <a:gs pos="100000">
                <a:srgbClr val="F5EEB7"/>
              </a:gs>
            </a:gsLst>
            <a:lin ang="0" scaled="1"/>
          </a:gradFill>
          <a:ln w="38100" algn="ctr">
            <a:solidFill>
              <a:srgbClr val="C5A667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ko-KR" altLang="en-US"/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gray">
          <a:xfrm>
            <a:off x="1047720" y="2862258"/>
            <a:ext cx="7310494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4000" b="1" dirty="0" smtClean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rPr>
              <a:t>보장성 강화의 의의와 필요성</a:t>
            </a:r>
            <a:endParaRPr lang="en-US" altLang="ko-KR" sz="4000" b="1" dirty="0">
              <a:solidFill>
                <a:srgbClr val="0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12" name="Group 84"/>
          <p:cNvGrpSpPr>
            <a:grpSpLocks/>
          </p:cNvGrpSpPr>
          <p:nvPr/>
        </p:nvGrpSpPr>
        <p:grpSpPr bwMode="auto">
          <a:xfrm>
            <a:off x="214282" y="2886075"/>
            <a:ext cx="838200" cy="685801"/>
            <a:chOff x="1296" y="1200"/>
            <a:chExt cx="528" cy="432"/>
          </a:xfrm>
        </p:grpSpPr>
        <p:sp>
          <p:nvSpPr>
            <p:cNvPr id="14" name="Oval 6"/>
            <p:cNvSpPr>
              <a:spLocks noChangeArrowheads="1"/>
            </p:cNvSpPr>
            <p:nvPr/>
          </p:nvSpPr>
          <p:spPr bwMode="gray">
            <a:xfrm rot="1758052">
              <a:off x="1310" y="1215"/>
              <a:ext cx="514" cy="417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5" name="Oval 7"/>
            <p:cNvSpPr>
              <a:spLocks noChangeArrowheads="1"/>
            </p:cNvSpPr>
            <p:nvPr/>
          </p:nvSpPr>
          <p:spPr bwMode="gray">
            <a:xfrm rot="1758052">
              <a:off x="1296" y="1200"/>
              <a:ext cx="514" cy="417"/>
            </a:xfrm>
            <a:prstGeom prst="ellipse">
              <a:avLst/>
            </a:prstGeom>
            <a:gradFill rotWithShape="1">
              <a:gsLst>
                <a:gs pos="0">
                  <a:srgbClr val="A67A32"/>
                </a:gs>
                <a:gs pos="100000">
                  <a:srgbClr val="A67A32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16" name="Picture 79" descr="Picture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44" y="1224"/>
              <a:ext cx="239" cy="243"/>
            </a:xfrm>
            <a:prstGeom prst="rect">
              <a:avLst/>
            </a:prstGeom>
            <a:noFill/>
          </p:spPr>
        </p:pic>
      </p:grpSp>
      <p:sp>
        <p:nvSpPr>
          <p:cNvPr id="13" name="Text Box 11"/>
          <p:cNvSpPr txBox="1">
            <a:spLocks noChangeArrowheads="1"/>
          </p:cNvSpPr>
          <p:nvPr/>
        </p:nvSpPr>
        <p:spPr bwMode="gray">
          <a:xfrm>
            <a:off x="442882" y="2914647"/>
            <a:ext cx="43954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ko-KR" sz="3200" b="1" dirty="0">
                <a:solidFill>
                  <a:srgbClr val="FFFFFF"/>
                </a:solidFill>
                <a:latin typeface="HY울릉도M" pitchFamily="18" charset="-127"/>
                <a:ea typeface="HY울릉도M" pitchFamily="18" charset="-127"/>
              </a:rPr>
              <a:t>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5015480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4. </a:t>
            </a:r>
            <a:r>
              <a:rPr lang="ko-KR" alt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</a:p>
        </p:txBody>
      </p:sp>
      <p:sp>
        <p:nvSpPr>
          <p:cNvPr id="44" name="직사각형 43"/>
          <p:cNvSpPr/>
          <p:nvPr/>
        </p:nvSpPr>
        <p:spPr>
          <a:xfrm>
            <a:off x="792244" y="163090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보장성 확대와 </a:t>
            </a:r>
            <a:r>
              <a:rPr lang="ko-KR" altLang="en-US" sz="2000" dirty="0" err="1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목표보장률</a:t>
            </a:r>
            <a:r>
              <a:rPr lang="en-US" altLang="ko-KR" sz="20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(80%)</a:t>
            </a:r>
            <a:r>
              <a:rPr lang="ko-KR" altLang="en-US" sz="20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에의 접근</a:t>
            </a:r>
            <a:endParaRPr lang="ko-KR" altLang="en-US" sz="2000" dirty="0">
              <a:solidFill>
                <a:srgbClr val="C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45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42910" y="1773784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6" name="Picture 2" descr="C:\DOCUME~1\user\LOCALS~1\Temp\UNI000016d80ae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3357562"/>
            <a:ext cx="6072230" cy="3062292"/>
          </a:xfrm>
          <a:prstGeom prst="rect">
            <a:avLst/>
          </a:prstGeom>
          <a:noFill/>
        </p:spPr>
      </p:pic>
      <p:sp>
        <p:nvSpPr>
          <p:cNvPr id="26" name="직사각형 25"/>
          <p:cNvSpPr/>
          <p:nvPr/>
        </p:nvSpPr>
        <p:spPr>
          <a:xfrm>
            <a:off x="857224" y="2089113"/>
            <a:ext cx="7786742" cy="105413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현 </a:t>
            </a:r>
            <a:r>
              <a:rPr lang="ko-KR" altLang="en-US" sz="1600" dirty="0" err="1" smtClean="0">
                <a:latin typeface="HY울릉도B" pitchFamily="18" charset="-127"/>
                <a:ea typeface="HY울릉도B" pitchFamily="18" charset="-127"/>
              </a:rPr>
              <a:t>보장률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(62.7%)  + </a:t>
            </a:r>
            <a:r>
              <a:rPr lang="ko-KR" altLang="en-US" sz="1600" dirty="0" err="1" smtClean="0">
                <a:latin typeface="HY울릉도B" pitchFamily="18" charset="-127"/>
                <a:ea typeface="HY울릉도B" pitchFamily="18" charset="-127"/>
              </a:rPr>
              <a:t>차상위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 저소득층 의료보장 강화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(0.7%) </a:t>
            </a:r>
            <a:endParaRPr lang="ko-KR" altLang="en-US" sz="1400" b="1" dirty="0" smtClean="0">
              <a:latin typeface="HY울릉도B" pitchFamily="18" charset="-127"/>
              <a:ea typeface="HY울릉도B" pitchFamily="18" charset="-127"/>
            </a:endParaRPr>
          </a:p>
          <a:p>
            <a:pPr>
              <a:lnSpc>
                <a:spcPts val="2500"/>
              </a:lnSpc>
            </a:pP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                           + 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재난적 의료비 부담 해소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(2.5%)  </a:t>
            </a:r>
          </a:p>
          <a:p>
            <a:pPr>
              <a:lnSpc>
                <a:spcPts val="2500"/>
              </a:lnSpc>
            </a:pP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                           + 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필수의료 중심의 단계적 보장성 강화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(12.6%)</a:t>
            </a:r>
            <a:endParaRPr lang="ko-KR" altLang="en-US" sz="1400" b="1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5" name="오른쪽 대괄호 14"/>
          <p:cNvSpPr/>
          <p:nvPr/>
        </p:nvSpPr>
        <p:spPr>
          <a:xfrm>
            <a:off x="7244276" y="2231989"/>
            <a:ext cx="142876" cy="785818"/>
          </a:xfrm>
          <a:prstGeom prst="righ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7387152" y="2446303"/>
            <a:ext cx="1217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78.5%</a:t>
            </a:r>
            <a:endParaRPr lang="ko-KR" altLang="en-US" sz="1600" b="1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7" name="AutoShape 65"/>
          <p:cNvSpPr>
            <a:spLocks noChangeArrowheads="1"/>
          </p:cNvSpPr>
          <p:nvPr/>
        </p:nvSpPr>
        <p:spPr bwMode="auto">
          <a:xfrm>
            <a:off x="395536" y="1124744"/>
            <a:ext cx="5904656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우선순위에 입각한 단계적이고 체계적인 급여화 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5015480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4. </a:t>
            </a:r>
            <a:r>
              <a:rPr lang="ko-KR" alt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</a:p>
        </p:txBody>
      </p:sp>
      <p:sp>
        <p:nvSpPr>
          <p:cNvPr id="44" name="직사각형 43"/>
          <p:cNvSpPr/>
          <p:nvPr/>
        </p:nvSpPr>
        <p:spPr>
          <a:xfrm>
            <a:off x="688886" y="166073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spc="-100" dirty="0" smtClean="0">
                <a:latin typeface="HY울릉도B" pitchFamily="18" charset="-127"/>
                <a:ea typeface="HY울릉도B" pitchFamily="18" charset="-127"/>
              </a:rPr>
              <a:t>보장성 강화 항목을 일시에 급여화할 경우</a:t>
            </a:r>
            <a:r>
              <a:rPr lang="en-US" altLang="ko-KR" sz="2000" spc="-100" dirty="0" smtClean="0">
                <a:latin typeface="HY울릉도B" pitchFamily="18" charset="-127"/>
                <a:ea typeface="HY울릉도B" pitchFamily="18" charset="-127"/>
              </a:rPr>
              <a:t>,</a:t>
            </a:r>
            <a:r>
              <a:rPr lang="ko-KR" altLang="en-US" sz="2000" spc="-100" dirty="0" smtClean="0">
                <a:latin typeface="HY울릉도B" pitchFamily="18" charset="-127"/>
                <a:ea typeface="HY울릉도B" pitchFamily="18" charset="-127"/>
              </a:rPr>
              <a:t> 필요 재원은 </a:t>
            </a:r>
            <a:r>
              <a:rPr lang="ko-KR" altLang="en-US" sz="2000" spc="-100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연 </a:t>
            </a:r>
            <a:r>
              <a:rPr lang="en-US" altLang="ko-KR" sz="2000" spc="-100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11.5</a:t>
            </a:r>
            <a:r>
              <a:rPr lang="ko-KR" altLang="en-US" sz="2000" spc="-100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조</a:t>
            </a:r>
            <a:r>
              <a:rPr lang="ko-KR" altLang="en-US" sz="2000" spc="-100" dirty="0" smtClean="0">
                <a:latin typeface="HY울릉도B" pitchFamily="18" charset="-127"/>
                <a:ea typeface="HY울릉도B" pitchFamily="18" charset="-127"/>
              </a:rPr>
              <a:t>로 추산</a:t>
            </a:r>
            <a:endParaRPr lang="ko-KR" altLang="en-US" sz="2000" spc="-100" dirty="0"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45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539552" y="1803614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642910" y="2296986"/>
          <a:ext cx="7929618" cy="3508280"/>
        </p:xfrm>
        <a:graphic>
          <a:graphicData uri="http://schemas.openxmlformats.org/drawingml/2006/table">
            <a:tbl>
              <a:tblPr/>
              <a:tblGrid>
                <a:gridCol w="2094616"/>
                <a:gridCol w="1977350"/>
                <a:gridCol w="1285884"/>
                <a:gridCol w="1214446"/>
                <a:gridCol w="1357322"/>
              </a:tblGrid>
              <a:tr h="634724">
                <a:tc gridSpan="2"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항       목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추가 재정소요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300" b="1" i="0" spc="90" dirty="0" err="1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억원</a:t>
                      </a:r>
                      <a:r>
                        <a:rPr lang="en-US" altLang="ko-KR" sz="1300" b="1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i="0" spc="90" dirty="0" err="1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보장률</a:t>
                      </a:r>
                      <a:r>
                        <a:rPr lang="ko-KR" altLang="en-US" sz="1300" b="1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기여도</a:t>
                      </a:r>
                      <a:r>
                        <a:rPr lang="en-US" altLang="ko-KR" sz="1300" b="1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(%)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전체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i="0" spc="90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보장률</a:t>
                      </a:r>
                      <a:r>
                        <a:rPr lang="en-US" altLang="ko-KR" sz="1300" b="1" i="0" spc="9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300" b="1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누적</a:t>
                      </a:r>
                      <a:r>
                        <a:rPr lang="en-US" altLang="ko-KR" sz="1300" b="1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%)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19284">
                <a:tc gridSpan="2"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현       재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 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 </a:t>
                      </a:r>
                      <a:endParaRPr lang="ko-KR" altLang="en-US" sz="1300" b="0" i="0" spc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62.7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284">
                <a:tc gridSpan="2"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i="0" spc="9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 </a:t>
                      </a:r>
                      <a:r>
                        <a:rPr lang="ko-KR" altLang="en-US" sz="1300" b="1" i="0" spc="90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차상위</a:t>
                      </a:r>
                      <a:r>
                        <a:rPr lang="ko-KR" altLang="en-US" sz="1300" b="1" i="0" spc="9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저소득계층 의료보장 </a:t>
                      </a:r>
                      <a:r>
                        <a:rPr lang="en-US" altLang="ko-KR" sz="1300" b="0" i="0" spc="9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(a)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3,884</a:t>
                      </a:r>
                      <a:endParaRPr lang="ko-KR" altLang="en-US" sz="1300" b="1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0.7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63.4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19284">
                <a:tc gridSpan="2"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i="0" spc="-110" dirty="0">
                          <a:solidFill>
                            <a:srgbClr val="282828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 </a:t>
                      </a:r>
                      <a:r>
                        <a:rPr lang="ko-KR" altLang="en-US" sz="1300" b="1" i="0" spc="-110" dirty="0">
                          <a:solidFill>
                            <a:srgbClr val="282828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재난적 의료비 부담해소</a:t>
                      </a:r>
                      <a:r>
                        <a:rPr lang="ko-KR" altLang="en-US" sz="1300" b="1" i="0" spc="-200" dirty="0">
                          <a:solidFill>
                            <a:srgbClr val="282828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en-US" altLang="ko-KR" sz="1300" b="0" i="0" spc="90" dirty="0">
                          <a:solidFill>
                            <a:srgbClr val="282828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(b)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13,643</a:t>
                      </a:r>
                      <a:endParaRPr lang="ko-KR" altLang="en-US" sz="1300" b="1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2.5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i="0" spc="90" dirty="0">
                          <a:solidFill>
                            <a:srgbClr val="FF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65.9</a:t>
                      </a:r>
                      <a:endParaRPr lang="ko-KR" altLang="en-US" sz="1300" b="1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19284">
                <a:tc rowSpan="5"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i="0" spc="90" dirty="0">
                          <a:solidFill>
                            <a:srgbClr val="FF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필수의료</a:t>
                      </a:r>
                      <a:endParaRPr lang="ko-KR" altLang="en-US" sz="1300" b="1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i="0" spc="90" dirty="0" smtClean="0">
                          <a:solidFill>
                            <a:srgbClr val="FF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중심 단계적 </a:t>
                      </a:r>
                      <a:r>
                        <a:rPr lang="ko-KR" altLang="en-US" sz="1300" b="1" i="0" spc="90" dirty="0">
                          <a:solidFill>
                            <a:srgbClr val="FF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보장성 </a:t>
                      </a:r>
                      <a:endParaRPr lang="en-US" altLang="ko-KR" sz="1300" b="1" i="0" spc="90" dirty="0" smtClean="0">
                        <a:solidFill>
                          <a:srgbClr val="FF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i="0" spc="90" dirty="0" smtClean="0">
                          <a:solidFill>
                            <a:srgbClr val="FF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강화</a:t>
                      </a:r>
                      <a:r>
                        <a:rPr lang="en-US" altLang="ko-KR" sz="1300" b="0" i="0" spc="90" dirty="0" smtClean="0">
                          <a:solidFill>
                            <a:srgbClr val="FF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en-US" altLang="ko-KR" sz="1300" b="0" i="0" spc="90" dirty="0">
                          <a:solidFill>
                            <a:srgbClr val="FF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c)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>
                      <a:noFill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 병실</a:t>
                      </a:r>
                      <a:r>
                        <a:rPr lang="en-US" altLang="ko-KR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+</a:t>
                      </a:r>
                      <a:r>
                        <a:rPr lang="ko-KR" altLang="en-US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선택</a:t>
                      </a:r>
                      <a:r>
                        <a:rPr lang="en-US" altLang="ko-KR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+</a:t>
                      </a:r>
                      <a:r>
                        <a:rPr lang="ko-KR" altLang="en-US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간병</a:t>
                      </a:r>
                      <a:r>
                        <a:rPr lang="en-US" altLang="ko-KR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+</a:t>
                      </a:r>
                      <a:r>
                        <a:rPr lang="ko-KR" altLang="en-US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기타 </a:t>
                      </a:r>
                      <a:endParaRPr lang="ko-KR" altLang="en-US" sz="1300" b="0" i="0" spc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97,265</a:t>
                      </a:r>
                      <a:endParaRPr lang="ko-KR" altLang="en-US" sz="1300" b="1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12.6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i="0" spc="90" dirty="0">
                          <a:solidFill>
                            <a:srgbClr val="FF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78.5</a:t>
                      </a:r>
                      <a:endParaRPr lang="ko-KR" altLang="en-US" sz="1300" b="1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3192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  </a:t>
                      </a:r>
                      <a:r>
                        <a:rPr lang="en-US" altLang="ko-KR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- </a:t>
                      </a:r>
                      <a:r>
                        <a:rPr lang="ko-KR" altLang="en-US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병실차액</a:t>
                      </a:r>
                      <a:endParaRPr lang="ko-KR" altLang="en-US" sz="1300" b="0" i="0" spc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7,778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1.5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3192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  </a:t>
                      </a:r>
                      <a:r>
                        <a:rPr lang="en-US" altLang="ko-KR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- </a:t>
                      </a:r>
                      <a:r>
                        <a:rPr lang="ko-KR" altLang="en-US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선택진료</a:t>
                      </a:r>
                      <a:endParaRPr lang="ko-KR" altLang="en-US" sz="1300" b="0" i="0" spc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16,178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3.1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192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i="0" spc="90">
                          <a:solidFill>
                            <a:srgbClr val="FF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  </a:t>
                      </a:r>
                      <a:r>
                        <a:rPr lang="en-US" altLang="ko-KR" sz="1300" b="0" i="0" spc="90">
                          <a:solidFill>
                            <a:srgbClr val="FF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- </a:t>
                      </a:r>
                      <a:r>
                        <a:rPr lang="ko-KR" altLang="en-US" sz="1300" b="0" i="0" spc="90">
                          <a:solidFill>
                            <a:srgbClr val="FF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간병서비스</a:t>
                      </a:r>
                      <a:endParaRPr lang="ko-KR" altLang="en-US" sz="1300" b="0" i="0" spc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33,906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1.3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192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  </a:t>
                      </a: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- </a:t>
                      </a:r>
                      <a:r>
                        <a:rPr lang="ko-KR" altLang="en-US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기타 비급여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39,403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7.6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19284">
                <a:tc gridSpan="2"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총계 </a:t>
                      </a:r>
                      <a:r>
                        <a:rPr lang="en-US" altLang="ko-KR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en-US" sz="1300" b="0" i="0" spc="9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a) + (b) + (c)</a:t>
                      </a:r>
                      <a:endParaRPr lang="en-US" sz="1300" b="0" i="0" spc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114,792</a:t>
                      </a:r>
                      <a:endParaRPr lang="ko-KR" altLang="en-US" sz="1300" b="1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0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15.8</a:t>
                      </a:r>
                      <a:endParaRPr lang="ko-KR" altLang="en-US" sz="1300" b="0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i="0" spc="9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78.5</a:t>
                      </a:r>
                      <a:endParaRPr lang="ko-KR" altLang="en-US" sz="1300" b="1" i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5761" marR="15761" marT="15761" marB="15761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745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Text Box 202"/>
          <p:cNvSpPr txBox="1">
            <a:spLocks noChangeArrowheads="1"/>
          </p:cNvSpPr>
          <p:nvPr/>
        </p:nvSpPr>
        <p:spPr bwMode="auto">
          <a:xfrm>
            <a:off x="539552" y="5805264"/>
            <a:ext cx="8501090" cy="625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7313" indent="-87313" latinLnBrk="0">
              <a:lnSpc>
                <a:spcPct val="110000"/>
              </a:lnSpc>
              <a:buClr>
                <a:schemeClr val="bg1"/>
              </a:buClr>
              <a:buFont typeface="Wingdings" pitchFamily="2" charset="2"/>
              <a:buNone/>
            </a:pPr>
            <a:r>
              <a:rPr lang="ko-KR" altLang="en-US" sz="1050" dirty="0" smtClean="0">
                <a:latin typeface="+mj-ea"/>
              </a:rPr>
              <a:t>※ 재정소요는 건강보험환자 진료비실태조사를 통해 파악한 항목별 비급여 규모 및 건강보험통계자료</a:t>
            </a:r>
            <a:r>
              <a:rPr lang="en-US" altLang="ko-KR" sz="1050" dirty="0" smtClean="0">
                <a:latin typeface="+mj-ea"/>
              </a:rPr>
              <a:t>(</a:t>
            </a:r>
            <a:r>
              <a:rPr lang="ko-KR" altLang="en-US" sz="1050" dirty="0" err="1" smtClean="0">
                <a:latin typeface="+mj-ea"/>
              </a:rPr>
              <a:t>의료이용량</a:t>
            </a:r>
            <a:r>
              <a:rPr lang="ko-KR" altLang="en-US" sz="1050" dirty="0" smtClean="0">
                <a:latin typeface="+mj-ea"/>
              </a:rPr>
              <a:t> 및 </a:t>
            </a:r>
            <a:r>
              <a:rPr lang="ko-KR" altLang="en-US" sz="1050" dirty="0" err="1" smtClean="0">
                <a:latin typeface="+mj-ea"/>
              </a:rPr>
              <a:t>급여비</a:t>
            </a:r>
            <a:r>
              <a:rPr lang="ko-KR" altLang="en-US" sz="1050" dirty="0" smtClean="0">
                <a:latin typeface="+mj-ea"/>
              </a:rPr>
              <a:t> 지출규모와 본인부담률</a:t>
            </a:r>
            <a:r>
              <a:rPr lang="en-US" altLang="ko-KR" sz="1050" dirty="0" smtClean="0">
                <a:latin typeface="+mj-ea"/>
              </a:rPr>
              <a:t>), </a:t>
            </a:r>
            <a:r>
              <a:rPr lang="ko-KR" altLang="en-US" sz="1050" dirty="0" smtClean="0">
                <a:latin typeface="+mj-ea"/>
              </a:rPr>
              <a:t>건강보험공단의 간병서비스 급여화 용역연구보고서</a:t>
            </a:r>
            <a:r>
              <a:rPr lang="en-US" altLang="ko-KR" sz="1050" dirty="0" smtClean="0">
                <a:latin typeface="+mj-ea"/>
              </a:rPr>
              <a:t>(2010)</a:t>
            </a:r>
            <a:r>
              <a:rPr lang="ko-KR" altLang="en-US" sz="1050" dirty="0" smtClean="0">
                <a:latin typeface="+mj-ea"/>
              </a:rPr>
              <a:t>를 기반으로 함 </a:t>
            </a:r>
            <a:endParaRPr kumimoji="0" lang="en-US" altLang="ko-KR" sz="105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latinLnBrk="0">
              <a:lnSpc>
                <a:spcPct val="110000"/>
              </a:lnSpc>
              <a:buClr>
                <a:schemeClr val="bg1"/>
              </a:buClr>
              <a:buFont typeface="Wingdings" pitchFamily="2" charset="2"/>
              <a:buNone/>
            </a:pPr>
            <a:r>
              <a:rPr kumimoji="0" lang="ko-KR" altLang="en-US" sz="1050" dirty="0" smtClean="0">
                <a:solidFill>
                  <a:schemeClr val="tx1"/>
                </a:solidFill>
                <a:latin typeface="+mj-ea"/>
                <a:ea typeface="+mj-ea"/>
              </a:rPr>
              <a:t>※ </a:t>
            </a:r>
            <a:r>
              <a:rPr lang="ko-KR" altLang="en-US" sz="1050" dirty="0" smtClean="0">
                <a:latin typeface="+mj-ea"/>
                <a:ea typeface="+mj-ea"/>
              </a:rPr>
              <a:t>현재 기준 순수 추가 재정 값이며</a:t>
            </a:r>
            <a:r>
              <a:rPr lang="en-US" altLang="ko-KR" sz="1050" dirty="0" smtClean="0">
                <a:latin typeface="+mj-ea"/>
                <a:ea typeface="+mj-ea"/>
              </a:rPr>
              <a:t>, </a:t>
            </a:r>
            <a:r>
              <a:rPr lang="ko-KR" altLang="en-US" sz="1050" dirty="0" smtClean="0">
                <a:latin typeface="+mj-ea"/>
                <a:ea typeface="+mj-ea"/>
              </a:rPr>
              <a:t>보장성 확대에 따른 가격효과나 경기변동 효과 등은 포함되어 있지 않음 </a:t>
            </a:r>
            <a:endParaRPr kumimoji="0" lang="ko-KR" altLang="en-US" sz="105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6" name="AutoShape 65"/>
          <p:cNvSpPr>
            <a:spLocks noChangeArrowheads="1"/>
          </p:cNvSpPr>
          <p:nvPr/>
        </p:nvSpPr>
        <p:spPr bwMode="auto">
          <a:xfrm>
            <a:off x="395536" y="1124744"/>
            <a:ext cx="5904656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우선순위에 입각한 단계적이고 체계적인 급여화 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5015480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4. </a:t>
            </a:r>
            <a:r>
              <a:rPr lang="ko-KR" alt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</a:p>
        </p:txBody>
      </p:sp>
      <p:sp>
        <p:nvSpPr>
          <p:cNvPr id="44" name="직사각형 43"/>
          <p:cNvSpPr/>
          <p:nvPr/>
        </p:nvSpPr>
        <p:spPr>
          <a:xfrm>
            <a:off x="792244" y="173167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단계적 계획의 필요성</a:t>
            </a:r>
            <a:endParaRPr lang="ko-KR" altLang="en-US" sz="2000" dirty="0">
              <a:solidFill>
                <a:srgbClr val="C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45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42910" y="1874546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65"/>
          <p:cNvSpPr>
            <a:spLocks noChangeArrowheads="1"/>
          </p:cNvSpPr>
          <p:nvPr/>
        </p:nvSpPr>
        <p:spPr bwMode="auto">
          <a:xfrm>
            <a:off x="395536" y="1124744"/>
            <a:ext cx="8280920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spc="-2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우선순위에 입각한 단계적이고 체계적인 급여화 </a:t>
            </a:r>
            <a:r>
              <a:rPr kumimoji="1" lang="en-US" altLang="ko-KR" sz="2000" spc="-2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: </a:t>
            </a:r>
            <a:r>
              <a:rPr kumimoji="1" lang="ko-KR" altLang="en-US" sz="2000" spc="-2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단계적 보장성 강화 계획 </a:t>
            </a:r>
            <a:endParaRPr kumimoji="1" lang="ko-KR" sz="2400" b="0" i="0" u="none" strike="noStrike" cap="none" spc="-200" normalizeH="0" dirty="0" smtClean="0">
              <a:ln>
                <a:noFill/>
              </a:ln>
              <a:solidFill>
                <a:schemeClr val="tx1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14745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9" name="직사각형 38"/>
          <p:cNvSpPr/>
          <p:nvPr/>
        </p:nvSpPr>
        <p:spPr>
          <a:xfrm>
            <a:off x="714348" y="2101002"/>
            <a:ext cx="7458052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과도한 재정부담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연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11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조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4,800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억원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(5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년간 총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57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조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4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천억원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)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683568" y="3818364"/>
            <a:ext cx="764386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ct val="1500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① 저소득층 보장 강화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재난적 의료비 부담해소</a:t>
            </a:r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pPr marL="363538" indent="-363538">
              <a:lnSpc>
                <a:spcPct val="1500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② 병실차액 및 선택진료 해소</a:t>
            </a:r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pPr marL="269875" indent="-269875">
              <a:lnSpc>
                <a:spcPct val="150000"/>
              </a:lnSpc>
            </a:pPr>
            <a:r>
              <a:rPr lang="ko-KR" altLang="ko-KR" dirty="0" smtClean="0">
                <a:latin typeface="HY울릉도B" pitchFamily="18" charset="-127"/>
                <a:ea typeface="HY울릉도B" pitchFamily="18" charset="-127"/>
              </a:rPr>
              <a:t>③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비급여 중 필수부문 급여화와 간병제도화 </a:t>
            </a: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</a:rPr>
              <a:t>: 3~4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년 동안 단계적으로 급여화</a:t>
            </a:r>
            <a:endParaRPr lang="en-US" altLang="ko-KR" spc="-100" dirty="0" smtClean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714348" y="2492896"/>
            <a:ext cx="7458052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필요한 제도기반 구축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제도개선 필요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714348" y="2896069"/>
            <a:ext cx="7458052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우선순위 설정 등의 사전 작업 필요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789769" y="3449032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급여화의 우선순위</a:t>
            </a:r>
            <a:endParaRPr lang="ko-KR" altLang="en-US" sz="2000" dirty="0">
              <a:solidFill>
                <a:srgbClr val="C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8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40435" y="3591908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5086918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4. </a:t>
            </a:r>
            <a:r>
              <a:rPr lang="ko-KR" alt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449378" y="2709965"/>
          <a:ext cx="8286808" cy="3658384"/>
        </p:xfrm>
        <a:graphic>
          <a:graphicData uri="http://schemas.openxmlformats.org/drawingml/2006/table">
            <a:tbl>
              <a:tblPr/>
              <a:tblGrid>
                <a:gridCol w="1928826"/>
                <a:gridCol w="1830750"/>
                <a:gridCol w="741018"/>
                <a:gridCol w="785818"/>
                <a:gridCol w="714380"/>
                <a:gridCol w="785818"/>
                <a:gridCol w="765481"/>
                <a:gridCol w="734717"/>
              </a:tblGrid>
              <a:tr h="254938">
                <a:tc rowSpan="2" gridSpan="2"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i="0" spc="8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항             목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i="0" spc="-150" dirty="0" err="1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보장률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i="0" spc="-15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증가분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i="0" spc="8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연도별 재정소요</a:t>
                      </a:r>
                      <a:r>
                        <a:rPr lang="en-US" altLang="ko-KR" sz="1200" b="1" i="0" spc="8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200" b="1" i="0" spc="8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억원</a:t>
                      </a:r>
                      <a:r>
                        <a:rPr lang="en-US" altLang="ko-KR" sz="1200" b="1" i="0" spc="8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)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82367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2013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2014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2015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2016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2017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82367">
                <a:tc gridSpan="2"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 </a:t>
                      </a:r>
                      <a:r>
                        <a:rPr lang="ko-KR" altLang="en-US" sz="1200" b="0" i="0" spc="80" dirty="0" err="1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차상위</a:t>
                      </a:r>
                      <a:r>
                        <a:rPr lang="ko-KR" altLang="en-US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 저소득계층 의료보장 </a:t>
                      </a: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(a)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1270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0.7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3,884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3,884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3,884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3,884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3,884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82367">
                <a:tc gridSpan="2"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-10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 재난적 의료비 부담해소</a:t>
                      </a:r>
                      <a:r>
                        <a:rPr lang="ko-KR" altLang="en-US" sz="1200" b="0" i="0" spc="-1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(b)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1270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2.5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13,965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13,658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13,766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13,616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13,210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82367">
                <a:tc rowSpan="5"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-120" dirty="0">
                          <a:solidFill>
                            <a:srgbClr val="282828"/>
                          </a:solidFill>
                          <a:latin typeface="한양중고딕,한컴돋움"/>
                        </a:rPr>
                        <a:t>필수의료중심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 dirty="0">
                          <a:solidFill>
                            <a:srgbClr val="282828"/>
                          </a:solidFill>
                          <a:latin typeface="한양중고딕,한컴돋움"/>
                        </a:rPr>
                        <a:t>단계적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 dirty="0" err="1">
                          <a:solidFill>
                            <a:srgbClr val="282828"/>
                          </a:solidFill>
                          <a:latin typeface="한양중고딕,한컴돋움"/>
                        </a:rPr>
                        <a:t>보장성강화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한양중고딕,한컴돋움"/>
                        </a:rPr>
                        <a:t>(c)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16118" marR="16118" marT="16118" marB="16118" anchor="ctr">
                    <a:lnL>
                      <a:noFill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-10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병실</a:t>
                      </a:r>
                      <a:r>
                        <a:rPr lang="en-US" altLang="ko-KR" sz="1200" b="0" i="0" spc="-10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+</a:t>
                      </a:r>
                      <a:r>
                        <a:rPr lang="ko-KR" altLang="en-US" sz="1200" b="0" i="0" spc="-10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선택</a:t>
                      </a:r>
                      <a:r>
                        <a:rPr lang="en-US" altLang="ko-KR" sz="1200" b="0" i="0" spc="-10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+</a:t>
                      </a:r>
                      <a:r>
                        <a:rPr lang="ko-KR" altLang="en-US" sz="1200" b="0" i="0" spc="-10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간병</a:t>
                      </a:r>
                      <a:r>
                        <a:rPr lang="en-US" altLang="ko-KR" sz="1200" b="0" i="0" spc="-10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+</a:t>
                      </a:r>
                      <a:r>
                        <a:rPr lang="ko-KR" altLang="en-US" sz="1200" b="0" i="0" spc="-10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기타 </a:t>
                      </a:r>
                      <a:endParaRPr lang="ko-KR" altLang="en-US" sz="1200" b="0" i="0" spc="8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12.6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15,867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33,806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54,958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76,111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97,265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823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  </a:t>
                      </a: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병실차액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1.5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7,778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7,778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7,778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7,778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7,778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823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  </a:t>
                      </a: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선택진료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3.1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8,089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16,178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16,178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16,178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16,178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823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  </a:t>
                      </a: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간병서비스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1.3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 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 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11,302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22,604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33,906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8236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  </a:t>
                      </a: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기타 비급여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7.6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 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9,850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19,700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29,551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39,403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08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82367">
                <a:tc gridSpan="2"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 연도별 추가투입 재정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1270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 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33,716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17,939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21,152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21,153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21,154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367">
                <a:tc gridSpan="2"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 연도별 투입 재정</a:t>
                      </a: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(a)+(b)+(c)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1270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 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33,716</a:t>
                      </a:r>
                      <a:endParaRPr lang="ko-KR" altLang="en-US" sz="1200" b="1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51,348</a:t>
                      </a:r>
                      <a:endParaRPr lang="ko-KR" altLang="en-US" sz="1200" b="1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72,608</a:t>
                      </a:r>
                      <a:endParaRPr lang="ko-KR" altLang="en-US" sz="1200" b="1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93,611</a:t>
                      </a:r>
                      <a:endParaRPr lang="ko-KR" altLang="en-US" sz="1200" b="1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114,359</a:t>
                      </a:r>
                      <a:endParaRPr lang="ko-KR" altLang="en-US" sz="1200" b="1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367">
                <a:tc gridSpan="2"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 누적 투입 재정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1270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 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33,716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85,064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157,672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251,283</a:t>
                      </a:r>
                      <a:endParaRPr lang="ko-KR" altLang="en-US" sz="1200" b="0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 dirty="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365,642</a:t>
                      </a:r>
                      <a:endParaRPr lang="ko-KR" altLang="en-US" sz="1200" b="1" i="0" spc="0" dirty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367">
                <a:tc gridSpan="2">
                  <a:txBody>
                    <a:bodyPr/>
                    <a:lstStyle/>
                    <a:p>
                      <a:pPr marL="0" marR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 예측 보장률 </a:t>
                      </a:r>
                      <a:r>
                        <a:rPr lang="en-US" altLang="ko-KR" sz="1200" b="0" i="0" spc="80">
                          <a:solidFill>
                            <a:srgbClr val="282828"/>
                          </a:solidFill>
                          <a:latin typeface="+mj-ea"/>
                          <a:ea typeface="+mj-ea"/>
                        </a:rPr>
                        <a:t>(%)</a:t>
                      </a:r>
                      <a:endParaRPr lang="ko-KR" altLang="en-US" sz="1200" b="0" i="0" spc="0">
                        <a:solidFill>
                          <a:srgbClr val="000000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>
                      <a:noFill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127000" indent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 dirty="0">
                          <a:solidFill>
                            <a:schemeClr val="accent2"/>
                          </a:solidFill>
                          <a:latin typeface="+mj-ea"/>
                          <a:ea typeface="+mj-ea"/>
                        </a:rPr>
                        <a:t>15.8</a:t>
                      </a:r>
                      <a:endParaRPr lang="ko-KR" altLang="en-US" sz="1200" b="1" i="0" spc="0" dirty="0">
                        <a:solidFill>
                          <a:schemeClr val="accent2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 dirty="0">
                          <a:solidFill>
                            <a:schemeClr val="accent2"/>
                          </a:solidFill>
                          <a:latin typeface="+mj-ea"/>
                          <a:ea typeface="+mj-ea"/>
                        </a:rPr>
                        <a:t>69.0</a:t>
                      </a:r>
                      <a:endParaRPr lang="ko-KR" altLang="en-US" sz="1200" b="1" i="0" spc="0" dirty="0">
                        <a:solidFill>
                          <a:schemeClr val="accent2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>
                          <a:solidFill>
                            <a:schemeClr val="accent2"/>
                          </a:solidFill>
                          <a:latin typeface="+mj-ea"/>
                          <a:ea typeface="+mj-ea"/>
                        </a:rPr>
                        <a:t>72.5</a:t>
                      </a:r>
                      <a:endParaRPr lang="ko-KR" altLang="en-US" sz="1200" b="1" i="0" spc="0">
                        <a:solidFill>
                          <a:schemeClr val="accent2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 dirty="0">
                          <a:solidFill>
                            <a:schemeClr val="accent2"/>
                          </a:solidFill>
                          <a:latin typeface="+mj-ea"/>
                          <a:ea typeface="+mj-ea"/>
                        </a:rPr>
                        <a:t>74.8</a:t>
                      </a:r>
                      <a:endParaRPr lang="ko-KR" altLang="en-US" sz="1200" b="1" i="0" spc="0" dirty="0">
                        <a:solidFill>
                          <a:schemeClr val="accent2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 dirty="0">
                          <a:solidFill>
                            <a:schemeClr val="accent2"/>
                          </a:solidFill>
                          <a:latin typeface="+mj-ea"/>
                          <a:ea typeface="+mj-ea"/>
                        </a:rPr>
                        <a:t>77.1</a:t>
                      </a:r>
                      <a:endParaRPr lang="ko-KR" altLang="en-US" sz="1200" b="1" i="0" spc="0" dirty="0">
                        <a:solidFill>
                          <a:schemeClr val="accent2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i="0" spc="80" dirty="0">
                          <a:solidFill>
                            <a:schemeClr val="accent2"/>
                          </a:solidFill>
                          <a:latin typeface="+mj-ea"/>
                          <a:ea typeface="+mj-ea"/>
                        </a:rPr>
                        <a:t>78.5</a:t>
                      </a:r>
                      <a:endParaRPr lang="ko-KR" altLang="en-US" sz="1200" b="1" i="0" spc="0" dirty="0">
                        <a:solidFill>
                          <a:schemeClr val="accent2"/>
                        </a:solidFill>
                        <a:latin typeface="+mj-ea"/>
                        <a:ea typeface="+mj-ea"/>
                      </a:endParaRPr>
                    </a:p>
                  </a:txBody>
                  <a:tcPr marL="16118" marR="16118" marT="16118" marB="16118" anchor="ctr">
                    <a:lnL w="50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9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</a:tbl>
          </a:graphicData>
        </a:graphic>
      </p:graphicFrame>
      <p:sp>
        <p:nvSpPr>
          <p:cNvPr id="150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792244" y="1628800"/>
            <a:ext cx="62800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건강보험 </a:t>
            </a:r>
            <a:r>
              <a:rPr lang="ko-KR" altLang="en-US" sz="2000" dirty="0" err="1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보장률</a:t>
            </a:r>
            <a:r>
              <a:rPr lang="ko-KR" altLang="en-US" sz="2000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2000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: 69.0%(2013) → 78.5%(2017)</a:t>
            </a:r>
            <a:endParaRPr lang="ko-KR" altLang="en-US" sz="2000" dirty="0">
              <a:solidFill>
                <a:schemeClr val="accent2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3" name="Picture 12" descr="025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42910" y="1771676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직사각형 13"/>
          <p:cNvSpPr/>
          <p:nvPr/>
        </p:nvSpPr>
        <p:spPr>
          <a:xfrm>
            <a:off x="714348" y="2301686"/>
            <a:ext cx="7286676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- 5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년간 총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36.6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조원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단계적으로 연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3.4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조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~11.4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조원 소요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714348" y="1954996"/>
            <a:ext cx="7286676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입원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보장률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약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85.1%,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외래보장률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약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72.8%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수준에 도달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6" name="Text Box 202"/>
          <p:cNvSpPr txBox="1">
            <a:spLocks noChangeArrowheads="1"/>
          </p:cNvSpPr>
          <p:nvPr/>
        </p:nvSpPr>
        <p:spPr bwMode="auto">
          <a:xfrm>
            <a:off x="428596" y="6357958"/>
            <a:ext cx="7143800" cy="270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0">
              <a:lnSpc>
                <a:spcPct val="110000"/>
              </a:lnSpc>
              <a:buClr>
                <a:schemeClr val="bg1"/>
              </a:buClr>
              <a:buFont typeface="Wingdings" pitchFamily="2" charset="2"/>
              <a:buNone/>
            </a:pPr>
            <a:r>
              <a:rPr kumimoji="0" lang="ko-KR" altLang="en-US" sz="1050" dirty="0">
                <a:solidFill>
                  <a:schemeClr val="tx1"/>
                </a:solidFill>
                <a:latin typeface="+mj-ea"/>
                <a:ea typeface="+mj-ea"/>
              </a:rPr>
              <a:t>※ </a:t>
            </a:r>
            <a:r>
              <a:rPr lang="ko-KR" altLang="en-US" sz="1050" dirty="0" smtClean="0">
                <a:latin typeface="+mj-ea"/>
                <a:ea typeface="+mj-ea"/>
              </a:rPr>
              <a:t>현재 기준 순수 추가 재정 값으로 보장성 확대에 따른 가격</a:t>
            </a:r>
            <a:r>
              <a:rPr lang="en-US" altLang="ko-KR" sz="1050" dirty="0" smtClean="0">
                <a:latin typeface="+mj-ea"/>
                <a:ea typeface="+mj-ea"/>
              </a:rPr>
              <a:t>․</a:t>
            </a:r>
            <a:r>
              <a:rPr lang="ko-KR" altLang="en-US" sz="1050" dirty="0" smtClean="0">
                <a:latin typeface="+mj-ea"/>
                <a:ea typeface="+mj-ea"/>
              </a:rPr>
              <a:t>경기변동 효과 등은 미포함</a:t>
            </a:r>
            <a:endParaRPr kumimoji="0" lang="ko-KR" altLang="en-US" sz="105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8" name="AutoShape 65"/>
          <p:cNvSpPr>
            <a:spLocks noChangeArrowheads="1"/>
          </p:cNvSpPr>
          <p:nvPr/>
        </p:nvSpPr>
        <p:spPr bwMode="auto">
          <a:xfrm>
            <a:off x="395536" y="1124744"/>
            <a:ext cx="8280920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spc="-2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우선순위에 입각한 단계적이고 체계적인 급여화 </a:t>
            </a:r>
            <a:r>
              <a:rPr kumimoji="1" lang="en-US" altLang="ko-KR" sz="2000" spc="-2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: </a:t>
            </a:r>
            <a:r>
              <a:rPr kumimoji="1" lang="ko-KR" altLang="en-US" sz="2000" spc="-2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단계적 보장성 강화 계획</a:t>
            </a:r>
            <a:endParaRPr kumimoji="1" lang="ko-KR" sz="2400" b="0" i="0" u="none" strike="noStrike" cap="none" spc="-200" normalizeH="0" dirty="0" smtClean="0">
              <a:ln>
                <a:noFill/>
              </a:ln>
              <a:solidFill>
                <a:schemeClr val="tx1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5015480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4. </a:t>
            </a:r>
            <a:r>
              <a:rPr lang="ko-KR" alt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</a:p>
        </p:txBody>
      </p:sp>
      <p:sp>
        <p:nvSpPr>
          <p:cNvPr id="14745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792244" y="16288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단계적 확대에 따른 투입재원과 </a:t>
            </a:r>
            <a:r>
              <a:rPr lang="ko-KR" altLang="en-US" sz="2000" dirty="0" err="1" smtClean="0">
                <a:latin typeface="HY울릉도B" pitchFamily="18" charset="-127"/>
                <a:ea typeface="HY울릉도B" pitchFamily="18" charset="-127"/>
              </a:rPr>
              <a:t>보장률</a:t>
            </a: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 변화</a:t>
            </a:r>
            <a:endParaRPr lang="ko-KR" altLang="en-US" sz="2000" dirty="0"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7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42910" y="1771676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2" name="그룹 71"/>
          <p:cNvGrpSpPr/>
          <p:nvPr/>
        </p:nvGrpSpPr>
        <p:grpSpPr>
          <a:xfrm>
            <a:off x="683568" y="2075706"/>
            <a:ext cx="7483499" cy="4377630"/>
            <a:chOff x="683568" y="2075706"/>
            <a:chExt cx="7483499" cy="4377630"/>
          </a:xfrm>
        </p:grpSpPr>
        <p:sp>
          <p:nvSpPr>
            <p:cNvPr id="14" name="직사각형 13"/>
            <p:cNvSpPr/>
            <p:nvPr/>
          </p:nvSpPr>
          <p:spPr bwMode="auto">
            <a:xfrm>
              <a:off x="3547889" y="2939802"/>
              <a:ext cx="1325860" cy="240532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en-US" sz="130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제도 기반 확보</a:t>
              </a:r>
            </a:p>
          </p:txBody>
        </p:sp>
        <p:cxnSp>
          <p:nvCxnSpPr>
            <p:cNvPr id="15" name="직선 연결선 14"/>
            <p:cNvCxnSpPr/>
            <p:nvPr/>
          </p:nvCxnSpPr>
          <p:spPr bwMode="auto">
            <a:xfrm>
              <a:off x="3145557" y="2075706"/>
              <a:ext cx="0" cy="3168352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chemeClr val="tx1"/>
              </a:solidFill>
              <a:prstDash val="solid"/>
              <a:round/>
              <a:headEnd type="triangle" w="lg" len="med"/>
              <a:tailEnd type="none" w="med" len="med"/>
            </a:ln>
            <a:effectLst/>
          </p:spPr>
        </p:cxnSp>
        <p:sp>
          <p:nvSpPr>
            <p:cNvPr id="18" name="직사각형 17"/>
            <p:cNvSpPr/>
            <p:nvPr/>
          </p:nvSpPr>
          <p:spPr bwMode="auto">
            <a:xfrm>
              <a:off x="3145557" y="4753719"/>
              <a:ext cx="1008112" cy="360040"/>
            </a:xfrm>
            <a:prstGeom prst="rect">
              <a:avLst/>
            </a:prstGeom>
            <a:solidFill>
              <a:srgbClr val="FF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prstMaterial="softEdge"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3,884</a:t>
              </a:r>
              <a:r>
                <a:rPr kumimoji="0" lang="ko-KR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억</a:t>
              </a:r>
            </a:p>
          </p:txBody>
        </p:sp>
        <p:sp>
          <p:nvSpPr>
            <p:cNvPr id="19" name="직사각형 18"/>
            <p:cNvSpPr/>
            <p:nvPr/>
          </p:nvSpPr>
          <p:spPr bwMode="auto">
            <a:xfrm>
              <a:off x="3145557" y="4298429"/>
              <a:ext cx="1008112" cy="360040"/>
            </a:xfrm>
            <a:prstGeom prst="rect">
              <a:avLst/>
            </a:prstGeom>
            <a:solidFill>
              <a:srgbClr val="FF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prstMaterial="softEdge"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7,778</a:t>
              </a:r>
              <a:r>
                <a:rPr kumimoji="0" lang="ko-KR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억</a:t>
              </a:r>
            </a:p>
          </p:txBody>
        </p:sp>
        <p:sp>
          <p:nvSpPr>
            <p:cNvPr id="20" name="직사각형 19"/>
            <p:cNvSpPr/>
            <p:nvPr/>
          </p:nvSpPr>
          <p:spPr bwMode="auto">
            <a:xfrm>
              <a:off x="3145557" y="3851523"/>
              <a:ext cx="1944216" cy="360040"/>
            </a:xfrm>
            <a:prstGeom prst="rect">
              <a:avLst/>
            </a:prstGeom>
            <a:solidFill>
              <a:srgbClr val="FF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prstMaterial="softEdge"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1.6</a:t>
              </a:r>
              <a:r>
                <a:rPr kumimoji="0" lang="ko-KR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조</a:t>
              </a:r>
              <a:r>
                <a:rPr kumimoji="0" lang="en-US" altLang="ko-KR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(0.8</a:t>
              </a:r>
              <a:r>
                <a:rPr kumimoji="0" lang="ko-KR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조</a:t>
              </a:r>
              <a:r>
                <a:rPr kumimoji="0" lang="en-US" altLang="ko-KR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×2)</a:t>
              </a:r>
              <a:endParaRPr kumimoji="0" lang="ko-KR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1" name="직사각형 20"/>
            <p:cNvSpPr/>
            <p:nvPr/>
          </p:nvSpPr>
          <p:spPr bwMode="auto">
            <a:xfrm>
              <a:off x="4263777" y="3395092"/>
              <a:ext cx="3672408" cy="360040"/>
            </a:xfrm>
            <a:prstGeom prst="rect">
              <a:avLst/>
            </a:prstGeom>
            <a:solidFill>
              <a:srgbClr val="FF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prstMaterial="softEdge"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kumimoji="0" lang="en-US" altLang="ko-KR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3.9</a:t>
              </a:r>
              <a:r>
                <a:rPr kumimoji="0" lang="ko-KR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조</a:t>
              </a:r>
              <a:r>
                <a:rPr kumimoji="0" lang="en-US" altLang="ko-KR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(1.0</a:t>
              </a:r>
              <a:r>
                <a:rPr kumimoji="0" lang="ko-KR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조</a:t>
              </a:r>
              <a:r>
                <a:rPr lang="en-US" altLang="ko-KR" sz="1400" dirty="0" smtClean="0">
                  <a:latin typeface="HY울릉도B" pitchFamily="18" charset="-127"/>
                  <a:ea typeface="HY울릉도B" pitchFamily="18" charset="-127"/>
                </a:rPr>
                <a:t> ×4)</a:t>
              </a:r>
              <a:r>
                <a:rPr kumimoji="0" lang="ko-KR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 </a:t>
              </a:r>
            </a:p>
          </p:txBody>
        </p:sp>
        <p:sp>
          <p:nvSpPr>
            <p:cNvPr id="23" name="직사각형 22"/>
            <p:cNvSpPr/>
            <p:nvPr/>
          </p:nvSpPr>
          <p:spPr bwMode="auto">
            <a:xfrm>
              <a:off x="5127873" y="2934469"/>
              <a:ext cx="2808312" cy="360040"/>
            </a:xfrm>
            <a:prstGeom prst="rect">
              <a:avLst/>
            </a:prstGeom>
            <a:solidFill>
              <a:srgbClr val="FF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prstMaterial="softEdge"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ko-KR" sz="1400" dirty="0" smtClean="0">
                  <a:latin typeface="HY울릉도B" pitchFamily="18" charset="-127"/>
                  <a:ea typeface="HY울릉도B" pitchFamily="18" charset="-127"/>
                </a:rPr>
                <a:t>3.4</a:t>
              </a:r>
              <a:r>
                <a:rPr lang="ko-KR" altLang="en-US" sz="1400" dirty="0" smtClean="0">
                  <a:latin typeface="HY울릉도B" pitchFamily="18" charset="-127"/>
                  <a:ea typeface="HY울릉도B" pitchFamily="18" charset="-127"/>
                </a:rPr>
                <a:t>조</a:t>
              </a:r>
              <a:r>
                <a:rPr lang="en-US" altLang="ko-KR" sz="1400" dirty="0" smtClean="0">
                  <a:latin typeface="HY울릉도B" pitchFamily="18" charset="-127"/>
                  <a:ea typeface="HY울릉도B" pitchFamily="18" charset="-127"/>
                </a:rPr>
                <a:t>(1.1</a:t>
              </a:r>
              <a:r>
                <a:rPr lang="ko-KR" altLang="en-US" sz="1400" dirty="0" smtClean="0">
                  <a:latin typeface="HY울릉도B" pitchFamily="18" charset="-127"/>
                  <a:ea typeface="HY울릉도B" pitchFamily="18" charset="-127"/>
                </a:rPr>
                <a:t>조</a:t>
              </a:r>
              <a:r>
                <a:rPr lang="en-US" altLang="ko-KR" sz="1400" dirty="0" smtClean="0">
                  <a:latin typeface="HY울릉도B" pitchFamily="18" charset="-127"/>
                  <a:ea typeface="HY울릉도B" pitchFamily="18" charset="-127"/>
                </a:rPr>
                <a:t> × 3)</a:t>
              </a:r>
              <a:endParaRPr kumimoji="0" lang="ko-KR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4" name="직사각형 23"/>
            <p:cNvSpPr/>
            <p:nvPr/>
          </p:nvSpPr>
          <p:spPr bwMode="auto">
            <a:xfrm>
              <a:off x="3145557" y="2411363"/>
              <a:ext cx="1008112" cy="360040"/>
            </a:xfrm>
            <a:prstGeom prst="rect">
              <a:avLst/>
            </a:prstGeom>
            <a:solidFill>
              <a:srgbClr val="FF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prstMaterial="softEdge"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1.4</a:t>
              </a:r>
              <a:r>
                <a:rPr kumimoji="0" lang="ko-KR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조</a:t>
              </a:r>
            </a:p>
          </p:txBody>
        </p:sp>
        <p:grpSp>
          <p:nvGrpSpPr>
            <p:cNvPr id="25" name="그룹 40"/>
            <p:cNvGrpSpPr/>
            <p:nvPr/>
          </p:nvGrpSpPr>
          <p:grpSpPr>
            <a:xfrm>
              <a:off x="683568" y="2435746"/>
              <a:ext cx="2376264" cy="3957632"/>
              <a:chOff x="611560" y="2132856"/>
              <a:chExt cx="2376264" cy="3957632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611560" y="2132856"/>
                <a:ext cx="23762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(</a:t>
                </a:r>
                <a:r>
                  <a:rPr lang="ko-KR" altLang="en-US" sz="1350" dirty="0" smtClean="0">
                    <a:latin typeface="HY헤드라인M" pitchFamily="18" charset="-127"/>
                    <a:ea typeface="HY헤드라인M" pitchFamily="18" charset="-127"/>
                  </a:rPr>
                  <a:t>재난적 의료비 부담 해소</a:t>
                </a:r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)</a:t>
                </a:r>
                <a:endParaRPr lang="ko-KR" altLang="en-US" sz="1350" dirty="0"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611560" y="2645742"/>
                <a:ext cx="2376264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(</a:t>
                </a:r>
                <a:r>
                  <a:rPr lang="ko-KR" altLang="en-US" sz="1350" dirty="0" smtClean="0">
                    <a:latin typeface="HY헤드라인M" pitchFamily="18" charset="-127"/>
                    <a:ea typeface="HY헤드라인M" pitchFamily="18" charset="-127"/>
                  </a:rPr>
                  <a:t>간병서비스</a:t>
                </a:r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)</a:t>
                </a:r>
                <a:endParaRPr lang="ko-KR" altLang="en-US" sz="1350" dirty="0"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5" name="TextBox 33"/>
              <p:cNvSpPr txBox="1"/>
              <p:nvPr/>
            </p:nvSpPr>
            <p:spPr>
              <a:xfrm>
                <a:off x="611560" y="3116585"/>
                <a:ext cx="2376264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(</a:t>
                </a:r>
                <a:r>
                  <a:rPr lang="ko-KR" altLang="en-US" sz="1350" dirty="0" smtClean="0">
                    <a:latin typeface="HY헤드라인M" pitchFamily="18" charset="-127"/>
                    <a:ea typeface="HY헤드라인M" pitchFamily="18" charset="-127"/>
                  </a:rPr>
                  <a:t>기타 비급여</a:t>
                </a:r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)</a:t>
                </a:r>
                <a:endParaRPr lang="ko-KR" altLang="en-US" sz="1350" dirty="0"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6" name="TextBox 34"/>
              <p:cNvSpPr txBox="1"/>
              <p:nvPr/>
            </p:nvSpPr>
            <p:spPr>
              <a:xfrm>
                <a:off x="611560" y="3560966"/>
                <a:ext cx="2376264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(</a:t>
                </a:r>
                <a:r>
                  <a:rPr lang="ko-KR" altLang="en-US" sz="1350" dirty="0" smtClean="0">
                    <a:latin typeface="HY헤드라인M" pitchFamily="18" charset="-127"/>
                    <a:ea typeface="HY헤드라인M" pitchFamily="18" charset="-127"/>
                  </a:rPr>
                  <a:t>선택진료</a:t>
                </a:r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)</a:t>
                </a:r>
                <a:endParaRPr lang="ko-KR" altLang="en-US" sz="1350" dirty="0"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7" name="TextBox 35"/>
              <p:cNvSpPr txBox="1"/>
              <p:nvPr/>
            </p:nvSpPr>
            <p:spPr>
              <a:xfrm>
                <a:off x="611560" y="4065022"/>
                <a:ext cx="2376264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(</a:t>
                </a:r>
                <a:r>
                  <a:rPr lang="ko-KR" altLang="en-US" sz="1350" dirty="0" smtClean="0">
                    <a:latin typeface="HY헤드라인M" pitchFamily="18" charset="-127"/>
                    <a:ea typeface="HY헤드라인M" pitchFamily="18" charset="-127"/>
                  </a:rPr>
                  <a:t>병실차액</a:t>
                </a:r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)</a:t>
                </a:r>
                <a:endParaRPr lang="ko-KR" altLang="en-US" sz="1350" dirty="0"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8" name="TextBox 36"/>
              <p:cNvSpPr txBox="1"/>
              <p:nvPr/>
            </p:nvSpPr>
            <p:spPr>
              <a:xfrm>
                <a:off x="611560" y="4456162"/>
                <a:ext cx="2376264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(</a:t>
                </a:r>
                <a:r>
                  <a:rPr lang="ko-KR" altLang="en-US" sz="1350" dirty="0" smtClean="0">
                    <a:latin typeface="HY헤드라인M" pitchFamily="18" charset="-127"/>
                    <a:ea typeface="HY헤드라인M" pitchFamily="18" charset="-127"/>
                  </a:rPr>
                  <a:t>저소득층 보호기능 강화</a:t>
                </a:r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)</a:t>
                </a:r>
                <a:endParaRPr lang="ko-KR" altLang="en-US" sz="1350" dirty="0"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69" name="TextBox 37"/>
              <p:cNvSpPr txBox="1"/>
              <p:nvPr/>
            </p:nvSpPr>
            <p:spPr>
              <a:xfrm>
                <a:off x="611560" y="5130284"/>
                <a:ext cx="2376264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(</a:t>
                </a:r>
                <a:r>
                  <a:rPr lang="ko-KR" altLang="en-US" sz="1350" dirty="0" smtClean="0">
                    <a:latin typeface="HY헤드라인M" pitchFamily="18" charset="-127"/>
                    <a:ea typeface="HY헤드라인M" pitchFamily="18" charset="-127"/>
                  </a:rPr>
                  <a:t>추가 투입비용</a:t>
                </a:r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)</a:t>
                </a:r>
                <a:endParaRPr lang="ko-KR" altLang="en-US" sz="1350" dirty="0"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611560" y="5399266"/>
                <a:ext cx="2376264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(</a:t>
                </a:r>
                <a:r>
                  <a:rPr lang="ko-KR" altLang="en-US" sz="1350" dirty="0" smtClean="0">
                    <a:latin typeface="HY헤드라인M" pitchFamily="18" charset="-127"/>
                    <a:ea typeface="HY헤드라인M" pitchFamily="18" charset="-127"/>
                  </a:rPr>
                  <a:t>누적 투입비용</a:t>
                </a:r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)</a:t>
                </a:r>
                <a:endParaRPr lang="ko-KR" altLang="en-US" sz="1350" dirty="0"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611560" y="5790406"/>
                <a:ext cx="2376264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(</a:t>
                </a:r>
                <a:r>
                  <a:rPr lang="ko-KR" altLang="en-US" sz="1350" dirty="0" err="1" smtClean="0">
                    <a:latin typeface="HY헤드라인M" pitchFamily="18" charset="-127"/>
                    <a:ea typeface="HY헤드라인M" pitchFamily="18" charset="-127"/>
                  </a:rPr>
                  <a:t>보장률</a:t>
                </a:r>
                <a:r>
                  <a:rPr lang="en-US" altLang="ko-KR" sz="1350" dirty="0" smtClean="0">
                    <a:latin typeface="HY헤드라인M" pitchFamily="18" charset="-127"/>
                    <a:ea typeface="HY헤드라인M" pitchFamily="18" charset="-127"/>
                  </a:rPr>
                  <a:t>)</a:t>
                </a:r>
                <a:endParaRPr lang="ko-KR" altLang="en-US" sz="1350" dirty="0"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3096791" y="5445224"/>
              <a:ext cx="4608512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350" dirty="0" smtClean="0">
                  <a:latin typeface="HY울릉도B" pitchFamily="18" charset="-127"/>
                  <a:ea typeface="HY울릉도B" pitchFamily="18" charset="-127"/>
                </a:rPr>
                <a:t>3.4</a:t>
              </a:r>
              <a:r>
                <a:rPr lang="ko-KR" altLang="en-US" sz="1350" dirty="0" smtClean="0">
                  <a:latin typeface="HY울릉도B" pitchFamily="18" charset="-127"/>
                  <a:ea typeface="HY울릉도B" pitchFamily="18" charset="-127"/>
                </a:rPr>
                <a:t>조         </a:t>
              </a:r>
              <a:r>
                <a:rPr lang="en-US" altLang="ko-KR" sz="1350" dirty="0" smtClean="0">
                  <a:latin typeface="HY울릉도B" pitchFamily="18" charset="-127"/>
                  <a:ea typeface="HY울릉도B" pitchFamily="18" charset="-127"/>
                </a:rPr>
                <a:t>1.8</a:t>
              </a:r>
              <a:r>
                <a:rPr lang="ko-KR" altLang="en-US" sz="1350" dirty="0" smtClean="0">
                  <a:latin typeface="HY울릉도B" pitchFamily="18" charset="-127"/>
                  <a:ea typeface="HY울릉도B" pitchFamily="18" charset="-127"/>
                </a:rPr>
                <a:t>조        </a:t>
              </a:r>
              <a:r>
                <a:rPr lang="en-US" altLang="ko-KR" sz="1350" dirty="0" smtClean="0">
                  <a:latin typeface="HY울릉도B" pitchFamily="18" charset="-127"/>
                  <a:ea typeface="HY울릉도B" pitchFamily="18" charset="-127"/>
                </a:rPr>
                <a:t>2.1</a:t>
              </a:r>
              <a:r>
                <a:rPr lang="ko-KR" altLang="en-US" sz="1350" dirty="0" smtClean="0">
                  <a:latin typeface="HY울릉도B" pitchFamily="18" charset="-127"/>
                  <a:ea typeface="HY울릉도B" pitchFamily="18" charset="-127"/>
                </a:rPr>
                <a:t>조        </a:t>
              </a:r>
              <a:r>
                <a:rPr lang="en-US" altLang="ko-KR" sz="1350" dirty="0" smtClean="0">
                  <a:latin typeface="HY울릉도B" pitchFamily="18" charset="-127"/>
                  <a:ea typeface="HY울릉도B" pitchFamily="18" charset="-127"/>
                </a:rPr>
                <a:t>2.1</a:t>
              </a:r>
              <a:r>
                <a:rPr lang="ko-KR" altLang="en-US" sz="1350" dirty="0" smtClean="0">
                  <a:latin typeface="HY울릉도B" pitchFamily="18" charset="-127"/>
                  <a:ea typeface="HY울릉도B" pitchFamily="18" charset="-127"/>
                </a:rPr>
                <a:t>조        </a:t>
              </a:r>
              <a:r>
                <a:rPr lang="en-US" altLang="ko-KR" sz="1350" dirty="0" smtClean="0">
                  <a:latin typeface="HY울릉도B" pitchFamily="18" charset="-127"/>
                  <a:ea typeface="HY울릉도B" pitchFamily="18" charset="-127"/>
                </a:rPr>
                <a:t>2.1</a:t>
              </a:r>
              <a:r>
                <a:rPr lang="ko-KR" altLang="en-US" sz="1350" dirty="0" smtClean="0">
                  <a:latin typeface="HY울릉도B" pitchFamily="18" charset="-127"/>
                  <a:ea typeface="HY울릉도B" pitchFamily="18" charset="-127"/>
                </a:rPr>
                <a:t>조</a:t>
              </a:r>
              <a:endParaRPr lang="ko-KR" altLang="en-US" sz="1350" dirty="0">
                <a:latin typeface="HY울릉도B" pitchFamily="18" charset="-127"/>
                <a:ea typeface="HY울릉도B" pitchFamily="18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872383" y="5721206"/>
              <a:ext cx="4968552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350" dirty="0" smtClean="0">
                  <a:latin typeface="HY울릉도B" pitchFamily="18" charset="-127"/>
                  <a:ea typeface="HY울릉도B" pitchFamily="18" charset="-127"/>
                </a:rPr>
                <a:t>3.4</a:t>
              </a:r>
              <a:r>
                <a:rPr lang="ko-KR" altLang="en-US" sz="1350" dirty="0" smtClean="0">
                  <a:latin typeface="HY울릉도B" pitchFamily="18" charset="-127"/>
                  <a:ea typeface="HY울릉도B" pitchFamily="18" charset="-127"/>
                </a:rPr>
                <a:t>조         </a:t>
              </a:r>
              <a:r>
                <a:rPr lang="en-US" altLang="ko-KR" sz="1350" dirty="0" smtClean="0">
                  <a:latin typeface="HY울릉도B" pitchFamily="18" charset="-127"/>
                  <a:ea typeface="HY울릉도B" pitchFamily="18" charset="-127"/>
                </a:rPr>
                <a:t>8.5</a:t>
              </a:r>
              <a:r>
                <a:rPr lang="ko-KR" altLang="en-US" sz="1350" dirty="0" smtClean="0">
                  <a:latin typeface="HY울릉도B" pitchFamily="18" charset="-127"/>
                  <a:ea typeface="HY울릉도B" pitchFamily="18" charset="-127"/>
                </a:rPr>
                <a:t>조        </a:t>
              </a:r>
              <a:r>
                <a:rPr lang="en-US" altLang="ko-KR" sz="1350" dirty="0" smtClean="0">
                  <a:latin typeface="HY울릉도B" pitchFamily="18" charset="-127"/>
                  <a:ea typeface="HY울릉도B" pitchFamily="18" charset="-127"/>
                </a:rPr>
                <a:t>15.8</a:t>
              </a:r>
              <a:r>
                <a:rPr lang="ko-KR" altLang="en-US" sz="1350" dirty="0" smtClean="0">
                  <a:latin typeface="HY울릉도B" pitchFamily="18" charset="-127"/>
                  <a:ea typeface="HY울릉도B" pitchFamily="18" charset="-127"/>
                </a:rPr>
                <a:t>조      </a:t>
              </a:r>
              <a:r>
                <a:rPr lang="en-US" altLang="ko-KR" sz="1350" dirty="0" smtClean="0">
                  <a:latin typeface="HY울릉도B" pitchFamily="18" charset="-127"/>
                  <a:ea typeface="HY울릉도B" pitchFamily="18" charset="-127"/>
                </a:rPr>
                <a:t>25.1</a:t>
              </a:r>
              <a:r>
                <a:rPr lang="ko-KR" altLang="en-US" sz="1350" dirty="0" smtClean="0">
                  <a:latin typeface="HY울릉도B" pitchFamily="18" charset="-127"/>
                  <a:ea typeface="HY울릉도B" pitchFamily="18" charset="-127"/>
                </a:rPr>
                <a:t>조      </a:t>
              </a:r>
              <a:r>
                <a:rPr lang="en-US" altLang="ko-KR" sz="1350" dirty="0" smtClean="0">
                  <a:latin typeface="HY울릉도B" pitchFamily="18" charset="-127"/>
                  <a:ea typeface="HY울릉도B" pitchFamily="18" charset="-127"/>
                </a:rPr>
                <a:t>36.6</a:t>
              </a:r>
              <a:r>
                <a:rPr lang="ko-KR" altLang="en-US" sz="1350" dirty="0" smtClean="0">
                  <a:latin typeface="HY울릉도B" pitchFamily="18" charset="-127"/>
                  <a:ea typeface="HY울릉도B" pitchFamily="18" charset="-127"/>
                </a:rPr>
                <a:t>조</a:t>
              </a:r>
              <a:endParaRPr lang="ko-KR" altLang="en-US" sz="1350" dirty="0">
                <a:latin typeface="HY울릉도B" pitchFamily="18" charset="-127"/>
                <a:ea typeface="HY울릉도B" pitchFamily="18" charset="-127"/>
              </a:endParaRPr>
            </a:p>
          </p:txBody>
        </p:sp>
        <p:grpSp>
          <p:nvGrpSpPr>
            <p:cNvPr id="28" name="그룹 65"/>
            <p:cNvGrpSpPr/>
            <p:nvPr/>
          </p:nvGrpSpPr>
          <p:grpSpPr>
            <a:xfrm>
              <a:off x="3342531" y="6093296"/>
              <a:ext cx="4574604" cy="360040"/>
              <a:chOff x="3184798" y="5733256"/>
              <a:chExt cx="4574604" cy="360040"/>
            </a:xfrm>
          </p:grpSpPr>
          <p:grpSp>
            <p:nvGrpSpPr>
              <p:cNvPr id="42" name="그룹 58"/>
              <p:cNvGrpSpPr/>
              <p:nvPr/>
            </p:nvGrpSpPr>
            <p:grpSpPr>
              <a:xfrm>
                <a:off x="3184798" y="5733256"/>
                <a:ext cx="4574604" cy="360040"/>
                <a:chOff x="3184798" y="6237312"/>
                <a:chExt cx="4574604" cy="360040"/>
              </a:xfrm>
            </p:grpSpPr>
            <p:grpSp>
              <p:nvGrpSpPr>
                <p:cNvPr id="48" name="그룹 45"/>
                <p:cNvGrpSpPr/>
                <p:nvPr/>
              </p:nvGrpSpPr>
              <p:grpSpPr>
                <a:xfrm>
                  <a:off x="3184798" y="6237312"/>
                  <a:ext cx="792088" cy="360040"/>
                  <a:chOff x="3184798" y="6237312"/>
                  <a:chExt cx="792088" cy="360040"/>
                </a:xfrm>
              </p:grpSpPr>
              <p:sp>
                <p:nvSpPr>
                  <p:cNvPr id="61" name="타원 60"/>
                  <p:cNvSpPr/>
                  <p:nvPr/>
                </p:nvSpPr>
                <p:spPr bwMode="auto">
                  <a:xfrm>
                    <a:off x="3222898" y="6237312"/>
                    <a:ext cx="720080" cy="360040"/>
                  </a:xfrm>
                  <a:prstGeom prst="ellipse">
                    <a:avLst/>
                  </a:prstGeom>
                  <a:solidFill>
                    <a:srgbClr val="99FF99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0" tIns="45720" rIns="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ko-KR" altLang="en-US" sz="1300" b="1" i="0" u="none" strike="noStrike" cap="none" spc="-150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HY울릉도B" pitchFamily="18" charset="-127"/>
                      <a:ea typeface="HY울릉도B" pitchFamily="18" charset="-127"/>
                    </a:endParaRPr>
                  </a:p>
                </p:txBody>
              </p:sp>
              <p:sp>
                <p:nvSpPr>
                  <p:cNvPr id="62" name="TextBox 61"/>
                  <p:cNvSpPr txBox="1"/>
                  <p:nvPr/>
                </p:nvSpPr>
                <p:spPr>
                  <a:xfrm>
                    <a:off x="3184798" y="6261000"/>
                    <a:ext cx="79208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ko-KR" sz="1400" dirty="0" smtClean="0">
                        <a:latin typeface="HY울릉도B" pitchFamily="18" charset="-127"/>
                        <a:ea typeface="HY울릉도B" pitchFamily="18" charset="-127"/>
                      </a:rPr>
                      <a:t>69.0%</a:t>
                    </a:r>
                    <a:endParaRPr lang="ko-KR" altLang="en-US" sz="1400" dirty="0">
                      <a:latin typeface="HY울릉도B" pitchFamily="18" charset="-127"/>
                      <a:ea typeface="HY울릉도B" pitchFamily="18" charset="-127"/>
                    </a:endParaRPr>
                  </a:p>
                </p:txBody>
              </p:sp>
            </p:grpSp>
            <p:grpSp>
              <p:nvGrpSpPr>
                <p:cNvPr id="49" name="그룹 46"/>
                <p:cNvGrpSpPr/>
                <p:nvPr/>
              </p:nvGrpSpPr>
              <p:grpSpPr>
                <a:xfrm>
                  <a:off x="4159002" y="6237312"/>
                  <a:ext cx="792088" cy="360040"/>
                  <a:chOff x="3203848" y="6237312"/>
                  <a:chExt cx="792088" cy="360040"/>
                </a:xfrm>
              </p:grpSpPr>
              <p:sp>
                <p:nvSpPr>
                  <p:cNvPr id="59" name="타원 58"/>
                  <p:cNvSpPr/>
                  <p:nvPr/>
                </p:nvSpPr>
                <p:spPr bwMode="auto">
                  <a:xfrm>
                    <a:off x="3222898" y="6237312"/>
                    <a:ext cx="720080" cy="360040"/>
                  </a:xfrm>
                  <a:prstGeom prst="ellipse">
                    <a:avLst/>
                  </a:prstGeom>
                  <a:solidFill>
                    <a:srgbClr val="99FF99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0" tIns="45720" rIns="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ko-KR" altLang="en-US" sz="1300" b="1" i="0" u="none" strike="noStrike" cap="none" spc="-150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HY울릉도B" pitchFamily="18" charset="-127"/>
                      <a:ea typeface="HY울릉도B" pitchFamily="18" charset="-127"/>
                    </a:endParaRPr>
                  </a:p>
                </p:txBody>
              </p:sp>
              <p:sp>
                <p:nvSpPr>
                  <p:cNvPr id="60" name="TextBox 59"/>
                  <p:cNvSpPr txBox="1"/>
                  <p:nvPr/>
                </p:nvSpPr>
                <p:spPr>
                  <a:xfrm>
                    <a:off x="3203848" y="6261000"/>
                    <a:ext cx="79208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ko-KR" sz="1400" dirty="0" smtClean="0">
                        <a:latin typeface="HY울릉도B" pitchFamily="18" charset="-127"/>
                        <a:ea typeface="HY울릉도B" pitchFamily="18" charset="-127"/>
                      </a:rPr>
                      <a:t>72.5%</a:t>
                    </a:r>
                    <a:endParaRPr lang="ko-KR" altLang="en-US" sz="1400" dirty="0">
                      <a:latin typeface="HY울릉도B" pitchFamily="18" charset="-127"/>
                      <a:ea typeface="HY울릉도B" pitchFamily="18" charset="-127"/>
                    </a:endParaRPr>
                  </a:p>
                </p:txBody>
              </p:sp>
            </p:grpSp>
            <p:grpSp>
              <p:nvGrpSpPr>
                <p:cNvPr id="50" name="그룹 49"/>
                <p:cNvGrpSpPr/>
                <p:nvPr/>
              </p:nvGrpSpPr>
              <p:grpSpPr>
                <a:xfrm>
                  <a:off x="5085581" y="6237312"/>
                  <a:ext cx="792088" cy="360040"/>
                  <a:chOff x="3194323" y="6237312"/>
                  <a:chExt cx="792088" cy="360040"/>
                </a:xfrm>
              </p:grpSpPr>
              <p:sp>
                <p:nvSpPr>
                  <p:cNvPr id="57" name="타원 56"/>
                  <p:cNvSpPr/>
                  <p:nvPr/>
                </p:nvSpPr>
                <p:spPr bwMode="auto">
                  <a:xfrm>
                    <a:off x="3222898" y="6237312"/>
                    <a:ext cx="720080" cy="360040"/>
                  </a:xfrm>
                  <a:prstGeom prst="ellipse">
                    <a:avLst/>
                  </a:prstGeom>
                  <a:solidFill>
                    <a:srgbClr val="99FF99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0" tIns="45720" rIns="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ko-KR" altLang="en-US" sz="1300" b="1" i="0" u="none" strike="noStrike" cap="none" spc="-150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HY울릉도B" pitchFamily="18" charset="-127"/>
                      <a:ea typeface="HY울릉도B" pitchFamily="18" charset="-127"/>
                    </a:endParaRPr>
                  </a:p>
                </p:txBody>
              </p:sp>
              <p:sp>
                <p:nvSpPr>
                  <p:cNvPr id="58" name="TextBox 57"/>
                  <p:cNvSpPr txBox="1"/>
                  <p:nvPr/>
                </p:nvSpPr>
                <p:spPr>
                  <a:xfrm>
                    <a:off x="3194323" y="6261000"/>
                    <a:ext cx="79208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ko-KR" sz="1400" dirty="0" smtClean="0">
                        <a:latin typeface="HY울릉도B" pitchFamily="18" charset="-127"/>
                        <a:ea typeface="HY울릉도B" pitchFamily="18" charset="-127"/>
                      </a:rPr>
                      <a:t>74.8%</a:t>
                    </a:r>
                    <a:endParaRPr lang="ko-KR" altLang="en-US" sz="1400" dirty="0">
                      <a:latin typeface="HY울릉도B" pitchFamily="18" charset="-127"/>
                      <a:ea typeface="HY울릉도B" pitchFamily="18" charset="-127"/>
                    </a:endParaRPr>
                  </a:p>
                </p:txBody>
              </p:sp>
            </p:grpSp>
            <p:grpSp>
              <p:nvGrpSpPr>
                <p:cNvPr id="51" name="그룹 52"/>
                <p:cNvGrpSpPr/>
                <p:nvPr/>
              </p:nvGrpSpPr>
              <p:grpSpPr>
                <a:xfrm>
                  <a:off x="6031210" y="6237312"/>
                  <a:ext cx="792088" cy="360040"/>
                  <a:chOff x="3203848" y="6237312"/>
                  <a:chExt cx="792088" cy="360040"/>
                </a:xfrm>
              </p:grpSpPr>
              <p:sp>
                <p:nvSpPr>
                  <p:cNvPr id="55" name="타원 54"/>
                  <p:cNvSpPr/>
                  <p:nvPr/>
                </p:nvSpPr>
                <p:spPr bwMode="auto">
                  <a:xfrm>
                    <a:off x="3222898" y="6237312"/>
                    <a:ext cx="720080" cy="360040"/>
                  </a:xfrm>
                  <a:prstGeom prst="ellipse">
                    <a:avLst/>
                  </a:prstGeom>
                  <a:solidFill>
                    <a:srgbClr val="99FF99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0" tIns="45720" rIns="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ko-KR" altLang="en-US" sz="1300" b="1" i="0" u="none" strike="noStrike" cap="none" spc="-150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HY울릉도B" pitchFamily="18" charset="-127"/>
                      <a:ea typeface="HY울릉도B" pitchFamily="18" charset="-127"/>
                    </a:endParaRPr>
                  </a:p>
                </p:txBody>
              </p:sp>
              <p:sp>
                <p:nvSpPr>
                  <p:cNvPr id="56" name="TextBox 55"/>
                  <p:cNvSpPr txBox="1"/>
                  <p:nvPr/>
                </p:nvSpPr>
                <p:spPr>
                  <a:xfrm>
                    <a:off x="3203848" y="6261000"/>
                    <a:ext cx="79208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ko-KR" sz="1400" dirty="0" smtClean="0">
                        <a:latin typeface="HY울릉도B" pitchFamily="18" charset="-127"/>
                        <a:ea typeface="HY울릉도B" pitchFamily="18" charset="-127"/>
                      </a:rPr>
                      <a:t>77.1%</a:t>
                    </a:r>
                    <a:endParaRPr lang="ko-KR" altLang="en-US" sz="1400" dirty="0">
                      <a:latin typeface="HY울릉도B" pitchFamily="18" charset="-127"/>
                      <a:ea typeface="HY울릉도B" pitchFamily="18" charset="-127"/>
                    </a:endParaRPr>
                  </a:p>
                </p:txBody>
              </p:sp>
            </p:grpSp>
            <p:grpSp>
              <p:nvGrpSpPr>
                <p:cNvPr id="52" name="그룹 55"/>
                <p:cNvGrpSpPr/>
                <p:nvPr/>
              </p:nvGrpSpPr>
              <p:grpSpPr>
                <a:xfrm>
                  <a:off x="6967314" y="6237312"/>
                  <a:ext cx="792088" cy="360040"/>
                  <a:chOff x="3203848" y="6237312"/>
                  <a:chExt cx="792088" cy="360040"/>
                </a:xfrm>
              </p:grpSpPr>
              <p:sp>
                <p:nvSpPr>
                  <p:cNvPr id="53" name="타원 52"/>
                  <p:cNvSpPr/>
                  <p:nvPr/>
                </p:nvSpPr>
                <p:spPr bwMode="auto">
                  <a:xfrm>
                    <a:off x="3222898" y="6237312"/>
                    <a:ext cx="720080" cy="360040"/>
                  </a:xfrm>
                  <a:prstGeom prst="ellipse">
                    <a:avLst/>
                  </a:prstGeom>
                  <a:solidFill>
                    <a:srgbClr val="99FF99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0" tIns="45720" rIns="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ko-KR" altLang="en-US" sz="1300" b="1" i="0" u="none" strike="noStrike" cap="none" spc="-150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HY울릉도B" pitchFamily="18" charset="-127"/>
                      <a:ea typeface="HY울릉도B" pitchFamily="18" charset="-127"/>
                    </a:endParaRPr>
                  </a:p>
                </p:txBody>
              </p:sp>
              <p:sp>
                <p:nvSpPr>
                  <p:cNvPr id="54" name="TextBox 53"/>
                  <p:cNvSpPr txBox="1"/>
                  <p:nvPr/>
                </p:nvSpPr>
                <p:spPr>
                  <a:xfrm>
                    <a:off x="3203848" y="6261000"/>
                    <a:ext cx="79208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ko-KR" sz="1400" dirty="0" smtClean="0">
                        <a:latin typeface="HY울릉도B" pitchFamily="18" charset="-127"/>
                        <a:ea typeface="HY울릉도B" pitchFamily="18" charset="-127"/>
                      </a:rPr>
                      <a:t>78.5%</a:t>
                    </a:r>
                    <a:endParaRPr lang="ko-KR" altLang="en-US" sz="1400" dirty="0">
                      <a:latin typeface="HY울릉도B" pitchFamily="18" charset="-127"/>
                      <a:ea typeface="HY울릉도B" pitchFamily="18" charset="-127"/>
                    </a:endParaRPr>
                  </a:p>
                </p:txBody>
              </p:sp>
            </p:grpSp>
          </p:grpSp>
          <p:grpSp>
            <p:nvGrpSpPr>
              <p:cNvPr id="43" name="그룹 64"/>
              <p:cNvGrpSpPr/>
              <p:nvPr/>
            </p:nvGrpSpPr>
            <p:grpSpPr>
              <a:xfrm>
                <a:off x="3995936" y="5920705"/>
                <a:ext cx="2952328" cy="0"/>
                <a:chOff x="3995936" y="6309320"/>
                <a:chExt cx="2952328" cy="0"/>
              </a:xfrm>
            </p:grpSpPr>
            <p:cxnSp>
              <p:nvCxnSpPr>
                <p:cNvPr id="44" name="직선 연결선 43"/>
                <p:cNvCxnSpPr/>
                <p:nvPr/>
              </p:nvCxnSpPr>
              <p:spPr bwMode="auto">
                <a:xfrm>
                  <a:off x="3995936" y="6309320"/>
                  <a:ext cx="144016" cy="0"/>
                </a:xfrm>
                <a:prstGeom prst="line">
                  <a:avLst/>
                </a:prstGeom>
                <a:solidFill>
                  <a:schemeClr val="accent1"/>
                </a:solidFill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</p:cxnSp>
            <p:cxnSp>
              <p:nvCxnSpPr>
                <p:cNvPr id="45" name="직선 연결선 44"/>
                <p:cNvCxnSpPr/>
                <p:nvPr/>
              </p:nvCxnSpPr>
              <p:spPr bwMode="auto">
                <a:xfrm>
                  <a:off x="4932040" y="6309320"/>
                  <a:ext cx="144016" cy="0"/>
                </a:xfrm>
                <a:prstGeom prst="line">
                  <a:avLst/>
                </a:prstGeom>
                <a:solidFill>
                  <a:schemeClr val="accent1"/>
                </a:solidFill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</p:cxnSp>
            <p:cxnSp>
              <p:nvCxnSpPr>
                <p:cNvPr id="46" name="직선 연결선 45"/>
                <p:cNvCxnSpPr/>
                <p:nvPr/>
              </p:nvCxnSpPr>
              <p:spPr bwMode="auto">
                <a:xfrm>
                  <a:off x="5868144" y="6309320"/>
                  <a:ext cx="144016" cy="0"/>
                </a:xfrm>
                <a:prstGeom prst="line">
                  <a:avLst/>
                </a:prstGeom>
                <a:solidFill>
                  <a:schemeClr val="accent1"/>
                </a:solidFill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</p:cxnSp>
            <p:cxnSp>
              <p:nvCxnSpPr>
                <p:cNvPr id="47" name="직선 연결선 46"/>
                <p:cNvCxnSpPr/>
                <p:nvPr/>
              </p:nvCxnSpPr>
              <p:spPr bwMode="auto">
                <a:xfrm>
                  <a:off x="6804248" y="6309320"/>
                  <a:ext cx="144016" cy="0"/>
                </a:xfrm>
                <a:prstGeom prst="line">
                  <a:avLst/>
                </a:prstGeom>
                <a:solidFill>
                  <a:schemeClr val="accent1"/>
                </a:solidFill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</p:cxnSp>
          </p:grpSp>
        </p:grpSp>
        <p:cxnSp>
          <p:nvCxnSpPr>
            <p:cNvPr id="29" name="직선 연결선 28"/>
            <p:cNvCxnSpPr/>
            <p:nvPr/>
          </p:nvCxnSpPr>
          <p:spPr bwMode="auto">
            <a:xfrm flipV="1">
              <a:off x="3145557" y="3093343"/>
              <a:ext cx="402332" cy="3108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직선 연결선 29"/>
            <p:cNvCxnSpPr/>
            <p:nvPr/>
          </p:nvCxnSpPr>
          <p:spPr bwMode="auto">
            <a:xfrm>
              <a:off x="4758308" y="3083818"/>
              <a:ext cx="288032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triangle" w="med" len="med"/>
            </a:ln>
            <a:effectLst/>
          </p:spPr>
        </p:cxnSp>
        <p:sp>
          <p:nvSpPr>
            <p:cNvPr id="31" name="직사각형 30"/>
            <p:cNvSpPr/>
            <p:nvPr/>
          </p:nvSpPr>
          <p:spPr bwMode="auto">
            <a:xfrm>
              <a:off x="3293765" y="3318892"/>
              <a:ext cx="936104" cy="45655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o-KR" altLang="en-US" sz="1300" i="0" u="none" strike="noStrike" cap="none" spc="-150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HY울릉도B" pitchFamily="18" charset="-127"/>
                  <a:ea typeface="HY울릉도B" pitchFamily="18" charset="-127"/>
                </a:rPr>
                <a:t>필수의료</a:t>
              </a:r>
              <a:endParaRPr kumimoji="0" lang="en-US" altLang="ko-KR" sz="1300" i="0" u="none" strike="noStrike" cap="none" spc="-150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HY울릉도B" pitchFamily="18" charset="-127"/>
                <a:ea typeface="HY울릉도B" pitchFamily="18" charset="-127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ko-KR" altLang="en-US" sz="1300" spc="-150" dirty="0" smtClean="0">
                  <a:solidFill>
                    <a:srgbClr val="0000FF"/>
                  </a:solidFill>
                  <a:latin typeface="HY울릉도B" pitchFamily="18" charset="-127"/>
                  <a:ea typeface="HY울릉도B" pitchFamily="18" charset="-127"/>
                </a:rPr>
                <a:t>우선순위</a:t>
              </a:r>
              <a:endParaRPr kumimoji="0" lang="ko-KR" altLang="en-US" sz="1300" i="0" u="none" strike="noStrike" cap="none" spc="-150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HY울릉도B" pitchFamily="18" charset="-127"/>
                <a:ea typeface="HY울릉도B" pitchFamily="18" charset="-127"/>
              </a:endParaRPr>
            </a:p>
          </p:txBody>
        </p:sp>
        <p:cxnSp>
          <p:nvCxnSpPr>
            <p:cNvPr id="32" name="직선 연결선 31"/>
            <p:cNvCxnSpPr/>
            <p:nvPr/>
          </p:nvCxnSpPr>
          <p:spPr bwMode="auto">
            <a:xfrm>
              <a:off x="3145557" y="3587874"/>
              <a:ext cx="216024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직선 연결선 32"/>
            <p:cNvCxnSpPr/>
            <p:nvPr/>
          </p:nvCxnSpPr>
          <p:spPr bwMode="auto">
            <a:xfrm>
              <a:off x="4009653" y="3587874"/>
              <a:ext cx="216024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triangle" w="med" len="med"/>
            </a:ln>
            <a:effectLst/>
          </p:spPr>
        </p:cxnSp>
        <p:grpSp>
          <p:nvGrpSpPr>
            <p:cNvPr id="34" name="그룹 85"/>
            <p:cNvGrpSpPr/>
            <p:nvPr/>
          </p:nvGrpSpPr>
          <p:grpSpPr>
            <a:xfrm>
              <a:off x="3126507" y="5153000"/>
              <a:ext cx="5040560" cy="163066"/>
              <a:chOff x="2968774" y="4850110"/>
              <a:chExt cx="5040560" cy="163066"/>
            </a:xfrm>
          </p:grpSpPr>
          <p:cxnSp>
            <p:nvCxnSpPr>
              <p:cNvPr id="36" name="직선 연결선 35"/>
              <p:cNvCxnSpPr/>
              <p:nvPr/>
            </p:nvCxnSpPr>
            <p:spPr bwMode="auto">
              <a:xfrm flipH="1">
                <a:off x="2968774" y="4907260"/>
                <a:ext cx="5040560" cy="32767"/>
              </a:xfrm>
              <a:prstGeom prst="line">
                <a:avLst/>
              </a:prstGeom>
              <a:solidFill>
                <a:schemeClr val="accent1"/>
              </a:solidFill>
              <a:ln w="34925" cap="flat" cmpd="sng" algn="ctr">
                <a:solidFill>
                  <a:schemeClr val="tx1"/>
                </a:solidFill>
                <a:prstDash val="solid"/>
                <a:round/>
                <a:headEnd type="triangle" w="lg" len="med"/>
                <a:tailEnd type="none" w="med" len="med"/>
              </a:ln>
              <a:effectLst/>
            </p:spPr>
          </p:cxnSp>
          <p:cxnSp>
            <p:nvCxnSpPr>
              <p:cNvPr id="37" name="직선 연결선 36"/>
              <p:cNvCxnSpPr/>
              <p:nvPr/>
            </p:nvCxnSpPr>
            <p:spPr bwMode="auto">
              <a:xfrm>
                <a:off x="3995936" y="4869160"/>
                <a:ext cx="0" cy="144016"/>
              </a:xfrm>
              <a:prstGeom prst="line">
                <a:avLst/>
              </a:prstGeom>
              <a:solidFill>
                <a:schemeClr val="accent1"/>
              </a:solidFill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8" name="직선 연결선 37"/>
              <p:cNvCxnSpPr/>
              <p:nvPr/>
            </p:nvCxnSpPr>
            <p:spPr bwMode="auto">
              <a:xfrm>
                <a:off x="4932040" y="4869160"/>
                <a:ext cx="0" cy="144016"/>
              </a:xfrm>
              <a:prstGeom prst="line">
                <a:avLst/>
              </a:prstGeom>
              <a:solidFill>
                <a:schemeClr val="accent1"/>
              </a:solidFill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9" name="직선 연결선 38"/>
              <p:cNvCxnSpPr/>
              <p:nvPr/>
            </p:nvCxnSpPr>
            <p:spPr bwMode="auto">
              <a:xfrm>
                <a:off x="5868144" y="4869160"/>
                <a:ext cx="0" cy="144016"/>
              </a:xfrm>
              <a:prstGeom prst="line">
                <a:avLst/>
              </a:prstGeom>
              <a:solidFill>
                <a:schemeClr val="accent1"/>
              </a:solidFill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0" name="직선 연결선 39"/>
              <p:cNvCxnSpPr/>
              <p:nvPr/>
            </p:nvCxnSpPr>
            <p:spPr bwMode="auto">
              <a:xfrm>
                <a:off x="6804248" y="4859635"/>
                <a:ext cx="0" cy="144016"/>
              </a:xfrm>
              <a:prstGeom prst="line">
                <a:avLst/>
              </a:prstGeom>
              <a:solidFill>
                <a:schemeClr val="accent1"/>
              </a:solidFill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1" name="직선 연결선 40"/>
              <p:cNvCxnSpPr/>
              <p:nvPr/>
            </p:nvCxnSpPr>
            <p:spPr bwMode="auto">
              <a:xfrm>
                <a:off x="7740352" y="4850110"/>
                <a:ext cx="0" cy="144016"/>
              </a:xfrm>
              <a:prstGeom prst="line">
                <a:avLst/>
              </a:prstGeom>
              <a:solidFill>
                <a:schemeClr val="accent1"/>
              </a:solidFill>
              <a:ln w="158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35" name="TextBox 34"/>
            <p:cNvSpPr txBox="1"/>
            <p:nvPr/>
          </p:nvSpPr>
          <p:spPr>
            <a:xfrm>
              <a:off x="3001541" y="5287491"/>
              <a:ext cx="511256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smtClean="0">
                  <a:latin typeface="HY울릉도M" pitchFamily="18" charset="-127"/>
                  <a:ea typeface="HY울릉도M" pitchFamily="18" charset="-127"/>
                </a:rPr>
                <a:t>2013                     2014                   2015                     2016                    2017                     2018  </a:t>
              </a:r>
              <a:endParaRPr lang="ko-KR" altLang="en-US" sz="800" dirty="0">
                <a:latin typeface="HY울릉도M" pitchFamily="18" charset="-127"/>
                <a:ea typeface="HY울릉도M" pitchFamily="18" charset="-127"/>
              </a:endParaRPr>
            </a:p>
          </p:txBody>
        </p:sp>
      </p:grpSp>
      <p:sp>
        <p:nvSpPr>
          <p:cNvPr id="74" name="AutoShape 65"/>
          <p:cNvSpPr>
            <a:spLocks noChangeArrowheads="1"/>
          </p:cNvSpPr>
          <p:nvPr/>
        </p:nvSpPr>
        <p:spPr bwMode="auto">
          <a:xfrm>
            <a:off x="395536" y="1124744"/>
            <a:ext cx="8280920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spc="-2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우선순위에 입각한 단계적이고 체계적인 급여화 </a:t>
            </a:r>
            <a:r>
              <a:rPr kumimoji="1" lang="en-US" altLang="ko-KR" sz="2000" spc="-2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: </a:t>
            </a:r>
            <a:r>
              <a:rPr kumimoji="1" lang="ko-KR" altLang="en-US" sz="2000" spc="-2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단계적 보장성 강화 계획</a:t>
            </a:r>
            <a:endParaRPr kumimoji="1" lang="ko-KR" sz="2400" b="0" i="0" u="none" strike="noStrike" cap="none" spc="-200" normalizeH="0" dirty="0" smtClean="0">
              <a:ln>
                <a:noFill/>
              </a:ln>
              <a:solidFill>
                <a:schemeClr val="tx1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5015480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4. </a:t>
            </a:r>
            <a:r>
              <a:rPr lang="ko-KR" alt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</a:p>
        </p:txBody>
      </p:sp>
      <p:sp>
        <p:nvSpPr>
          <p:cNvPr id="22" name="AutoShape 65"/>
          <p:cNvSpPr>
            <a:spLocks noChangeArrowheads="1"/>
          </p:cNvSpPr>
          <p:nvPr/>
        </p:nvSpPr>
        <p:spPr bwMode="auto">
          <a:xfrm>
            <a:off x="395536" y="1124744"/>
            <a:ext cx="3744416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체계적 지출관리체계 구축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14745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792244" y="1702346"/>
            <a:ext cx="62800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건강증진 및 예방사업 강화</a:t>
            </a:r>
            <a:endParaRPr lang="ko-KR" altLang="en-US" sz="2000" dirty="0">
              <a:solidFill>
                <a:schemeClr val="accent2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1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42910" y="1845222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714348" y="2071678"/>
            <a:ext cx="8250140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2500"/>
              </a:lnSpc>
            </a:pP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 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노인의료비와 만성질환 진료비 급증에 대한 대응체계</a:t>
            </a:r>
            <a:endParaRPr lang="en-US" altLang="ko-KR" dirty="0" smtClean="0">
              <a:latin typeface="HY울릉도B" pitchFamily="18" charset="-127"/>
              <a:ea typeface="HY울릉도B" pitchFamily="18" charset="-127"/>
              <a:sym typeface="Wingdings" pitchFamily="2" charset="2"/>
            </a:endParaRPr>
          </a:p>
          <a:p>
            <a:pPr marL="363538" indent="-363538">
              <a:lnSpc>
                <a:spcPts val="2500"/>
              </a:lnSpc>
            </a:pP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</a:rPr>
              <a:t> ·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pc="-200" dirty="0" smtClean="0">
                <a:latin typeface="HY울릉도B" pitchFamily="18" charset="-127"/>
                <a:ea typeface="HY울릉도B" pitchFamily="18" charset="-127"/>
              </a:rPr>
              <a:t>노인진료비 비중 </a:t>
            </a:r>
            <a:r>
              <a:rPr lang="en-US" altLang="ko-KR" spc="-200" dirty="0" smtClean="0">
                <a:latin typeface="HY울릉도B" pitchFamily="18" charset="-127"/>
                <a:ea typeface="HY울릉도B" pitchFamily="18" charset="-127"/>
              </a:rPr>
              <a:t>33.3%(15.4</a:t>
            </a:r>
            <a:r>
              <a:rPr lang="ko-KR" altLang="en-US" spc="-200" dirty="0" smtClean="0">
                <a:latin typeface="HY울릉도B" pitchFamily="18" charset="-127"/>
                <a:ea typeface="HY울릉도B" pitchFamily="18" charset="-127"/>
              </a:rPr>
              <a:t>조원</a:t>
            </a:r>
            <a:r>
              <a:rPr lang="en-US" altLang="ko-KR" spc="-200" dirty="0" smtClean="0">
                <a:latin typeface="HY울릉도B" pitchFamily="18" charset="-127"/>
                <a:ea typeface="HY울릉도B" pitchFamily="18" charset="-127"/>
              </a:rPr>
              <a:t>, 2011), </a:t>
            </a:r>
            <a:r>
              <a:rPr lang="ko-KR" altLang="en-US" spc="-200" dirty="0" smtClean="0">
                <a:latin typeface="HY울릉도B" pitchFamily="18" charset="-127"/>
                <a:ea typeface="HY울릉도B" pitchFamily="18" charset="-127"/>
              </a:rPr>
              <a:t>만성질환진료비 </a:t>
            </a:r>
            <a:r>
              <a:rPr lang="en-US" altLang="ko-KR" spc="-200" dirty="0" smtClean="0">
                <a:latin typeface="HY울릉도B" pitchFamily="18" charset="-127"/>
                <a:ea typeface="HY울릉도B" pitchFamily="18" charset="-127"/>
              </a:rPr>
              <a:t>34.9%(15.2</a:t>
            </a:r>
            <a:r>
              <a:rPr lang="ko-KR" altLang="en-US" spc="-200" dirty="0" smtClean="0">
                <a:latin typeface="HY울릉도B" pitchFamily="18" charset="-127"/>
                <a:ea typeface="HY울릉도B" pitchFamily="18" charset="-127"/>
              </a:rPr>
              <a:t>조원</a:t>
            </a:r>
            <a:r>
              <a:rPr lang="en-US" altLang="ko-KR" spc="-200" dirty="0" smtClean="0">
                <a:latin typeface="HY울릉도B" pitchFamily="18" charset="-127"/>
                <a:ea typeface="HY울릉도B" pitchFamily="18" charset="-127"/>
              </a:rPr>
              <a:t>, 2010)</a:t>
            </a:r>
          </a:p>
          <a:p>
            <a:pPr marL="363538" indent="-363538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빅데이터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활용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효율적인 예방 및 건강증진 서비스 모형 개발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·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적용</a:t>
            </a:r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pPr marL="363538" indent="-363538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생애주기별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맞춤형 평생 건강검진 체계 및 통합건강서비스 체계 구축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47" name="그룹 46"/>
          <p:cNvGrpSpPr/>
          <p:nvPr/>
        </p:nvGrpSpPr>
        <p:grpSpPr>
          <a:xfrm>
            <a:off x="1475656" y="3501008"/>
            <a:ext cx="6192688" cy="2922695"/>
            <a:chOff x="1403648" y="2954577"/>
            <a:chExt cx="6192688" cy="2922695"/>
          </a:xfrm>
        </p:grpSpPr>
        <p:cxnSp>
          <p:nvCxnSpPr>
            <p:cNvPr id="16" name="직선 화살표 연결선 15"/>
            <p:cNvCxnSpPr>
              <a:stCxn id="41" idx="4"/>
            </p:cNvCxnSpPr>
            <p:nvPr/>
          </p:nvCxnSpPr>
          <p:spPr>
            <a:xfrm>
              <a:off x="2843808" y="3857344"/>
              <a:ext cx="216024" cy="220786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순서도: 자기 디스크 16"/>
            <p:cNvSpPr/>
            <p:nvPr/>
          </p:nvSpPr>
          <p:spPr bwMode="auto">
            <a:xfrm>
              <a:off x="3059832" y="3646082"/>
              <a:ext cx="1800200" cy="1368152"/>
            </a:xfrm>
            <a:prstGeom prst="flowChartMagneticDisk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934866" y="4178713"/>
              <a:ext cx="20882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국민건강정보</a:t>
              </a:r>
              <a:endPara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en-US" altLang="ko-KR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DB</a:t>
              </a:r>
              <a:endParaRPr lang="ko-KR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9" name="그룹 22"/>
            <p:cNvGrpSpPr/>
            <p:nvPr/>
          </p:nvGrpSpPr>
          <p:grpSpPr>
            <a:xfrm>
              <a:off x="5148064" y="4658861"/>
              <a:ext cx="1440160" cy="427381"/>
              <a:chOff x="3203848" y="2502421"/>
              <a:chExt cx="1944216" cy="582688"/>
            </a:xfrm>
          </p:grpSpPr>
          <p:sp>
            <p:nvSpPr>
              <p:cNvPr id="45" name="순서도: 자기 디스크 44"/>
              <p:cNvSpPr/>
              <p:nvPr/>
            </p:nvSpPr>
            <p:spPr bwMode="auto">
              <a:xfrm>
                <a:off x="3203848" y="2502421"/>
                <a:ext cx="1944216" cy="576064"/>
              </a:xfrm>
              <a:prstGeom prst="flowChartMagneticDisk">
                <a:avLst/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251473" y="2665488"/>
                <a:ext cx="1872208" cy="4196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b="1" dirty="0" smtClean="0"/>
                  <a:t>환자등록정보</a:t>
                </a:r>
                <a:endParaRPr lang="ko-KR" altLang="en-US" sz="1400" b="1" dirty="0"/>
              </a:p>
            </p:txBody>
          </p:sp>
        </p:grpSp>
        <p:cxnSp>
          <p:nvCxnSpPr>
            <p:cNvPr id="20" name="직선 화살표 연결선 19"/>
            <p:cNvCxnSpPr/>
            <p:nvPr/>
          </p:nvCxnSpPr>
          <p:spPr>
            <a:xfrm>
              <a:off x="2771800" y="4428298"/>
              <a:ext cx="306093" cy="9872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화살표 연결선 20"/>
            <p:cNvCxnSpPr/>
            <p:nvPr/>
          </p:nvCxnSpPr>
          <p:spPr>
            <a:xfrm flipV="1">
              <a:off x="2627784" y="4798210"/>
              <a:ext cx="432048" cy="216024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화살표 연결선 22"/>
            <p:cNvCxnSpPr/>
            <p:nvPr/>
          </p:nvCxnSpPr>
          <p:spPr>
            <a:xfrm flipH="1" flipV="1">
              <a:off x="4896762" y="4726202"/>
              <a:ext cx="251302" cy="134144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화살표 연결선 23"/>
            <p:cNvCxnSpPr/>
            <p:nvPr/>
          </p:nvCxnSpPr>
          <p:spPr>
            <a:xfrm>
              <a:off x="3923928" y="3142026"/>
              <a:ext cx="0" cy="504056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화살표 연결선 24"/>
            <p:cNvCxnSpPr/>
            <p:nvPr/>
          </p:nvCxnSpPr>
          <p:spPr>
            <a:xfrm flipV="1">
              <a:off x="3995936" y="5014234"/>
              <a:ext cx="0" cy="43204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그룹 37"/>
            <p:cNvGrpSpPr/>
            <p:nvPr/>
          </p:nvGrpSpPr>
          <p:grpSpPr>
            <a:xfrm>
              <a:off x="3218706" y="2954577"/>
              <a:ext cx="1440160" cy="427386"/>
              <a:chOff x="3203848" y="2502417"/>
              <a:chExt cx="1944216" cy="582692"/>
            </a:xfrm>
          </p:grpSpPr>
          <p:sp>
            <p:nvSpPr>
              <p:cNvPr id="43" name="순서도: 자기 디스크 42"/>
              <p:cNvSpPr/>
              <p:nvPr/>
            </p:nvSpPr>
            <p:spPr bwMode="auto">
              <a:xfrm>
                <a:off x="3203848" y="2502417"/>
                <a:ext cx="1944216" cy="576062"/>
              </a:xfrm>
              <a:prstGeom prst="flowChartMagneticDisk">
                <a:avLst/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3251473" y="2665488"/>
                <a:ext cx="1872208" cy="4196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b="1" dirty="0" smtClean="0"/>
                  <a:t>자격 및 보험료</a:t>
                </a:r>
                <a:endParaRPr lang="ko-KR" altLang="en-US" sz="1400" b="1" dirty="0"/>
              </a:p>
            </p:txBody>
          </p:sp>
        </p:grpSp>
        <p:grpSp>
          <p:nvGrpSpPr>
            <p:cNvPr id="27" name="그룹 40"/>
            <p:cNvGrpSpPr/>
            <p:nvPr/>
          </p:nvGrpSpPr>
          <p:grpSpPr>
            <a:xfrm>
              <a:off x="1403648" y="3646082"/>
              <a:ext cx="1440160" cy="427381"/>
              <a:chOff x="3203848" y="2502421"/>
              <a:chExt cx="1944216" cy="582688"/>
            </a:xfrm>
          </p:grpSpPr>
          <p:sp>
            <p:nvSpPr>
              <p:cNvPr id="41" name="순서도: 자기 디스크 40"/>
              <p:cNvSpPr/>
              <p:nvPr/>
            </p:nvSpPr>
            <p:spPr bwMode="auto">
              <a:xfrm>
                <a:off x="3203848" y="2502421"/>
                <a:ext cx="1944216" cy="576064"/>
              </a:xfrm>
              <a:prstGeom prst="flowChartMagneticDisk">
                <a:avLst/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3251473" y="2665488"/>
                <a:ext cx="1872208" cy="4196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b="1" dirty="0" smtClean="0"/>
                  <a:t>건강검진</a:t>
                </a:r>
                <a:endParaRPr lang="ko-KR" altLang="en-US" sz="1400" b="1" dirty="0"/>
              </a:p>
            </p:txBody>
          </p:sp>
        </p:grpSp>
        <p:grpSp>
          <p:nvGrpSpPr>
            <p:cNvPr id="28" name="그룹 43"/>
            <p:cNvGrpSpPr/>
            <p:nvPr/>
          </p:nvGrpSpPr>
          <p:grpSpPr>
            <a:xfrm>
              <a:off x="1403648" y="4658861"/>
              <a:ext cx="1440160" cy="427381"/>
              <a:chOff x="3203848" y="2502421"/>
              <a:chExt cx="1944216" cy="582688"/>
            </a:xfrm>
          </p:grpSpPr>
          <p:sp>
            <p:nvSpPr>
              <p:cNvPr id="39" name="순서도: 자기 디스크 38"/>
              <p:cNvSpPr/>
              <p:nvPr/>
            </p:nvSpPr>
            <p:spPr bwMode="auto">
              <a:xfrm>
                <a:off x="3203848" y="2502421"/>
                <a:ext cx="1944216" cy="576064"/>
              </a:xfrm>
              <a:prstGeom prst="flowChartMagneticDisk">
                <a:avLst/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3251473" y="2665488"/>
                <a:ext cx="1872208" cy="4196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b="1" dirty="0" smtClean="0"/>
                  <a:t>사망 및 신생아</a:t>
                </a:r>
                <a:endParaRPr lang="ko-KR" altLang="en-US" sz="1400" b="1" dirty="0"/>
              </a:p>
            </p:txBody>
          </p:sp>
        </p:grpSp>
        <p:grpSp>
          <p:nvGrpSpPr>
            <p:cNvPr id="29" name="그룹 48"/>
            <p:cNvGrpSpPr/>
            <p:nvPr/>
          </p:nvGrpSpPr>
          <p:grpSpPr>
            <a:xfrm>
              <a:off x="1403648" y="4154805"/>
              <a:ext cx="1440160" cy="427381"/>
              <a:chOff x="3203848" y="2502421"/>
              <a:chExt cx="1944216" cy="582688"/>
            </a:xfrm>
          </p:grpSpPr>
          <p:sp>
            <p:nvSpPr>
              <p:cNvPr id="37" name="순서도: 자기 디스크 36"/>
              <p:cNvSpPr/>
              <p:nvPr/>
            </p:nvSpPr>
            <p:spPr bwMode="auto">
              <a:xfrm>
                <a:off x="3203848" y="2502421"/>
                <a:ext cx="1944216" cy="576064"/>
              </a:xfrm>
              <a:prstGeom prst="flowChartMagneticDisk">
                <a:avLst/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3251473" y="2665488"/>
                <a:ext cx="1872208" cy="4196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b="1" dirty="0" smtClean="0"/>
                  <a:t>요양기관</a:t>
                </a:r>
                <a:endParaRPr lang="ko-KR" altLang="en-US" sz="1400" b="1" dirty="0"/>
              </a:p>
            </p:txBody>
          </p:sp>
        </p:grpSp>
        <p:grpSp>
          <p:nvGrpSpPr>
            <p:cNvPr id="30" name="그룹 51"/>
            <p:cNvGrpSpPr/>
            <p:nvPr/>
          </p:nvGrpSpPr>
          <p:grpSpPr>
            <a:xfrm>
              <a:off x="3275856" y="5186825"/>
              <a:ext cx="1440160" cy="690447"/>
              <a:chOff x="3203848" y="2502417"/>
              <a:chExt cx="1944216" cy="941347"/>
            </a:xfrm>
          </p:grpSpPr>
          <p:sp>
            <p:nvSpPr>
              <p:cNvPr id="35" name="순서도: 자기 디스크 34"/>
              <p:cNvSpPr/>
              <p:nvPr/>
            </p:nvSpPr>
            <p:spPr bwMode="auto">
              <a:xfrm>
                <a:off x="3203848" y="2502417"/>
                <a:ext cx="1944216" cy="883575"/>
              </a:xfrm>
              <a:prstGeom prst="flowChartMagneticDisk">
                <a:avLst/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251473" y="2730412"/>
                <a:ext cx="1872208" cy="7133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b="1" dirty="0" smtClean="0"/>
                  <a:t>진료내역 및 </a:t>
                </a:r>
                <a:endParaRPr lang="en-US" altLang="ko-KR" sz="1400" b="1" dirty="0" smtClean="0"/>
              </a:p>
              <a:p>
                <a:pPr algn="ctr"/>
                <a:r>
                  <a:rPr lang="ko-KR" altLang="en-US" sz="1400" b="1" dirty="0" smtClean="0"/>
                  <a:t>명세서</a:t>
                </a:r>
                <a:endParaRPr lang="ko-KR" altLang="en-US" sz="1400" b="1" dirty="0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6372200" y="3962689"/>
              <a:ext cx="122413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100" b="1" dirty="0" smtClean="0"/>
                <a:t>추가구축예정</a:t>
              </a:r>
              <a:endParaRPr lang="ko-KR" altLang="en-US" sz="1100" b="1" dirty="0"/>
            </a:p>
          </p:txBody>
        </p:sp>
        <p:cxnSp>
          <p:nvCxnSpPr>
            <p:cNvPr id="32" name="구부러진 연결선 38"/>
            <p:cNvCxnSpPr/>
            <p:nvPr/>
          </p:nvCxnSpPr>
          <p:spPr>
            <a:xfrm rot="16200000" flipH="1" flipV="1">
              <a:off x="5291070" y="3143037"/>
              <a:ext cx="460739" cy="1178798"/>
            </a:xfrm>
            <a:prstGeom prst="curvedConnector4">
              <a:avLst>
                <a:gd name="adj1" fmla="val -49616"/>
                <a:gd name="adj2" fmla="val 79412"/>
              </a:avLst>
            </a:prstGeom>
            <a:ln w="38100"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타원 32"/>
            <p:cNvSpPr/>
            <p:nvPr/>
          </p:nvSpPr>
          <p:spPr bwMode="auto">
            <a:xfrm>
              <a:off x="5292080" y="3430058"/>
              <a:ext cx="1584176" cy="604639"/>
            </a:xfrm>
            <a:prstGeom prst="ellipse">
              <a:avLst/>
            </a:prstGeom>
            <a:ln>
              <a:prstDash val="dash"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endParaRPr lang="ko-KR" altLang="en-US"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383138" y="3458633"/>
              <a:ext cx="1386821" cy="52322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 smtClean="0">
                  <a:solidFill>
                    <a:schemeClr val="tx2"/>
                  </a:solidFill>
                </a:rPr>
                <a:t>노인장기</a:t>
              </a:r>
              <a:endParaRPr lang="en-US" altLang="ko-KR" sz="1400" b="1" dirty="0" smtClean="0">
                <a:solidFill>
                  <a:schemeClr val="tx2"/>
                </a:solidFill>
              </a:endParaRPr>
            </a:p>
            <a:p>
              <a:pPr algn="ctr"/>
              <a:r>
                <a:rPr lang="ko-KR" altLang="en-US" sz="1400" b="1" dirty="0" smtClean="0">
                  <a:solidFill>
                    <a:schemeClr val="tx2"/>
                  </a:solidFill>
                </a:rPr>
                <a:t>요양보험</a:t>
              </a:r>
              <a:endParaRPr lang="ko-KR" altLang="en-US" sz="1400" b="1" dirty="0">
                <a:solidFill>
                  <a:schemeClr val="tx2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5015480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4. </a:t>
            </a:r>
            <a:r>
              <a:rPr lang="ko-KR" alt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지속가능한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 건강보험 보장성 강화 방안</a:t>
            </a:r>
          </a:p>
        </p:txBody>
      </p:sp>
      <p:sp>
        <p:nvSpPr>
          <p:cNvPr id="22" name="AutoShape 65"/>
          <p:cNvSpPr>
            <a:spLocks noChangeArrowheads="1"/>
          </p:cNvSpPr>
          <p:nvPr/>
        </p:nvSpPr>
        <p:spPr bwMode="auto">
          <a:xfrm>
            <a:off x="395536" y="1124744"/>
            <a:ext cx="3744416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체계적 지출관리체계 구축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14745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792244" y="1732781"/>
            <a:ext cx="62800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효율적 급여관리를 위한 보험자 기능 강화</a:t>
            </a:r>
            <a:endParaRPr lang="ko-KR" altLang="en-US" sz="2000" dirty="0">
              <a:solidFill>
                <a:schemeClr val="accent2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1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42910" y="1875657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714348" y="2019275"/>
            <a:ext cx="7962108" cy="1149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ct val="1500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건강보험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거버넌스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 구조상의 문제 개선</a:t>
            </a:r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pPr marL="363538" indent="-363538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건강보험 재정과 지출간의 유기적 연관이 이루어질 수 있도록 관련 기관간 혼재되어 있는 역할 재정립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792944" y="3315419"/>
            <a:ext cx="62800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solidFill>
                  <a:schemeClr val="accent2"/>
                </a:solidFill>
                <a:latin typeface="HY울릉도B" pitchFamily="18" charset="-127"/>
                <a:ea typeface="HY울릉도B" pitchFamily="18" charset="-127"/>
              </a:rPr>
              <a:t>보건의료 공급 시스템의 효율화</a:t>
            </a:r>
            <a:endParaRPr lang="ko-KR" altLang="en-US" sz="2000" dirty="0">
              <a:solidFill>
                <a:schemeClr val="accent2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48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43610" y="3458295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직사각형 48"/>
          <p:cNvSpPr/>
          <p:nvPr/>
        </p:nvSpPr>
        <p:spPr>
          <a:xfrm>
            <a:off x="714348" y="3684751"/>
            <a:ext cx="7962108" cy="2336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과도하게 지출되고 있는 건강보험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약제비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(2011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기준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,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총진료비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 중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약제비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 점유 비중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35.3%)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의 적극적 관리</a:t>
            </a:r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pPr marL="363538" indent="-363538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지불제도 개선방안 모색</a:t>
            </a:r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pPr marL="363538" indent="-363538">
              <a:lnSpc>
                <a:spcPts val="2500"/>
              </a:lnSpc>
            </a:pP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</a:rPr>
              <a:t> ·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 적정진료와 양질의 서비스에 대한 적정보상이 이루어지는 체계로의 개편</a:t>
            </a:r>
            <a:endParaRPr lang="en-US" altLang="ko-KR" spc="-100" dirty="0" smtClean="0">
              <a:latin typeface="HY울릉도B" pitchFamily="18" charset="-127"/>
              <a:ea typeface="HY울릉도B" pitchFamily="18" charset="-127"/>
            </a:endParaRPr>
          </a:p>
          <a:p>
            <a:pPr marL="363538" indent="-363538">
              <a:lnSpc>
                <a:spcPts val="2500"/>
              </a:lnSpc>
            </a:pP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 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의료전달체계 개편과 일차의료 활성화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공공의료기반 확충 및 의료인력 및 장비의 적정 수급체계 확충 </a:t>
            </a:r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pPr marL="363538" indent="-363538">
              <a:lnSpc>
                <a:spcPts val="2500"/>
              </a:lnSpc>
            </a:pP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 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의료의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질평가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및 양질의 의료이용기전 강화를 위한 제도적 정비</a:t>
            </a:r>
            <a:endParaRPr lang="ko-KR" altLang="en-US" dirty="0"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/>
          <p:cNvSpPr>
            <a:spLocks noChangeArrowheads="1"/>
          </p:cNvSpPr>
          <p:nvPr/>
        </p:nvSpPr>
        <p:spPr bwMode="gray">
          <a:xfrm>
            <a:off x="625445" y="2832096"/>
            <a:ext cx="8161397" cy="81121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EB7">
                  <a:gamma/>
                  <a:tint val="57647"/>
                  <a:invGamma/>
                </a:srgbClr>
              </a:gs>
              <a:gs pos="100000">
                <a:srgbClr val="F5EEB7"/>
              </a:gs>
            </a:gsLst>
            <a:lin ang="0" scaled="1"/>
          </a:gradFill>
          <a:ln w="38100" algn="ctr">
            <a:solidFill>
              <a:srgbClr val="C5A667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ko-KR" altLang="en-US"/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gray">
          <a:xfrm>
            <a:off x="1047720" y="2862258"/>
            <a:ext cx="7310494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4000" b="1" dirty="0" smtClean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rPr>
              <a:t>결론 및 제안</a:t>
            </a:r>
            <a:endParaRPr lang="en-US" altLang="ko-KR" sz="4000" b="1" dirty="0">
              <a:solidFill>
                <a:srgbClr val="0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2" name="Group 84"/>
          <p:cNvGrpSpPr>
            <a:grpSpLocks/>
          </p:cNvGrpSpPr>
          <p:nvPr/>
        </p:nvGrpSpPr>
        <p:grpSpPr bwMode="auto">
          <a:xfrm>
            <a:off x="214282" y="2886075"/>
            <a:ext cx="838200" cy="685801"/>
            <a:chOff x="1296" y="1200"/>
            <a:chExt cx="528" cy="432"/>
          </a:xfrm>
        </p:grpSpPr>
        <p:sp>
          <p:nvSpPr>
            <p:cNvPr id="14" name="Oval 6"/>
            <p:cNvSpPr>
              <a:spLocks noChangeArrowheads="1"/>
            </p:cNvSpPr>
            <p:nvPr/>
          </p:nvSpPr>
          <p:spPr bwMode="gray">
            <a:xfrm rot="1758052">
              <a:off x="1310" y="1215"/>
              <a:ext cx="514" cy="417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5" name="Oval 7"/>
            <p:cNvSpPr>
              <a:spLocks noChangeArrowheads="1"/>
            </p:cNvSpPr>
            <p:nvPr/>
          </p:nvSpPr>
          <p:spPr bwMode="gray">
            <a:xfrm rot="1758052">
              <a:off x="1296" y="1200"/>
              <a:ext cx="514" cy="417"/>
            </a:xfrm>
            <a:prstGeom prst="ellipse">
              <a:avLst/>
            </a:prstGeom>
            <a:gradFill rotWithShape="1">
              <a:gsLst>
                <a:gs pos="0">
                  <a:srgbClr val="A67A32"/>
                </a:gs>
                <a:gs pos="100000">
                  <a:srgbClr val="A67A32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16" name="Picture 79" descr="Picture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44" y="1224"/>
              <a:ext cx="239" cy="243"/>
            </a:xfrm>
            <a:prstGeom prst="rect">
              <a:avLst/>
            </a:prstGeom>
            <a:noFill/>
          </p:spPr>
        </p:pic>
      </p:grpSp>
      <p:sp>
        <p:nvSpPr>
          <p:cNvPr id="13" name="Text Box 11"/>
          <p:cNvSpPr txBox="1">
            <a:spLocks noChangeArrowheads="1"/>
          </p:cNvSpPr>
          <p:nvPr/>
        </p:nvSpPr>
        <p:spPr bwMode="gray">
          <a:xfrm>
            <a:off x="442882" y="2914647"/>
            <a:ext cx="43954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ko-KR" sz="3200" b="1" dirty="0" smtClean="0">
                <a:solidFill>
                  <a:srgbClr val="FFFFFF"/>
                </a:solidFill>
                <a:latin typeface="HY울릉도M" pitchFamily="18" charset="-127"/>
                <a:ea typeface="HY울릉도M" pitchFamily="18" charset="-127"/>
              </a:rPr>
              <a:t>5</a:t>
            </a:r>
            <a:endParaRPr lang="en-US" altLang="ko-KR" sz="3200" b="1" dirty="0">
              <a:solidFill>
                <a:srgbClr val="FFFFFF"/>
              </a:solidFill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377606" y="1556792"/>
            <a:ext cx="8442866" cy="5015480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587182" y="40466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5. 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결론 및 제안</a:t>
            </a:r>
          </a:p>
        </p:txBody>
      </p:sp>
      <p:sp>
        <p:nvSpPr>
          <p:cNvPr id="22" name="AutoShape 65"/>
          <p:cNvSpPr>
            <a:spLocks noChangeArrowheads="1"/>
          </p:cNvSpPr>
          <p:nvPr/>
        </p:nvSpPr>
        <p:spPr bwMode="auto">
          <a:xfrm>
            <a:off x="395536" y="1124744"/>
            <a:ext cx="5544616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dirty="0" smtClean="0">
                <a:solidFill>
                  <a:srgbClr val="FFFFFF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선진복지국가 수준의 건강보장체계로 도약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14745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792244" y="1732781"/>
            <a:ext cx="78842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새 정부 </a:t>
            </a:r>
            <a:r>
              <a:rPr lang="en-US" altLang="ko-KR" sz="2000" dirty="0" smtClean="0">
                <a:latin typeface="HY울릉도B" pitchFamily="18" charset="-127"/>
                <a:ea typeface="HY울릉도B" pitchFamily="18" charset="-127"/>
              </a:rPr>
              <a:t>5</a:t>
            </a: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년은 우리나라 건강보장을 선진복지국가 수준으로 견인하는</a:t>
            </a:r>
            <a:r>
              <a:rPr lang="en-US" altLang="ko-KR" sz="2000" dirty="0" smtClean="0"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한국 건강보장사의 한 획을 긋는 절호의 시기가 되어야 함</a:t>
            </a:r>
            <a:endParaRPr lang="ko-KR" altLang="en-US" sz="2000" dirty="0"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1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42910" y="1949723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직사각형 17"/>
          <p:cNvSpPr/>
          <p:nvPr/>
        </p:nvSpPr>
        <p:spPr>
          <a:xfrm>
            <a:off x="760894" y="2500556"/>
            <a:ext cx="78842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사회보장 확대가 갖는 경로 의존성과 비가역성 고려</a:t>
            </a:r>
            <a:endParaRPr lang="en-US" altLang="ko-KR" sz="2000" dirty="0" smtClean="0">
              <a:latin typeface="HY울릉도B" pitchFamily="18" charset="-127"/>
              <a:ea typeface="HY울릉도B" pitchFamily="18" charset="-127"/>
            </a:endParaRPr>
          </a:p>
          <a:p>
            <a:pPr marL="266700" indent="-266700"/>
            <a:r>
              <a:rPr lang="en-US" altLang="ko-KR" sz="2000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 </a:t>
            </a:r>
            <a:r>
              <a:rPr lang="ko-KR" altLang="en-US" sz="2000" i="1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미래 세대의 필요를 만족시키는 능력의 </a:t>
            </a:r>
            <a:r>
              <a:rPr lang="ko-KR" altLang="en-US" sz="2000" i="1" dirty="0" err="1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손실없이</a:t>
            </a:r>
            <a:r>
              <a:rPr lang="en-US" altLang="ko-KR" sz="2000" i="1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, </a:t>
            </a:r>
            <a:r>
              <a:rPr lang="ko-KR" altLang="en-US" sz="2000" i="1" dirty="0" smtClean="0">
                <a:solidFill>
                  <a:srgbClr val="006600"/>
                </a:solidFill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현세대의 필요를 만족시키는  </a:t>
            </a:r>
            <a:r>
              <a:rPr lang="ko-KR" altLang="en-US" sz="2000" dirty="0" err="1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지속가능한</a:t>
            </a: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 보장성 강화를 계획하고 실천해야 함</a:t>
            </a:r>
            <a:endParaRPr lang="ko-KR" altLang="en-US" sz="2000" dirty="0"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9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11560" y="2708920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직사각형 20"/>
          <p:cNvSpPr/>
          <p:nvPr/>
        </p:nvSpPr>
        <p:spPr>
          <a:xfrm>
            <a:off x="760894" y="3645024"/>
            <a:ext cx="78842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전체 건강보장 시스템을 조망하면서 보장성 강화의 합리적 목표와 계획을 세워 실천하고</a:t>
            </a:r>
            <a:r>
              <a:rPr lang="en-US" altLang="ko-KR" sz="2000" dirty="0" smtClean="0"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재원조달시스템과 지출관리 시스템을 유기적으로 결합하는 체계적 접근 필요</a:t>
            </a:r>
            <a:endParaRPr lang="ko-KR" altLang="en-US" sz="2000" dirty="0"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23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11560" y="3899053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직사각형 14"/>
          <p:cNvSpPr/>
          <p:nvPr/>
        </p:nvSpPr>
        <p:spPr>
          <a:xfrm>
            <a:off x="792244" y="4789601"/>
            <a:ext cx="78842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국민</a:t>
            </a:r>
            <a:r>
              <a:rPr lang="en-US" altLang="ko-KR" sz="2000" dirty="0" smtClean="0"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기업</a:t>
            </a:r>
            <a:r>
              <a:rPr lang="en-US" altLang="ko-KR" sz="2000" dirty="0" smtClean="0"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sz="2000" dirty="0" smtClean="0">
                <a:latin typeface="HY울릉도B" pitchFamily="18" charset="-127"/>
                <a:ea typeface="HY울릉도B" pitchFamily="18" charset="-127"/>
              </a:rPr>
              <a:t>공급자 등 각 참여주체의 이해와 합의에 기반한 실천방안의 모색 </a:t>
            </a:r>
            <a:r>
              <a:rPr lang="en-US" altLang="ko-KR" sz="2000" dirty="0" smtClean="0">
                <a:latin typeface="HY울릉도B" pitchFamily="18" charset="-127"/>
                <a:ea typeface="HY울릉도B" pitchFamily="18" charset="-127"/>
              </a:rPr>
              <a:t> </a:t>
            </a:r>
            <a:endParaRPr lang="ko-KR" altLang="en-US" sz="2000" dirty="0"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16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42910" y="5043630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슬라이드 번호 개체 틀 9"/>
          <p:cNvSpPr txBox="1">
            <a:spLocks noGrp="1"/>
          </p:cNvSpPr>
          <p:nvPr/>
        </p:nvSpPr>
        <p:spPr bwMode="auto">
          <a:xfrm>
            <a:off x="8709025" y="6527800"/>
            <a:ext cx="414338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0279DD69-03D5-4E0B-968E-62ABFE0B8980}" type="slidenum">
              <a:rPr lang="en-US" altLang="ko-KR" sz="1400" b="1">
                <a:solidFill>
                  <a:srgbClr val="4D4D4D"/>
                </a:solidFill>
                <a:latin typeface="Arial" pitchFamily="34" charset="0"/>
              </a:rPr>
              <a:pPr algn="r"/>
              <a:t>39</a:t>
            </a:fld>
            <a:endParaRPr lang="en-US" altLang="ko-KR" sz="1400" b="1">
              <a:solidFill>
                <a:srgbClr val="4D4D4D"/>
              </a:solidFill>
              <a:latin typeface="Arial" pitchFamily="34" charset="0"/>
            </a:endParaRPr>
          </a:p>
        </p:txBody>
      </p:sp>
      <p:grpSp>
        <p:nvGrpSpPr>
          <p:cNvPr id="2" name="그룹 9"/>
          <p:cNvGrpSpPr>
            <a:grpSpLocks/>
          </p:cNvGrpSpPr>
          <p:nvPr/>
        </p:nvGrpSpPr>
        <p:grpSpPr bwMode="auto">
          <a:xfrm>
            <a:off x="1714480" y="2276475"/>
            <a:ext cx="5419725" cy="1695450"/>
            <a:chOff x="2740857" y="4717903"/>
            <a:chExt cx="5419389" cy="1966410"/>
          </a:xfrm>
        </p:grpSpPr>
        <p:sp>
          <p:nvSpPr>
            <p:cNvPr id="15" name="직사각형 14"/>
            <p:cNvSpPr/>
            <p:nvPr/>
          </p:nvSpPr>
          <p:spPr bwMode="auto">
            <a:xfrm>
              <a:off x="4479061" y="5187412"/>
              <a:ext cx="184139" cy="502649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  <a:defRPr/>
              </a:pPr>
              <a:endParaRPr lang="en-US" altLang="ko-KR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2774385" y="4761375"/>
              <a:ext cx="5295944" cy="1352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hilly" dir="tl"/>
            </a:scene3d>
            <a:sp3d prstMaterial="matte"/>
          </p:spPr>
          <p:txBody>
            <a:bodyPr>
              <a:spAutoFit/>
              <a:sp3d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5400" dirty="0">
                  <a:ln w="25400">
                    <a:solidFill>
                      <a:srgbClr val="2F1F0F"/>
                    </a:solidFill>
                  </a:ln>
                  <a:gradFill>
                    <a:gsLst>
                      <a:gs pos="0">
                        <a:srgbClr val="FBE4AE"/>
                      </a:gs>
                      <a:gs pos="13000">
                        <a:srgbClr val="BD922A"/>
                      </a:gs>
                      <a:gs pos="21001">
                        <a:srgbClr val="BD922A"/>
                      </a:gs>
                      <a:gs pos="63000">
                        <a:srgbClr val="FBE4AE"/>
                      </a:gs>
                      <a:gs pos="67000">
                        <a:srgbClr val="BD922A"/>
                      </a:gs>
                      <a:gs pos="69000">
                        <a:srgbClr val="835E17"/>
                      </a:gs>
                      <a:gs pos="82001">
                        <a:srgbClr val="A28949"/>
                      </a:gs>
                      <a:gs pos="100000">
                        <a:srgbClr val="FAE3B7"/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Tahoma" pitchFamily="34" charset="0"/>
                  <a:ea typeface="HY견고딕" pitchFamily="18" charset="-127"/>
                  <a:cs typeface="Tahoma" pitchFamily="34" charset="0"/>
                </a:rPr>
                <a:t>감사합니다</a:t>
              </a:r>
              <a:endParaRPr lang="en-US" altLang="ko-KR" sz="5400" dirty="0">
                <a:ln w="25400">
                  <a:solidFill>
                    <a:srgbClr val="2F1F0F"/>
                  </a:solidFill>
                </a:ln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ea typeface="HY견고딕" pitchFamily="18" charset="-127"/>
                <a:cs typeface="Tahoma" pitchFamily="34" charset="0"/>
              </a:endParaRPr>
            </a:p>
          </p:txBody>
        </p:sp>
      </p:grpSp>
      <p:pic>
        <p:nvPicPr>
          <p:cNvPr id="8" name="그림 7" descr="공단시그니쳐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5085184"/>
            <a:ext cx="3175000" cy="1257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71472" y="1582341"/>
            <a:ext cx="81439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 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 </a:t>
            </a:r>
            <a:br>
              <a:rPr lang="ko-KR" altLang="en-US" dirty="0" smtClean="0"/>
            </a:br>
            <a:endParaRPr lang="ko-KR" altLang="en-US" dirty="0" smtClean="0"/>
          </a:p>
          <a:p>
            <a:r>
              <a:rPr lang="ko-KR" altLang="en-US" dirty="0" smtClean="0"/>
              <a:t> </a:t>
            </a:r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377606" y="1500174"/>
            <a:ext cx="8442866" cy="5241194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59185" y="1766716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직사각형 15"/>
          <p:cNvSpPr/>
          <p:nvPr/>
        </p:nvSpPr>
        <p:spPr>
          <a:xfrm>
            <a:off x="755576" y="1640994"/>
            <a:ext cx="7816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spc="-100" dirty="0" smtClean="0">
                <a:latin typeface="HY울릉도B" pitchFamily="18" charset="-127"/>
                <a:ea typeface="HY울릉도B" pitchFamily="18" charset="-127"/>
              </a:rPr>
              <a:t>현 단계 국민건강보험의 최우선 과제는 적정수준의 보장성 확보</a:t>
            </a:r>
            <a:endParaRPr lang="ko-KR" altLang="en-US" sz="2000" b="1" spc="-10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71472" y="344977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1. 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보장성 강화의 의의와 필요성</a:t>
            </a:r>
            <a:endParaRPr lang="ko-KR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9" name="AutoShape 65"/>
          <p:cNvSpPr>
            <a:spLocks noChangeArrowheads="1"/>
          </p:cNvSpPr>
          <p:nvPr/>
        </p:nvSpPr>
        <p:spPr bwMode="auto">
          <a:xfrm>
            <a:off x="395536" y="1124744"/>
            <a:ext cx="6336704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건강보험 보장성의 개념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857488" y="6509587"/>
            <a:ext cx="31432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 smtClean="0"/>
              <a:t>※ </a:t>
            </a:r>
            <a:r>
              <a:rPr lang="ko-KR" altLang="en-US" sz="1200" dirty="0" smtClean="0">
                <a:latin typeface="+mn-ea"/>
              </a:rPr>
              <a:t>출처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en-US" sz="1200" dirty="0" smtClean="0">
                <a:latin typeface="+mn-ea"/>
              </a:rPr>
              <a:t>WHO, World Health Report, 2008</a:t>
            </a:r>
            <a:endParaRPr lang="en-US" sz="1200" dirty="0">
              <a:latin typeface="+mn-ea"/>
            </a:endParaRPr>
          </a:p>
        </p:txBody>
      </p:sp>
      <p:grpSp>
        <p:nvGrpSpPr>
          <p:cNvPr id="45" name="그룹 44"/>
          <p:cNvGrpSpPr/>
          <p:nvPr/>
        </p:nvGrpSpPr>
        <p:grpSpPr>
          <a:xfrm>
            <a:off x="1676227" y="3160834"/>
            <a:ext cx="5560069" cy="3340000"/>
            <a:chOff x="1676227" y="3160834"/>
            <a:chExt cx="5560069" cy="3340000"/>
          </a:xfrm>
        </p:grpSpPr>
        <p:sp>
          <p:nvSpPr>
            <p:cNvPr id="12" name="직사각형 11"/>
            <p:cNvSpPr/>
            <p:nvPr/>
          </p:nvSpPr>
          <p:spPr>
            <a:xfrm>
              <a:off x="1676227" y="3160834"/>
              <a:ext cx="5560069" cy="3340000"/>
            </a:xfrm>
            <a:prstGeom prst="rect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13854" y="6127227"/>
              <a:ext cx="2398088" cy="317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Y울릉도B" pitchFamily="18" charset="-127"/>
                  <a:ea typeface="HY울릉도B" pitchFamily="18" charset="-127"/>
                </a:rPr>
                <a:t>건강보험 적용인구</a:t>
              </a:r>
            </a:p>
          </p:txBody>
        </p:sp>
        <p:grpSp>
          <p:nvGrpSpPr>
            <p:cNvPr id="22" name="그룹 42"/>
            <p:cNvGrpSpPr/>
            <p:nvPr/>
          </p:nvGrpSpPr>
          <p:grpSpPr>
            <a:xfrm>
              <a:off x="2066855" y="3354693"/>
              <a:ext cx="4904205" cy="2970572"/>
              <a:chOff x="2561684" y="3839840"/>
              <a:chExt cx="4123274" cy="2464437"/>
            </a:xfrm>
          </p:grpSpPr>
          <p:cxnSp>
            <p:nvCxnSpPr>
              <p:cNvPr id="23" name="직선 연결선 22"/>
              <p:cNvCxnSpPr/>
              <p:nvPr/>
            </p:nvCxnSpPr>
            <p:spPr>
              <a:xfrm flipV="1">
                <a:off x="2629249" y="5424979"/>
                <a:ext cx="648072" cy="648072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직선 연결선 23"/>
              <p:cNvCxnSpPr/>
              <p:nvPr/>
            </p:nvCxnSpPr>
            <p:spPr>
              <a:xfrm>
                <a:off x="5435216" y="5394452"/>
                <a:ext cx="288032" cy="2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25" name="직선 연결선 24"/>
              <p:cNvCxnSpPr/>
              <p:nvPr/>
            </p:nvCxnSpPr>
            <p:spPr>
              <a:xfrm flipH="1">
                <a:off x="3329960" y="3839840"/>
                <a:ext cx="40110" cy="1677392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sp>
            <p:nvSpPr>
              <p:cNvPr id="26" name="TextBox 25"/>
              <p:cNvSpPr txBox="1"/>
              <p:nvPr/>
            </p:nvSpPr>
            <p:spPr>
              <a:xfrm>
                <a:off x="3635896" y="4048939"/>
                <a:ext cx="128272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Y울릉도B" pitchFamily="18" charset="-127"/>
                    <a:ea typeface="HY울릉도B" pitchFamily="18" charset="-127"/>
                  </a:rPr>
                  <a:t>의료비 총량</a:t>
                </a:r>
              </a:p>
            </p:txBody>
          </p:sp>
          <p:cxnSp>
            <p:nvCxnSpPr>
              <p:cNvPr id="27" name="직선 화살표 연결선 26"/>
              <p:cNvCxnSpPr/>
              <p:nvPr/>
            </p:nvCxnSpPr>
            <p:spPr>
              <a:xfrm flipV="1">
                <a:off x="5849920" y="3839840"/>
                <a:ext cx="0" cy="1584176"/>
              </a:xfrm>
              <a:prstGeom prst="straightConnector1">
                <a:avLst/>
              </a:prstGeom>
              <a:noFill/>
              <a:ln w="16510" cap="flat" cmpd="sng" algn="ctr">
                <a:solidFill>
                  <a:sysClr val="windowText" lastClr="000000"/>
                </a:solidFill>
                <a:prstDash val="solid"/>
                <a:tailEnd type="arrow"/>
              </a:ln>
              <a:effectLst/>
            </p:spPr>
          </p:cxnSp>
          <p:sp>
            <p:nvSpPr>
              <p:cNvPr id="28" name="TextBox 27"/>
              <p:cNvSpPr txBox="1"/>
              <p:nvPr/>
            </p:nvSpPr>
            <p:spPr>
              <a:xfrm>
                <a:off x="5868144" y="4377531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6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Y울릉도B" pitchFamily="18" charset="-127"/>
                    <a:ea typeface="HY울릉도B" pitchFamily="18" charset="-127"/>
                  </a:rPr>
                  <a:t>급여율</a:t>
                </a:r>
                <a:endParaRPr kumimoji="0" lang="ko-KR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Y울릉도B" pitchFamily="18" charset="-127"/>
                  <a:ea typeface="HY울릉도B" pitchFamily="18" charset="-127"/>
                </a:endParaRPr>
              </a:p>
            </p:txBody>
          </p:sp>
          <p:cxnSp>
            <p:nvCxnSpPr>
              <p:cNvPr id="29" name="직선 화살표 연결선 28"/>
              <p:cNvCxnSpPr/>
              <p:nvPr/>
            </p:nvCxnSpPr>
            <p:spPr>
              <a:xfrm flipV="1">
                <a:off x="5142202" y="5496024"/>
                <a:ext cx="648072" cy="648072"/>
              </a:xfrm>
              <a:prstGeom prst="straightConnector1">
                <a:avLst/>
              </a:prstGeom>
              <a:noFill/>
              <a:ln w="16510" cap="flat" cmpd="sng" algn="ctr">
                <a:solidFill>
                  <a:sysClr val="windowText" lastClr="000000"/>
                </a:solidFill>
                <a:prstDash val="solid"/>
                <a:tailEnd type="arrow"/>
              </a:ln>
              <a:effectLst/>
            </p:spPr>
          </p:cxnSp>
          <p:sp>
            <p:nvSpPr>
              <p:cNvPr id="30" name="TextBox 29"/>
              <p:cNvSpPr txBox="1"/>
              <p:nvPr/>
            </p:nvSpPr>
            <p:spPr>
              <a:xfrm>
                <a:off x="5474370" y="5719503"/>
                <a:ext cx="1210588" cy="5847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Y울릉도B" pitchFamily="18" charset="-127"/>
                    <a:ea typeface="HY울릉도B" pitchFamily="18" charset="-127"/>
                  </a:rPr>
                  <a:t>급여대상 </a:t>
                </a:r>
                <a:endParaRPr kumimoji="0" lang="en-US" altLang="ko-KR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Y울릉도B" pitchFamily="18" charset="-127"/>
                  <a:ea typeface="HY울릉도B" pitchFamily="18" charset="-127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Y울릉도B" pitchFamily="18" charset="-127"/>
                    <a:ea typeface="HY울릉도B" pitchFamily="18" charset="-127"/>
                  </a:rPr>
                  <a:t>의료서비스</a:t>
                </a:r>
              </a:p>
            </p:txBody>
          </p:sp>
          <p:cxnSp>
            <p:nvCxnSpPr>
              <p:cNvPr id="31" name="직선 화살표 연결선 30"/>
              <p:cNvCxnSpPr/>
              <p:nvPr/>
            </p:nvCxnSpPr>
            <p:spPr>
              <a:xfrm flipH="1">
                <a:off x="2627784" y="6158096"/>
                <a:ext cx="2376264" cy="0"/>
              </a:xfrm>
              <a:prstGeom prst="straightConnector1">
                <a:avLst/>
              </a:prstGeom>
              <a:noFill/>
              <a:ln w="16510" cap="flat" cmpd="sng" algn="ctr">
                <a:solidFill>
                  <a:sysClr val="windowText" lastClr="000000"/>
                </a:solidFill>
                <a:prstDash val="solid"/>
                <a:tailEnd type="arrow"/>
              </a:ln>
              <a:effectLst/>
            </p:spPr>
          </p:cxnSp>
          <p:sp>
            <p:nvSpPr>
              <p:cNvPr id="32" name="정육면체 31"/>
              <p:cNvSpPr/>
              <p:nvPr/>
            </p:nvSpPr>
            <p:spPr>
              <a:xfrm>
                <a:off x="3233243" y="4928050"/>
                <a:ext cx="2221216" cy="1145325"/>
              </a:xfrm>
              <a:prstGeom prst="cube">
                <a:avLst>
                  <a:gd name="adj" fmla="val 38431"/>
                </a:avLst>
              </a:prstGeom>
              <a:solidFill>
                <a:srgbClr val="1F497D">
                  <a:lumMod val="60000"/>
                  <a:lumOff val="40000"/>
                </a:srgbClr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3176182" y="4701595"/>
                <a:ext cx="960263" cy="21067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HY울릉도B" pitchFamily="18" charset="-127"/>
                    <a:ea typeface="HY울릉도B" pitchFamily="18" charset="-127"/>
                  </a:rPr>
                  <a:t>본인부담 감소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508507" y="5568032"/>
                <a:ext cx="1017818" cy="2808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Y울릉도B" pitchFamily="18" charset="-127"/>
                    <a:ea typeface="HY울릉도B" pitchFamily="18" charset="-127"/>
                  </a:rPr>
                  <a:t>공공의료비</a:t>
                </a:r>
              </a:p>
            </p:txBody>
          </p:sp>
          <p:sp>
            <p:nvSpPr>
              <p:cNvPr id="35" name="정육면체 34"/>
              <p:cNvSpPr/>
              <p:nvPr/>
            </p:nvSpPr>
            <p:spPr>
              <a:xfrm>
                <a:off x="2627784" y="3840952"/>
                <a:ext cx="3096344" cy="2232248"/>
              </a:xfrm>
              <a:prstGeom prst="cube">
                <a:avLst>
                  <a:gd name="adj" fmla="val 30600"/>
                </a:avLst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/>
                  <a:cs typeface="+mn-cs"/>
                </a:endParaRPr>
              </a:p>
            </p:txBody>
          </p:sp>
          <p:cxnSp>
            <p:nvCxnSpPr>
              <p:cNvPr id="36" name="직선 화살표 연결선 35"/>
              <p:cNvCxnSpPr/>
              <p:nvPr/>
            </p:nvCxnSpPr>
            <p:spPr>
              <a:xfrm>
                <a:off x="2699792" y="5733256"/>
                <a:ext cx="504056" cy="0"/>
              </a:xfrm>
              <a:prstGeom prst="straightConnector1">
                <a:avLst/>
              </a:prstGeom>
              <a:ln w="12700">
                <a:solidFill>
                  <a:srgbClr val="000000"/>
                </a:solidFill>
                <a:prstDash val="sysDash"/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6"/>
              <p:cNvSpPr txBox="1"/>
              <p:nvPr/>
            </p:nvSpPr>
            <p:spPr>
              <a:xfrm>
                <a:off x="2561684" y="5356751"/>
                <a:ext cx="8002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Y울릉도B" pitchFamily="18" charset="-127"/>
                    <a:ea typeface="HY울릉도B" pitchFamily="18" charset="-127"/>
                  </a:rPr>
                  <a:t>적용인구</a:t>
                </a:r>
                <a:endParaRPr kumimoji="0" lang="en-US" altLang="ko-KR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Y울릉도B" pitchFamily="18" charset="-127"/>
                  <a:ea typeface="HY울릉도B" pitchFamily="18" charset="-127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Y울릉도B" pitchFamily="18" charset="-127"/>
                    <a:ea typeface="HY울릉도B" pitchFamily="18" charset="-127"/>
                  </a:rPr>
                  <a:t>확대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5212417" y="4606555"/>
                <a:ext cx="577858" cy="3511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HY울릉도B" pitchFamily="18" charset="-127"/>
                    <a:ea typeface="HY울릉도B" pitchFamily="18" charset="-127"/>
                  </a:rPr>
                  <a:t>서비스 </a:t>
                </a:r>
                <a:endParaRPr kumimoji="0" lang="en-US" altLang="ko-KR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uLnTx/>
                  <a:uFillTx/>
                  <a:latin typeface="HY울릉도B" pitchFamily="18" charset="-127"/>
                  <a:ea typeface="HY울릉도B" pitchFamily="18" charset="-127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2">
                        <a:lumMod val="50000"/>
                      </a:schemeClr>
                    </a:solidFill>
                    <a:effectLst/>
                    <a:uLnTx/>
                    <a:uFillTx/>
                    <a:latin typeface="HY울릉도B" pitchFamily="18" charset="-127"/>
                    <a:ea typeface="HY울릉도B" pitchFamily="18" charset="-127"/>
                  </a:rPr>
                  <a:t>확대</a:t>
                </a:r>
              </a:p>
            </p:txBody>
          </p:sp>
        </p:grpSp>
        <p:sp>
          <p:nvSpPr>
            <p:cNvPr id="39" name="위쪽 화살표 38"/>
            <p:cNvSpPr/>
            <p:nvPr/>
          </p:nvSpPr>
          <p:spPr>
            <a:xfrm flipH="1">
              <a:off x="3849603" y="4278870"/>
              <a:ext cx="496596" cy="660127"/>
            </a:xfrm>
            <a:prstGeom prst="upArrow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위쪽 화살표 39"/>
            <p:cNvSpPr/>
            <p:nvPr/>
          </p:nvSpPr>
          <p:spPr>
            <a:xfrm rot="3366953" flipH="1">
              <a:off x="5484124" y="4644401"/>
              <a:ext cx="383201" cy="546759"/>
            </a:xfrm>
            <a:prstGeom prst="upArrow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scene3d>
              <a:camera prst="orthographicFront">
                <a:rot lat="2400000" lon="0" rev="0"/>
              </a:camera>
              <a:lightRig rig="threePt" dir="t"/>
            </a:scene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43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62530" y="2146500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직사각형 43"/>
          <p:cNvSpPr/>
          <p:nvPr/>
        </p:nvSpPr>
        <p:spPr>
          <a:xfrm>
            <a:off x="758921" y="2020778"/>
            <a:ext cx="7816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 err="1" smtClean="0">
                <a:latin typeface="HY울릉도B" pitchFamily="18" charset="-127"/>
                <a:ea typeface="HY울릉도B" pitchFamily="18" charset="-127"/>
              </a:rPr>
              <a:t>보장성</a:t>
            </a:r>
            <a:r>
              <a:rPr lang="ko-KR" altLang="en-US" sz="2000" b="1" dirty="0" smtClean="0">
                <a:latin typeface="HY울릉도B" pitchFamily="18" charset="-127"/>
                <a:ea typeface="HY울릉도B" pitchFamily="18" charset="-127"/>
              </a:rPr>
              <a:t> 강화의 축</a:t>
            </a:r>
            <a:endParaRPr lang="en-US" altLang="ko-KR" sz="2000" b="1" dirty="0" smtClean="0">
              <a:latin typeface="HY울릉도B" pitchFamily="18" charset="-127"/>
              <a:ea typeface="HY울릉도B" pitchFamily="18" charset="-127"/>
            </a:endParaRPr>
          </a:p>
          <a:p>
            <a:r>
              <a:rPr lang="ko-KR" altLang="en-US" sz="2000" b="1" dirty="0" smtClean="0">
                <a:latin typeface="HY울릉도B" pitchFamily="18" charset="-127"/>
                <a:ea typeface="HY울릉도B" pitchFamily="18" charset="-127"/>
              </a:rPr>
              <a:t>① 적용인구의 확대</a:t>
            </a:r>
            <a:r>
              <a:rPr lang="en-US" altLang="ko-KR" sz="2000" b="1" dirty="0" smtClean="0">
                <a:latin typeface="HY울릉도B" pitchFamily="18" charset="-127"/>
                <a:ea typeface="HY울릉도B" pitchFamily="18" charset="-127"/>
              </a:rPr>
              <a:t>, ② </a:t>
            </a:r>
            <a:r>
              <a:rPr lang="ko-KR" altLang="en-US" sz="2000" b="1" dirty="0" smtClean="0">
                <a:latin typeface="HY울릉도B" pitchFamily="18" charset="-127"/>
                <a:ea typeface="HY울릉도B" pitchFamily="18" charset="-127"/>
              </a:rPr>
              <a:t>급여대상 의료서비스 확대</a:t>
            </a:r>
            <a:r>
              <a:rPr lang="en-US" altLang="ko-KR" sz="2000" b="1" dirty="0" smtClean="0">
                <a:latin typeface="HY울릉도B" pitchFamily="18" charset="-127"/>
                <a:ea typeface="HY울릉도B" pitchFamily="18" charset="-127"/>
              </a:rPr>
              <a:t>, </a:t>
            </a:r>
          </a:p>
          <a:p>
            <a:r>
              <a:rPr lang="en-US" altLang="ko-KR" sz="2000" b="1" dirty="0" smtClean="0">
                <a:latin typeface="HY울릉도B" pitchFamily="18" charset="-127"/>
                <a:ea typeface="HY울릉도B" pitchFamily="18" charset="-127"/>
              </a:rPr>
              <a:t>③ </a:t>
            </a:r>
            <a:r>
              <a:rPr lang="ko-KR" altLang="en-US" sz="2000" b="1" dirty="0" smtClean="0">
                <a:latin typeface="HY울릉도B" pitchFamily="18" charset="-127"/>
                <a:ea typeface="HY울릉도B" pitchFamily="18" charset="-127"/>
              </a:rPr>
              <a:t>본인부담 의료비 비중 완화</a:t>
            </a:r>
            <a:endParaRPr lang="ko-KR" altLang="en-US" sz="2000" b="1" dirty="0">
              <a:latin typeface="HY울릉도B" pitchFamily="18" charset="-127"/>
              <a:ea typeface="HY울릉도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748119" y="1582341"/>
            <a:ext cx="81439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 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 </a:t>
            </a:r>
            <a:br>
              <a:rPr lang="ko-KR" altLang="en-US" dirty="0" smtClean="0"/>
            </a:br>
            <a:endParaRPr lang="ko-KR" altLang="en-US" dirty="0" smtClean="0"/>
          </a:p>
          <a:p>
            <a:r>
              <a:rPr lang="ko-KR" altLang="en-US" dirty="0" smtClean="0"/>
              <a:t> </a:t>
            </a:r>
            <a:endParaRPr lang="ko-KR" alt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571472" y="344977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1. 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보장성 강화의 의의와 필요성</a:t>
            </a:r>
            <a:endParaRPr lang="ko-KR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9" name="AutoShape 65"/>
          <p:cNvSpPr>
            <a:spLocks noChangeArrowheads="1"/>
          </p:cNvSpPr>
          <p:nvPr/>
        </p:nvSpPr>
        <p:spPr bwMode="auto">
          <a:xfrm>
            <a:off x="395536" y="1124744"/>
            <a:ext cx="3819274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보장성 강화의 필요성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pic>
        <p:nvPicPr>
          <p:cNvPr id="34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59185" y="1786460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직사각형 34"/>
          <p:cNvSpPr/>
          <p:nvPr/>
        </p:nvSpPr>
        <p:spPr>
          <a:xfrm>
            <a:off x="755576" y="1660738"/>
            <a:ext cx="7816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의료비로 인한 가계부담 증가</a:t>
            </a:r>
            <a:endParaRPr lang="ko-KR" altLang="en-US" sz="2000" b="1" dirty="0">
              <a:solidFill>
                <a:srgbClr val="C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377606" y="1556792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Rectangle 4"/>
          <p:cNvSpPr>
            <a:spLocks noChangeArrowheads="1"/>
          </p:cNvSpPr>
          <p:nvPr/>
        </p:nvSpPr>
        <p:spPr bwMode="auto">
          <a:xfrm>
            <a:off x="1195162" y="3996983"/>
            <a:ext cx="27363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200" dirty="0" smtClean="0"/>
              <a:t>※ </a:t>
            </a:r>
            <a:r>
              <a:rPr lang="ko-KR" altLang="en-US" sz="1200" dirty="0" smtClean="0"/>
              <a:t>출처 </a:t>
            </a:r>
            <a:r>
              <a:rPr lang="en-US" altLang="ko-KR" sz="1200" kern="1200" dirty="0" smtClean="0">
                <a:solidFill>
                  <a:srgbClr val="292929"/>
                </a:solidFill>
                <a:latin typeface="+mj-ea"/>
                <a:ea typeface="+mj-ea"/>
                <a:cs typeface="+mn-cs"/>
              </a:rPr>
              <a:t>: </a:t>
            </a:r>
            <a:r>
              <a:rPr lang="ko-KR" altLang="en-US" sz="1200" dirty="0" err="1" smtClean="0">
                <a:solidFill>
                  <a:srgbClr val="292929"/>
                </a:solidFill>
                <a:latin typeface="+mj-ea"/>
                <a:ea typeface="+mj-ea"/>
              </a:rPr>
              <a:t>국회예산정책처</a:t>
            </a:r>
            <a:r>
              <a:rPr lang="en-US" altLang="ko-KR" sz="1200" dirty="0" smtClean="0">
                <a:solidFill>
                  <a:srgbClr val="292929"/>
                </a:solidFill>
                <a:latin typeface="+mj-ea"/>
                <a:ea typeface="+mj-ea"/>
              </a:rPr>
              <a:t>, 2011</a:t>
            </a:r>
            <a:endParaRPr lang="en-US" altLang="ko-KR" sz="1200" kern="1200" dirty="0" smtClean="0">
              <a:solidFill>
                <a:srgbClr val="292929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103" name="직사각형 102"/>
          <p:cNvSpPr/>
          <p:nvPr/>
        </p:nvSpPr>
        <p:spPr>
          <a:xfrm>
            <a:off x="707318" y="2073622"/>
            <a:ext cx="5088818" cy="692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인구고령화</a:t>
            </a: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</a:rPr>
              <a:t>·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만성질환 증가에 따른</a:t>
            </a:r>
            <a:r>
              <a:rPr lang="en-US" altLang="ko-KR" spc="-1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pc="-100" dirty="0" smtClean="0">
                <a:latin typeface="HY울릉도B" pitchFamily="18" charset="-127"/>
                <a:ea typeface="HY울릉도B" pitchFamily="18" charset="-127"/>
              </a:rPr>
              <a:t>의료수요 증가</a:t>
            </a:r>
            <a:endParaRPr lang="ko-KR" altLang="en-US" spc="-10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714855" y="2708920"/>
            <a:ext cx="5088818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신의료기술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등 고가 의료서비스 및 비급여 진료비 증가</a:t>
            </a:r>
            <a:endParaRPr lang="ko-KR" altLang="en-US" spc="-15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05" name="직사각형 104"/>
          <p:cNvSpPr/>
          <p:nvPr/>
        </p:nvSpPr>
        <p:spPr>
          <a:xfrm>
            <a:off x="835122" y="3337878"/>
            <a:ext cx="45365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spc="-3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 ·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가계 소비지출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: 6.1% 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증가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(1970~2010)</a:t>
            </a:r>
            <a:r>
              <a:rPr lang="en-US" altLang="ko-KR" sz="1400" spc="50" dirty="0" smtClean="0">
                <a:solidFill>
                  <a:srgbClr val="282828"/>
                </a:solidFill>
                <a:latin typeface="HY울릉도B" pitchFamily="18" charset="-127"/>
                <a:ea typeface="HY울릉도B" pitchFamily="18" charset="-127"/>
              </a:rPr>
              <a:t>     </a:t>
            </a:r>
            <a:endParaRPr lang="en-US" altLang="ko-KR" sz="1600" spc="-170" dirty="0" smtClean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06" name="직사각형 105"/>
          <p:cNvSpPr/>
          <p:nvPr/>
        </p:nvSpPr>
        <p:spPr>
          <a:xfrm>
            <a:off x="835122" y="3658429"/>
            <a:ext cx="48890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spc="-3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 ·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의료보건항목 지출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: 9.3% 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증가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(1970~2010)</a:t>
            </a:r>
            <a:endParaRPr lang="en-US" altLang="ko-KR" sz="1600" spc="-170" dirty="0" smtClean="0"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3" name="그룹 109"/>
          <p:cNvGrpSpPr/>
          <p:nvPr/>
        </p:nvGrpSpPr>
        <p:grpSpPr>
          <a:xfrm>
            <a:off x="5796136" y="1772816"/>
            <a:ext cx="2808312" cy="3090404"/>
            <a:chOff x="5652120" y="3212976"/>
            <a:chExt cx="2808312" cy="3090404"/>
          </a:xfrm>
        </p:grpSpPr>
        <p:pic>
          <p:nvPicPr>
            <p:cNvPr id="108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52120" y="3212976"/>
              <a:ext cx="2808312" cy="3090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9" name="직사각형 108"/>
            <p:cNvSpPr/>
            <p:nvPr/>
          </p:nvSpPr>
          <p:spPr>
            <a:xfrm>
              <a:off x="8244408" y="3212976"/>
              <a:ext cx="144016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1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91105" y="4470003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" name="직사각형 111"/>
          <p:cNvSpPr/>
          <p:nvPr/>
        </p:nvSpPr>
        <p:spPr>
          <a:xfrm>
            <a:off x="787496" y="4325034"/>
            <a:ext cx="7816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질병과 빈곤의 악순환 지속</a:t>
            </a:r>
            <a:endParaRPr lang="ko-KR" altLang="en-US" sz="2000" b="1" dirty="0">
              <a:solidFill>
                <a:srgbClr val="C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707318" y="4711690"/>
            <a:ext cx="6745002" cy="692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소득양극화에 따른 저소득층 계층의 의료비 부담가중</a:t>
            </a:r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pPr marL="355600" indent="-355600">
              <a:lnSpc>
                <a:spcPts val="2500"/>
              </a:lnSpc>
            </a:pPr>
            <a:r>
              <a:rPr lang="en-US" altLang="ko-KR" spc="-150" dirty="0" smtClean="0">
                <a:latin typeface="HY울릉도B" pitchFamily="18" charset="-127"/>
                <a:ea typeface="HY울릉도B" pitchFamily="18" charset="-127"/>
              </a:rPr>
              <a:t> </a:t>
            </a:r>
            <a:endParaRPr lang="ko-KR" altLang="en-US" spc="-15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07318" y="5085184"/>
            <a:ext cx="5736890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err="1" smtClean="0">
                <a:latin typeface="HY울릉도B" pitchFamily="18" charset="-127"/>
                <a:ea typeface="HY울릉도B" pitchFamily="18" charset="-127"/>
              </a:rPr>
              <a:t>과부담의료비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발생으로 질병과 빈곤의 악순환</a:t>
            </a:r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pPr marL="355600" indent="-355600">
              <a:lnSpc>
                <a:spcPts val="2500"/>
              </a:lnSpc>
            </a:pPr>
            <a:r>
              <a:rPr lang="en-US" altLang="ko-KR" spc="-150" dirty="0" smtClean="0">
                <a:latin typeface="HY울릉도B" pitchFamily="18" charset="-127"/>
                <a:ea typeface="HY울릉도B" pitchFamily="18" charset="-127"/>
              </a:rPr>
              <a:t> </a:t>
            </a:r>
            <a:endParaRPr lang="ko-KR" altLang="en-US" spc="-15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829257" y="5501832"/>
            <a:ext cx="73431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spc="-3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 ·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소득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5</a:t>
            </a:r>
            <a:r>
              <a:rPr lang="ko-KR" altLang="en-US" sz="1600" dirty="0" err="1" smtClean="0">
                <a:latin typeface="HY울릉도B" pitchFamily="18" charset="-127"/>
                <a:ea typeface="HY울릉도B" pitchFamily="18" charset="-127"/>
              </a:rPr>
              <a:t>분위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 배율 추이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:</a:t>
            </a:r>
            <a:r>
              <a:rPr lang="ko-KR" altLang="en-US" sz="16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4.40(’00)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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 5.17(’00) 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  <a:sym typeface="Wingdings" pitchFamily="2" charset="2"/>
              </a:rPr>
              <a:t></a:t>
            </a:r>
            <a:r>
              <a:rPr lang="en-US" altLang="ko-KR" sz="1600" dirty="0" smtClean="0">
                <a:latin typeface="HY울릉도B" pitchFamily="18" charset="-127"/>
                <a:ea typeface="HY울릉도B" pitchFamily="18" charset="-127"/>
              </a:rPr>
              <a:t> 6.02(’10) </a:t>
            </a:r>
            <a:endParaRPr lang="en-US" altLang="ko-KR" sz="1600" spc="-170" dirty="0" smtClean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1187624" y="5810769"/>
            <a:ext cx="77048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square" anchor="ctr">
            <a:spAutoFit/>
          </a:bodyPr>
          <a:lstStyle/>
          <a:p>
            <a:r>
              <a:rPr lang="en-US" altLang="ko-KR" sz="1200" dirty="0" smtClean="0"/>
              <a:t>※ </a:t>
            </a:r>
            <a:r>
              <a:rPr lang="ko-KR" altLang="en-US" sz="1200" dirty="0" smtClean="0"/>
              <a:t>소득 </a:t>
            </a:r>
            <a:r>
              <a:rPr lang="en-US" altLang="ko-KR" sz="1200" dirty="0" smtClean="0"/>
              <a:t>5</a:t>
            </a:r>
            <a:r>
              <a:rPr lang="ko-KR" altLang="en-US" sz="1200" dirty="0" err="1" smtClean="0"/>
              <a:t>분위</a:t>
            </a:r>
            <a:r>
              <a:rPr lang="ko-KR" altLang="en-US" sz="1200" dirty="0" smtClean="0"/>
              <a:t> 배율</a:t>
            </a:r>
            <a:r>
              <a:rPr lang="en-US" altLang="ko-KR" sz="1200" dirty="0" smtClean="0"/>
              <a:t>=(</a:t>
            </a:r>
            <a:r>
              <a:rPr lang="ko-KR" altLang="en-US" sz="1200" dirty="0" smtClean="0"/>
              <a:t>최상위 </a:t>
            </a:r>
            <a:r>
              <a:rPr lang="en-US" altLang="ko-KR" sz="1200" dirty="0" smtClean="0"/>
              <a:t>20%</a:t>
            </a:r>
            <a:r>
              <a:rPr lang="ko-KR" altLang="en-US" sz="1200" dirty="0" smtClean="0"/>
              <a:t>의 소득</a:t>
            </a:r>
            <a:r>
              <a:rPr lang="en-US" altLang="ko-KR" sz="1200" dirty="0" smtClean="0"/>
              <a:t>/</a:t>
            </a:r>
            <a:r>
              <a:rPr lang="ko-KR" altLang="en-US" sz="1200" dirty="0" smtClean="0"/>
              <a:t>최하위 </a:t>
            </a:r>
            <a:r>
              <a:rPr lang="en-US" altLang="ko-KR" sz="1200" dirty="0" smtClean="0"/>
              <a:t>20%</a:t>
            </a:r>
            <a:r>
              <a:rPr lang="ko-KR" altLang="en-US" sz="1200" dirty="0" smtClean="0"/>
              <a:t>의 소득</a:t>
            </a:r>
            <a:r>
              <a:rPr lang="en-US" altLang="ko-KR" sz="1200" dirty="0" smtClean="0"/>
              <a:t>), </a:t>
            </a:r>
            <a:r>
              <a:rPr lang="ko-KR" altLang="en-US" sz="1200" dirty="0" smtClean="0"/>
              <a:t>자료</a:t>
            </a:r>
            <a:r>
              <a:rPr lang="en-US" altLang="ko-KR" sz="1200" dirty="0" smtClean="0"/>
              <a:t>: </a:t>
            </a:r>
            <a:r>
              <a:rPr lang="ko-KR" altLang="en-US" sz="1200" dirty="0" smtClean="0"/>
              <a:t>통계청</a:t>
            </a:r>
            <a:r>
              <a:rPr lang="en-US" altLang="ko-KR" sz="1200" dirty="0" smtClean="0"/>
              <a:t>, </a:t>
            </a:r>
            <a:r>
              <a:rPr lang="ko-KR" altLang="en-US" sz="1200" dirty="0" smtClean="0"/>
              <a:t>「가계동향조사」</a:t>
            </a:r>
          </a:p>
          <a:p>
            <a:endParaRPr lang="ko-KR" altLang="en-US" sz="1200" dirty="0"/>
          </a:p>
        </p:txBody>
      </p:sp>
      <p:sp>
        <p:nvSpPr>
          <p:cNvPr id="27" name="직사각형 26"/>
          <p:cNvSpPr/>
          <p:nvPr/>
        </p:nvSpPr>
        <p:spPr>
          <a:xfrm>
            <a:off x="847680" y="6067848"/>
            <a:ext cx="82963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spc="-1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1600" spc="-100" dirty="0" smtClean="0">
                <a:latin typeface="HY울릉도B" pitchFamily="18" charset="-127"/>
                <a:ea typeface="HY울릉도B" pitchFamily="18" charset="-127"/>
              </a:rPr>
              <a:t> ·</a:t>
            </a:r>
            <a:r>
              <a:rPr lang="ko-KR" altLang="en-US" sz="1600" spc="-100" dirty="0" err="1" smtClean="0">
                <a:latin typeface="HY울릉도B" pitchFamily="18" charset="-127"/>
                <a:ea typeface="HY울릉도B" pitchFamily="18" charset="-127"/>
              </a:rPr>
              <a:t>기초수급자</a:t>
            </a:r>
            <a:r>
              <a:rPr lang="ko-KR" altLang="en-US" sz="1600" spc="-100" dirty="0" smtClean="0">
                <a:latin typeface="HY울릉도B" pitchFamily="18" charset="-127"/>
                <a:ea typeface="HY울릉도B" pitchFamily="18" charset="-127"/>
              </a:rPr>
              <a:t> 편입 사유</a:t>
            </a:r>
            <a:r>
              <a:rPr lang="en-US" altLang="ko-KR" sz="1600" spc="-100" dirty="0" smtClean="0">
                <a:latin typeface="HY울릉도B" pitchFamily="18" charset="-127"/>
                <a:ea typeface="HY울릉도B" pitchFamily="18" charset="-127"/>
              </a:rPr>
              <a:t>(’11 </a:t>
            </a:r>
            <a:r>
              <a:rPr lang="ko-KR" altLang="en-US" sz="1600" spc="-100" dirty="0" smtClean="0">
                <a:latin typeface="HY울릉도B" pitchFamily="18" charset="-127"/>
                <a:ea typeface="HY울릉도B" pitchFamily="18" charset="-127"/>
              </a:rPr>
              <a:t>복지부</a:t>
            </a:r>
            <a:r>
              <a:rPr lang="en-US" altLang="ko-KR" sz="1600" spc="-100" dirty="0" smtClean="0">
                <a:latin typeface="HY울릉도B" pitchFamily="18" charset="-127"/>
                <a:ea typeface="HY울릉도B" pitchFamily="18" charset="-127"/>
              </a:rPr>
              <a:t>)</a:t>
            </a:r>
            <a:r>
              <a:rPr lang="ko-KR" altLang="en-US" sz="1600" spc="-100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sz="1600" spc="-100" dirty="0" smtClean="0">
                <a:latin typeface="HY울릉도B" pitchFamily="18" charset="-127"/>
                <a:ea typeface="HY울릉도B" pitchFamily="18" charset="-127"/>
              </a:rPr>
              <a:t>: </a:t>
            </a:r>
            <a:r>
              <a:rPr lang="ko-KR" altLang="en-US" sz="1600" spc="-100" dirty="0" smtClean="0">
                <a:latin typeface="HY울릉도B" pitchFamily="18" charset="-127"/>
                <a:ea typeface="HY울릉도B" pitchFamily="18" charset="-127"/>
              </a:rPr>
              <a:t>실직 </a:t>
            </a:r>
            <a:r>
              <a:rPr lang="en-US" altLang="ko-KR" sz="1600" spc="-100" dirty="0" smtClean="0">
                <a:latin typeface="HY울릉도B" pitchFamily="18" charset="-127"/>
                <a:ea typeface="HY울릉도B" pitchFamily="18" charset="-127"/>
              </a:rPr>
              <a:t>29%, </a:t>
            </a:r>
            <a:r>
              <a:rPr lang="ko-KR" altLang="en-US" sz="1600" spc="-100" dirty="0" smtClean="0">
                <a:latin typeface="HY울릉도B" pitchFamily="18" charset="-127"/>
                <a:ea typeface="HY울릉도B" pitchFamily="18" charset="-127"/>
              </a:rPr>
              <a:t>수입감소 </a:t>
            </a:r>
            <a:r>
              <a:rPr lang="en-US" altLang="ko-KR" sz="1600" spc="-100" dirty="0" smtClean="0">
                <a:latin typeface="HY울릉도B" pitchFamily="18" charset="-127"/>
                <a:ea typeface="HY울릉도B" pitchFamily="18" charset="-127"/>
              </a:rPr>
              <a:t>22%, </a:t>
            </a:r>
            <a:r>
              <a:rPr lang="ko-KR" altLang="en-US" sz="1600" spc="-100" dirty="0" smtClean="0">
                <a:solidFill>
                  <a:schemeClr val="accent2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rPr>
              <a:t>의료비 지출 </a:t>
            </a:r>
            <a:r>
              <a:rPr lang="en-US" altLang="ko-KR" sz="1600" spc="-100" dirty="0" smtClean="0">
                <a:solidFill>
                  <a:schemeClr val="accent2">
                    <a:lumMod val="75000"/>
                  </a:schemeClr>
                </a:solidFill>
                <a:latin typeface="HY울릉도B" pitchFamily="18" charset="-127"/>
                <a:ea typeface="HY울릉도B" pitchFamily="18" charset="-127"/>
              </a:rPr>
              <a:t>18%</a:t>
            </a:r>
          </a:p>
        </p:txBody>
      </p:sp>
      <p:cxnSp>
        <p:nvCxnSpPr>
          <p:cNvPr id="29" name="직선 연결선 28"/>
          <p:cNvCxnSpPr/>
          <p:nvPr/>
        </p:nvCxnSpPr>
        <p:spPr>
          <a:xfrm>
            <a:off x="6588224" y="4077072"/>
            <a:ext cx="792088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604697" y="4291257"/>
            <a:ext cx="792088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6633527" y="4505442"/>
            <a:ext cx="792088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748119" y="1582341"/>
            <a:ext cx="81439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 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 </a:t>
            </a:r>
            <a:br>
              <a:rPr lang="ko-KR" altLang="en-US" dirty="0" smtClean="0"/>
            </a:br>
            <a:endParaRPr lang="ko-KR" altLang="en-US" dirty="0" smtClean="0"/>
          </a:p>
          <a:p>
            <a:r>
              <a:rPr lang="ko-KR" altLang="en-US" dirty="0" smtClean="0"/>
              <a:t> </a:t>
            </a:r>
            <a:endParaRPr lang="ko-KR" alt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571472" y="344977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1. 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보장성 강화의 의의와 필요성</a:t>
            </a:r>
            <a:endParaRPr lang="ko-KR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9" name="AutoShape 65"/>
          <p:cNvSpPr>
            <a:spLocks noChangeArrowheads="1"/>
          </p:cNvSpPr>
          <p:nvPr/>
        </p:nvSpPr>
        <p:spPr bwMode="auto">
          <a:xfrm>
            <a:off x="395536" y="1124744"/>
            <a:ext cx="3819274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2400" dirty="0" smtClean="0">
                <a:solidFill>
                  <a:srgbClr val="FFC000"/>
                </a:solidFill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보장성 강화의 필요성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pic>
        <p:nvPicPr>
          <p:cNvPr id="34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572686" y="1749389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직사각형 34"/>
          <p:cNvSpPr/>
          <p:nvPr/>
        </p:nvSpPr>
        <p:spPr>
          <a:xfrm>
            <a:off x="643480" y="1588730"/>
            <a:ext cx="45045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국민들의 욕구 분출</a:t>
            </a:r>
            <a:endParaRPr lang="ko-KR" altLang="en-US" sz="2000" b="1" dirty="0">
              <a:solidFill>
                <a:srgbClr val="C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103" name="직사각형 102"/>
          <p:cNvSpPr/>
          <p:nvPr/>
        </p:nvSpPr>
        <p:spPr>
          <a:xfrm>
            <a:off x="509605" y="1937695"/>
            <a:ext cx="7950827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소득수준 향상과 건강에 대한 가치관 변화 </a:t>
            </a:r>
            <a:endParaRPr lang="en-US" altLang="ko-KR" dirty="0" smtClean="0">
              <a:latin typeface="HY울릉도B" pitchFamily="18" charset="-127"/>
              <a:ea typeface="HY울릉도B" pitchFamily="18" charset="-127"/>
            </a:endParaRPr>
          </a:p>
          <a:p>
            <a:pPr marL="355600" indent="-355600">
              <a:lnSpc>
                <a:spcPts val="2500"/>
              </a:lnSpc>
            </a:pP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en-US" altLang="ko-KR" dirty="0" smtClean="0">
                <a:latin typeface="HY울릉도B" pitchFamily="18" charset="-127"/>
                <a:ea typeface="HY울릉도B" pitchFamily="18" charset="-127"/>
              </a:rPr>
              <a:t>- </a:t>
            </a:r>
            <a:r>
              <a:rPr lang="ko-KR" altLang="en-US" dirty="0" smtClean="0">
                <a:latin typeface="HY울릉도B" pitchFamily="18" charset="-127"/>
                <a:ea typeface="HY울릉도B" pitchFamily="18" charset="-127"/>
              </a:rPr>
              <a:t>외견상 선진국 수준에 진입하였음에도 낙후된 의료보장 → 보장성 강화 욕구의 정치적 표출 증대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068960"/>
            <a:ext cx="3672408" cy="353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780928"/>
            <a:ext cx="4104907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38" name="Picture 2" descr="C:\DOCUME~1\user\LOCALS~1\Temp\UNI000012bc49a3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4077072"/>
            <a:ext cx="5400675" cy="2232273"/>
          </a:xfrm>
          <a:prstGeom prst="rect">
            <a:avLst/>
          </a:prstGeom>
          <a:noFill/>
        </p:spPr>
      </p:pic>
      <p:sp>
        <p:nvSpPr>
          <p:cNvPr id="30" name="모서리가 둥근 직사각형 29"/>
          <p:cNvSpPr/>
          <p:nvPr/>
        </p:nvSpPr>
        <p:spPr>
          <a:xfrm>
            <a:off x="377606" y="1556792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42340" name="Picture 4" descr="C:\DOCUME~1\user\LOCALS~1\Temp\UNI000012bc49ab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702102">
            <a:off x="3074219" y="4739505"/>
            <a:ext cx="3981450" cy="119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52FB1-40DF-4FFE-B5E0-E9E420CFFF56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7" name="AutoShape 39"/>
          <p:cNvSpPr>
            <a:spLocks noChangeArrowheads="1"/>
          </p:cNvSpPr>
          <p:nvPr/>
        </p:nvSpPr>
        <p:spPr bwMode="gray">
          <a:xfrm>
            <a:off x="625445" y="2489216"/>
            <a:ext cx="8232835" cy="86834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EB7">
                  <a:gamma/>
                  <a:tint val="57647"/>
                  <a:invGamma/>
                </a:srgbClr>
              </a:gs>
              <a:gs pos="100000">
                <a:srgbClr val="F5EEB7"/>
              </a:gs>
            </a:gsLst>
            <a:lin ang="0" scaled="1"/>
          </a:gradFill>
          <a:ln w="38100" algn="ctr">
            <a:solidFill>
              <a:srgbClr val="74A73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ko-KR" altLang="en-US"/>
          </a:p>
        </p:txBody>
      </p:sp>
      <p:sp>
        <p:nvSpPr>
          <p:cNvPr id="8" name="Text Box 44"/>
          <p:cNvSpPr txBox="1">
            <a:spLocks noChangeArrowheads="1"/>
          </p:cNvSpPr>
          <p:nvPr/>
        </p:nvSpPr>
        <p:spPr bwMode="gray">
          <a:xfrm>
            <a:off x="1047720" y="2519378"/>
            <a:ext cx="781056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4000" b="1" dirty="0" smtClean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rPr>
              <a:t>과거 </a:t>
            </a:r>
            <a:r>
              <a:rPr lang="ko-KR" altLang="en-US" sz="4000" b="1" dirty="0" smtClean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rPr>
              <a:t>보장성 강화 </a:t>
            </a:r>
            <a:r>
              <a:rPr lang="ko-KR" altLang="en-US" sz="4000" b="1" dirty="0" smtClean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rPr>
              <a:t>정책의 </a:t>
            </a:r>
            <a:r>
              <a:rPr lang="ko-KR" altLang="en-US" sz="4000" b="1" dirty="0" smtClean="0">
                <a:solidFill>
                  <a:srgbClr val="000000"/>
                </a:solidFill>
                <a:latin typeface="HY울릉도B" pitchFamily="18" charset="-127"/>
                <a:ea typeface="HY울릉도B" pitchFamily="18" charset="-127"/>
              </a:rPr>
              <a:t>평가</a:t>
            </a:r>
            <a:endParaRPr lang="ko-KR" altLang="en-US" sz="4000" b="1" dirty="0">
              <a:solidFill>
                <a:srgbClr val="0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9" name="Group 85"/>
          <p:cNvGrpSpPr>
            <a:grpSpLocks/>
          </p:cNvGrpSpPr>
          <p:nvPr/>
        </p:nvGrpSpPr>
        <p:grpSpPr bwMode="auto">
          <a:xfrm>
            <a:off x="285720" y="2528886"/>
            <a:ext cx="838200" cy="685800"/>
            <a:chOff x="1296" y="1680"/>
            <a:chExt cx="528" cy="432"/>
          </a:xfrm>
        </p:grpSpPr>
        <p:sp>
          <p:nvSpPr>
            <p:cNvPr id="11" name="Oval 41"/>
            <p:cNvSpPr>
              <a:spLocks noChangeArrowheads="1"/>
            </p:cNvSpPr>
            <p:nvPr/>
          </p:nvSpPr>
          <p:spPr bwMode="gray">
            <a:xfrm rot="1758052">
              <a:off x="1310" y="1695"/>
              <a:ext cx="514" cy="417"/>
            </a:xfrm>
            <a:prstGeom prst="ellipse">
              <a:avLst/>
            </a:prstGeom>
            <a:gradFill rotWithShape="1">
              <a:gsLst>
                <a:gs pos="0">
                  <a:srgbClr val="006600"/>
                </a:gs>
                <a:gs pos="100000">
                  <a:srgbClr val="0066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2" name="Oval 42"/>
            <p:cNvSpPr>
              <a:spLocks noChangeArrowheads="1"/>
            </p:cNvSpPr>
            <p:nvPr/>
          </p:nvSpPr>
          <p:spPr bwMode="gray">
            <a:xfrm rot="1758052">
              <a:off x="1296" y="1680"/>
              <a:ext cx="514" cy="417"/>
            </a:xfrm>
            <a:prstGeom prst="ellipse">
              <a:avLst/>
            </a:prstGeom>
            <a:gradFill rotWithShape="1">
              <a:gsLst>
                <a:gs pos="0">
                  <a:srgbClr val="74A731"/>
                </a:gs>
                <a:gs pos="100000">
                  <a:srgbClr val="74A73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13" name="Picture 80" descr="Picture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44" y="1704"/>
              <a:ext cx="239" cy="243"/>
            </a:xfrm>
            <a:prstGeom prst="rect">
              <a:avLst/>
            </a:prstGeom>
            <a:noFill/>
          </p:spPr>
        </p:pic>
      </p:grpSp>
      <p:sp>
        <p:nvSpPr>
          <p:cNvPr id="14" name="Text Box 45"/>
          <p:cNvSpPr txBox="1">
            <a:spLocks noChangeArrowheads="1"/>
          </p:cNvSpPr>
          <p:nvPr/>
        </p:nvSpPr>
        <p:spPr bwMode="gray">
          <a:xfrm>
            <a:off x="514320" y="2557461"/>
            <a:ext cx="43954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ko-KR" sz="3200" b="1">
                <a:solidFill>
                  <a:srgbClr val="FFFFFF"/>
                </a:solidFill>
                <a:latin typeface="HY울릉도M" pitchFamily="18" charset="-127"/>
                <a:ea typeface="HY울릉도M" pitchFamily="18" charset="-127"/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39552" y="1879456"/>
          <a:ext cx="7992888" cy="4196388"/>
        </p:xfrm>
        <a:graphic>
          <a:graphicData uri="http://schemas.openxmlformats.org/drawingml/2006/table">
            <a:tbl>
              <a:tblPr firstCol="1" bandRow="1">
                <a:tableStyleId>{BC89EF96-8CEA-46FF-86C4-4CE0E7609802}</a:tableStyleId>
              </a:tblPr>
              <a:tblGrid>
                <a:gridCol w="1440160"/>
                <a:gridCol w="6552728"/>
              </a:tblGrid>
              <a:tr h="5986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연도</a:t>
                      </a:r>
                      <a:endParaRPr lang="ko-KR" altLang="en-US" sz="1600" baseline="0" dirty="0"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주요 내용</a:t>
                      </a:r>
                      <a:endParaRPr lang="ko-KR" altLang="en-US" sz="1600" b="1" baseline="0" dirty="0"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anchor="ctr"/>
                </a:tc>
              </a:tr>
              <a:tr h="59866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~ 1989</a:t>
                      </a:r>
                      <a:endParaRPr lang="ko-KR" altLang="en-US" sz="1600" baseline="0" dirty="0"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·</a:t>
                      </a:r>
                      <a:r>
                        <a:rPr lang="ko-KR" altLang="en-US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전국민 건강보험 달성</a:t>
                      </a:r>
                      <a:r>
                        <a:rPr lang="en-US" altLang="ko-KR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(universal coverage)</a:t>
                      </a:r>
                      <a:endParaRPr lang="ko-KR" altLang="en-US" sz="1600" b="1" baseline="0" dirty="0"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anchor="ctr"/>
                </a:tc>
              </a:tr>
              <a:tr h="92827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~2004</a:t>
                      </a:r>
                      <a:endParaRPr lang="ko-KR" altLang="en-US" sz="1600" baseline="0" dirty="0"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2563" indent="-182563" latinLnBrk="1"/>
                      <a:r>
                        <a:rPr lang="en-US" altLang="ko-KR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·</a:t>
                      </a:r>
                      <a:r>
                        <a:rPr lang="ko-KR" altLang="en-US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산전진찰</a:t>
                      </a:r>
                      <a:r>
                        <a:rPr lang="en-US" altLang="ko-KR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lang="ko-KR" altLang="en-US" sz="1600" baseline="0" dirty="0" err="1" smtClean="0">
                          <a:latin typeface="HY울릉도B" pitchFamily="18" charset="-127"/>
                          <a:ea typeface="HY울릉도B" pitchFamily="18" charset="-127"/>
                        </a:rPr>
                        <a:t>만성질환관리료</a:t>
                      </a:r>
                      <a:r>
                        <a:rPr lang="en-US" altLang="ko-KR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lang="ko-KR" altLang="en-US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암환자 및 </a:t>
                      </a:r>
                      <a:r>
                        <a:rPr lang="en-US" altLang="ko-KR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62</a:t>
                      </a:r>
                      <a:r>
                        <a:rPr lang="ko-KR" altLang="en-US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개 </a:t>
                      </a:r>
                      <a:r>
                        <a:rPr lang="ko-KR" altLang="en-US" sz="1600" baseline="0" dirty="0" err="1" smtClean="0">
                          <a:latin typeface="HY울릉도B" pitchFamily="18" charset="-127"/>
                          <a:ea typeface="HY울릉도B" pitchFamily="18" charset="-127"/>
                        </a:rPr>
                        <a:t>희귀질환자</a:t>
                      </a:r>
                      <a:r>
                        <a:rPr lang="ko-KR" altLang="en-US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 외래진료비 산정특례 및 진료비 본인부담 </a:t>
                      </a:r>
                      <a:r>
                        <a:rPr lang="ko-KR" altLang="en-US" sz="1600" baseline="0" dirty="0" err="1" smtClean="0">
                          <a:latin typeface="HY울릉도B" pitchFamily="18" charset="-127"/>
                          <a:ea typeface="HY울릉도B" pitchFamily="18" charset="-127"/>
                        </a:rPr>
                        <a:t>상한제</a:t>
                      </a:r>
                      <a:r>
                        <a:rPr lang="ko-KR" altLang="en-US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 등 실시</a:t>
                      </a:r>
                      <a:endParaRPr lang="en-US" altLang="ko-KR" sz="1600" b="1" baseline="0" dirty="0" smtClean="0">
                        <a:solidFill>
                          <a:schemeClr val="tx1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anchor="ctr"/>
                </a:tc>
              </a:tr>
              <a:tr h="133416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2005~2008</a:t>
                      </a:r>
                      <a:endParaRPr lang="ko-KR" altLang="en-US" sz="1600" baseline="0" dirty="0"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·</a:t>
                      </a:r>
                      <a:r>
                        <a:rPr lang="ko-KR" altLang="en-US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본격적인 보장성 강화정책 시행</a:t>
                      </a:r>
                      <a:endParaRPr lang="en-US" altLang="ko-KR" sz="1600" baseline="0" dirty="0" smtClean="0"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182563" indent="-182563" latinLnBrk="1"/>
                      <a:r>
                        <a:rPr lang="en-US" altLang="ko-KR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·</a:t>
                      </a:r>
                      <a:r>
                        <a:rPr lang="ko-KR" altLang="en-US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암 등 고액 중증질환 본인부담 인하와 항암제 등 급여확대</a:t>
                      </a:r>
                      <a:r>
                        <a:rPr lang="en-US" altLang="ko-KR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lang="ko-KR" altLang="en-US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건강보험 식대 등 주요 </a:t>
                      </a:r>
                      <a:r>
                        <a:rPr lang="ko-KR" altLang="en-US" sz="1600" baseline="0" dirty="0" err="1" smtClean="0">
                          <a:latin typeface="HY울릉도B" pitchFamily="18" charset="-127"/>
                          <a:ea typeface="HY울릉도B" pitchFamily="18" charset="-127"/>
                        </a:rPr>
                        <a:t>비급여의</a:t>
                      </a:r>
                      <a:r>
                        <a:rPr lang="ko-KR" altLang="en-US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 급여화 </a:t>
                      </a:r>
                      <a:endParaRPr lang="en-US" altLang="ko-KR" sz="1600" baseline="0" dirty="0" smtClean="0"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marL="182563" indent="-182563" latinLnBrk="1"/>
                      <a:r>
                        <a:rPr lang="en-US" altLang="ko-KR" sz="1600" baseline="0" dirty="0" smtClean="0">
                          <a:latin typeface="HY울릉도B" pitchFamily="18" charset="-127"/>
                          <a:ea typeface="HY울릉도B" pitchFamily="18" charset="-127"/>
                          <a:sym typeface="Wingdings" pitchFamily="2" charset="2"/>
                        </a:rPr>
                        <a:t>    </a:t>
                      </a:r>
                      <a:r>
                        <a:rPr lang="ko-KR" altLang="en-US" sz="1600" baseline="0" dirty="0" smtClean="0">
                          <a:latin typeface="HY울릉도B" pitchFamily="18" charset="-127"/>
                          <a:ea typeface="HY울릉도B" pitchFamily="18" charset="-127"/>
                          <a:sym typeface="Wingdings" pitchFamily="2" charset="2"/>
                        </a:rPr>
                        <a:t>건강보험 </a:t>
                      </a:r>
                      <a:r>
                        <a:rPr lang="ko-KR" altLang="en-US" sz="1600" baseline="0" dirty="0" err="1" smtClean="0">
                          <a:latin typeface="HY울릉도B" pitchFamily="18" charset="-127"/>
                          <a:ea typeface="HY울릉도B" pitchFamily="18" charset="-127"/>
                          <a:sym typeface="Wingdings" pitchFamily="2" charset="2"/>
                        </a:rPr>
                        <a:t>보장률</a:t>
                      </a:r>
                      <a:r>
                        <a:rPr lang="ko-KR" altLang="en-US" sz="1600" baseline="0" dirty="0" smtClean="0">
                          <a:latin typeface="HY울릉도B" pitchFamily="18" charset="-127"/>
                          <a:ea typeface="HY울릉도B" pitchFamily="18" charset="-127"/>
                          <a:sym typeface="Wingdings" pitchFamily="2" charset="2"/>
                        </a:rPr>
                        <a:t> </a:t>
                      </a:r>
                      <a:r>
                        <a:rPr lang="en-US" altLang="ko-KR" sz="1600" baseline="0" dirty="0" smtClean="0">
                          <a:latin typeface="HY울릉도B" pitchFamily="18" charset="-127"/>
                          <a:ea typeface="HY울릉도B" pitchFamily="18" charset="-127"/>
                          <a:sym typeface="Wingdings" pitchFamily="2" charset="2"/>
                        </a:rPr>
                        <a:t>71.5% </a:t>
                      </a:r>
                      <a:r>
                        <a:rPr lang="ko-KR" altLang="en-US" sz="1600" baseline="0" dirty="0" smtClean="0">
                          <a:latin typeface="HY울릉도B" pitchFamily="18" charset="-127"/>
                          <a:ea typeface="HY울릉도B" pitchFamily="18" charset="-127"/>
                          <a:sym typeface="Wingdings" pitchFamily="2" charset="2"/>
                        </a:rPr>
                        <a:t>달성을 목표로 정책 추진</a:t>
                      </a:r>
                      <a:endParaRPr lang="ko-KR" altLang="en-US" sz="1600" b="1" baseline="0" dirty="0">
                        <a:solidFill>
                          <a:srgbClr val="C00000"/>
                        </a:solidFill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anchor="ctr"/>
                </a:tc>
              </a:tr>
              <a:tr h="7366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2009~2013</a:t>
                      </a:r>
                      <a:endParaRPr lang="ko-KR" altLang="en-US" sz="1600" baseline="0" dirty="0"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·2009~2013</a:t>
                      </a:r>
                      <a:r>
                        <a:rPr lang="ko-KR" altLang="en-US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년도 건강보험 보장성 강화계획 수립 및 추진</a:t>
                      </a:r>
                      <a:endParaRPr lang="en-US" altLang="ko-KR" sz="1600" baseline="0" dirty="0" smtClean="0">
                        <a:latin typeface="HY울릉도B" pitchFamily="18" charset="-127"/>
                        <a:ea typeface="HY울릉도B" pitchFamily="18" charset="-127"/>
                      </a:endParaRPr>
                    </a:p>
                    <a:p>
                      <a:pPr latinLnBrk="1"/>
                      <a:r>
                        <a:rPr lang="ko-KR" altLang="en-US" sz="16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   </a:t>
                      </a:r>
                      <a:r>
                        <a:rPr lang="en-US" altLang="ko-KR" sz="1600" spc="-2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: </a:t>
                      </a:r>
                      <a:r>
                        <a:rPr lang="ko-KR" altLang="en-US" sz="1600" spc="-2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주요 내용</a:t>
                      </a:r>
                      <a:r>
                        <a:rPr lang="en-US" altLang="ko-KR" sz="1600" spc="-2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(</a:t>
                      </a:r>
                      <a:r>
                        <a:rPr lang="ko-KR" altLang="en-US" sz="1600" spc="-2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노인틀니</a:t>
                      </a:r>
                      <a:r>
                        <a:rPr lang="en-US" altLang="ko-KR" sz="1600" spc="-2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lang="ko-KR" altLang="en-US" sz="1600" spc="-2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산전진찰</a:t>
                      </a:r>
                      <a:r>
                        <a:rPr lang="en-US" altLang="ko-KR" sz="1600" spc="-2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lang="ko-KR" altLang="en-US" sz="1600" spc="-2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초음파</a:t>
                      </a:r>
                      <a:r>
                        <a:rPr lang="en-US" altLang="ko-KR" sz="1600" spc="-2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, </a:t>
                      </a:r>
                      <a:r>
                        <a:rPr lang="ko-KR" altLang="en-US" sz="1600" spc="-2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암과 희귀난치 추가 본인부담 인하 등</a:t>
                      </a:r>
                      <a:r>
                        <a:rPr lang="en-US" altLang="ko-KR" sz="1600" spc="-200" baseline="0" dirty="0" smtClean="0"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endParaRPr lang="ko-KR" altLang="en-US" sz="1600" b="1" baseline="0" dirty="0">
                        <a:latin typeface="HY울릉도B" pitchFamily="18" charset="-127"/>
                        <a:ea typeface="HY울릉도B" pitchFamily="18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1472" y="344977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2. 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건강보험 보장성 강화 정책 평가</a:t>
            </a:r>
            <a:endParaRPr lang="ko-KR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77606" y="1556792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AutoShape 65"/>
          <p:cNvSpPr>
            <a:spLocks noChangeArrowheads="1"/>
          </p:cNvSpPr>
          <p:nvPr/>
        </p:nvSpPr>
        <p:spPr bwMode="auto">
          <a:xfrm>
            <a:off x="466974" y="1139564"/>
            <a:ext cx="2376834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24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주요 경과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71472" y="1582341"/>
            <a:ext cx="81439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 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 </a:t>
            </a:r>
            <a:br>
              <a:rPr lang="ko-KR" altLang="en-US" dirty="0" smtClean="0"/>
            </a:br>
            <a:endParaRPr lang="ko-KR" altLang="en-US" dirty="0" smtClean="0"/>
          </a:p>
          <a:p>
            <a:r>
              <a:rPr lang="ko-KR" altLang="en-US" dirty="0" smtClean="0"/>
              <a:t> </a:t>
            </a:r>
            <a:endParaRPr lang="ko-KR" altLang="en-US" dirty="0"/>
          </a:p>
        </p:txBody>
      </p:sp>
      <p:sp>
        <p:nvSpPr>
          <p:cNvPr id="9" name="AutoShape 65"/>
          <p:cNvSpPr>
            <a:spLocks noChangeArrowheads="1"/>
          </p:cNvSpPr>
          <p:nvPr/>
        </p:nvSpPr>
        <p:spPr bwMode="auto">
          <a:xfrm>
            <a:off x="395536" y="1124744"/>
            <a:ext cx="3240360" cy="43204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  <a:ln w="9525">
            <a:noFill/>
            <a:round/>
            <a:headEnd/>
            <a:tailEnd/>
          </a:ln>
          <a:effectLst>
            <a:outerShdw dist="38100" dir="2400000" algn="ctr" rotWithShape="0">
              <a:srgbClr val="000000">
                <a:alpha val="39999"/>
              </a:srgbClr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24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HY울릉도B" pitchFamily="18" charset="-127"/>
                <a:ea typeface="HY울릉도B" pitchFamily="18" charset="-127"/>
                <a:cs typeface="굴림" pitchFamily="50" charset="-127"/>
              </a:rPr>
              <a:t>성과와 한계</a:t>
            </a:r>
            <a:endParaRPr kumimoji="1" lang="ko-KR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HY울릉도B" pitchFamily="18" charset="-127"/>
              <a:ea typeface="HY울릉도B" pitchFamily="18" charset="-127"/>
              <a:cs typeface="굴림" pitchFamily="50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77606" y="1556792"/>
            <a:ext cx="8442866" cy="4968552"/>
          </a:xfrm>
          <a:prstGeom prst="roundRect">
            <a:avLst>
              <a:gd name="adj" fmla="val 19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Picture 12" descr="025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59185" y="1760615"/>
            <a:ext cx="111125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직사각형 15"/>
          <p:cNvSpPr/>
          <p:nvPr/>
        </p:nvSpPr>
        <p:spPr>
          <a:xfrm>
            <a:off x="755576" y="1622954"/>
            <a:ext cx="7816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(</a:t>
            </a:r>
            <a:r>
              <a:rPr lang="ko-KR" altLang="en-US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성과</a:t>
            </a:r>
            <a:r>
              <a:rPr lang="en-US" altLang="ko-KR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) </a:t>
            </a:r>
            <a:r>
              <a:rPr lang="ko-KR" altLang="en-US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고액 중증질환 </a:t>
            </a:r>
            <a:r>
              <a:rPr lang="ko-KR" altLang="en-US" sz="2000" b="1" dirty="0" err="1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보장률</a:t>
            </a:r>
            <a:r>
              <a:rPr lang="ko-KR" altLang="en-US" sz="2000" b="1" dirty="0" smtClean="0">
                <a:solidFill>
                  <a:srgbClr val="C00000"/>
                </a:solidFill>
                <a:latin typeface="HY울릉도B" pitchFamily="18" charset="-127"/>
                <a:ea typeface="HY울릉도B" pitchFamily="18" charset="-127"/>
              </a:rPr>
              <a:t> 개선</a:t>
            </a:r>
            <a:endParaRPr lang="ko-KR" altLang="en-US" sz="2000" b="1" dirty="0">
              <a:solidFill>
                <a:srgbClr val="C000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grpSp>
        <p:nvGrpSpPr>
          <p:cNvPr id="3" name="그룹 89"/>
          <p:cNvGrpSpPr/>
          <p:nvPr/>
        </p:nvGrpSpPr>
        <p:grpSpPr>
          <a:xfrm>
            <a:off x="428596" y="2670460"/>
            <a:ext cx="8322527" cy="3724214"/>
            <a:chOff x="0" y="1384475"/>
            <a:chExt cx="9104924" cy="5672881"/>
          </a:xfrm>
        </p:grpSpPr>
        <p:sp>
          <p:nvSpPr>
            <p:cNvPr id="91" name="AutoShape 6"/>
            <p:cNvSpPr>
              <a:spLocks noChangeArrowheads="1"/>
            </p:cNvSpPr>
            <p:nvPr/>
          </p:nvSpPr>
          <p:spPr bwMode="auto">
            <a:xfrm>
              <a:off x="0" y="6333820"/>
              <a:ext cx="9036496" cy="474518"/>
            </a:xfrm>
            <a:prstGeom prst="roundRect">
              <a:avLst>
                <a:gd name="adj" fmla="val 27986"/>
              </a:avLst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square" lIns="90000" tIns="46800" rIns="90000" bIns="46800" anchor="ctr">
              <a:spAutoFit/>
            </a:bodyPr>
            <a:lstStyle/>
            <a:p>
              <a:pPr>
                <a:lnSpc>
                  <a:spcPct val="140000"/>
                </a:lnSpc>
                <a:buFont typeface="Wingdings" pitchFamily="2" charset="2"/>
                <a:buNone/>
              </a:pPr>
              <a:r>
                <a:rPr lang="ko-KR" altLang="en-US" sz="1600" dirty="0" smtClean="0">
                  <a:latin typeface="Arial" pitchFamily="34" charset="0"/>
                  <a:cs typeface="Arial" pitchFamily="34" charset="0"/>
                </a:rPr>
                <a:t>    </a:t>
              </a:r>
              <a:endParaRPr lang="ko-KR" altLang="en-US" sz="1400" dirty="0" smtClean="0">
                <a:latin typeface="HY견고딕" pitchFamily="18" charset="-127"/>
                <a:ea typeface="HY견고딕" pitchFamily="18" charset="-127"/>
                <a:cs typeface="Arial" pitchFamily="34" charset="0"/>
              </a:endParaRPr>
            </a:p>
          </p:txBody>
        </p:sp>
        <p:grpSp>
          <p:nvGrpSpPr>
            <p:cNvPr id="4" name="그룹 88"/>
            <p:cNvGrpSpPr/>
            <p:nvPr/>
          </p:nvGrpSpPr>
          <p:grpSpPr>
            <a:xfrm>
              <a:off x="4532924" y="1384475"/>
              <a:ext cx="4572000" cy="5522486"/>
              <a:chOff x="261695" y="3763655"/>
              <a:chExt cx="4059584" cy="2509765"/>
            </a:xfrm>
          </p:grpSpPr>
          <p:sp>
            <p:nvSpPr>
              <p:cNvPr id="107" name="AutoShape 28"/>
              <p:cNvSpPr>
                <a:spLocks noChangeArrowheads="1"/>
              </p:cNvSpPr>
              <p:nvPr/>
            </p:nvSpPr>
            <p:spPr bwMode="auto">
              <a:xfrm>
                <a:off x="261695" y="3763655"/>
                <a:ext cx="4059584" cy="2509765"/>
              </a:xfrm>
              <a:prstGeom prst="roundRect">
                <a:avLst>
                  <a:gd name="adj" fmla="val 3648"/>
                </a:avLst>
              </a:prstGeom>
              <a:solidFill>
                <a:schemeClr val="bg1"/>
              </a:solidFill>
              <a:ln w="222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" name="Text Box 8"/>
              <p:cNvSpPr txBox="1">
                <a:spLocks noChangeArrowheads="1"/>
              </p:cNvSpPr>
              <p:nvPr/>
            </p:nvSpPr>
            <p:spPr bwMode="auto">
              <a:xfrm>
                <a:off x="1092992" y="5849034"/>
                <a:ext cx="565617" cy="1448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r>
                  <a:rPr lang="en-US" altLang="ko-KR" sz="1600" dirty="0" smtClean="0">
                    <a:solidFill>
                      <a:schemeClr val="bg2">
                        <a:lumMod val="25000"/>
                      </a:schemeClr>
                    </a:solidFill>
                  </a:rPr>
                  <a:t>2004</a:t>
                </a:r>
                <a:endParaRPr lang="ko-KR" altLang="en-US" sz="16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pic>
            <p:nvPicPr>
              <p:cNvPr id="110" name="Picture 42" descr="a01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6000" contrast="6000"/>
                <a:grayscl/>
              </a:blip>
              <a:srcRect/>
              <a:stretch>
                <a:fillRect/>
              </a:stretch>
            </p:blipFill>
            <p:spPr bwMode="auto">
              <a:xfrm rot="16200000">
                <a:off x="2201979" y="4016647"/>
                <a:ext cx="184323" cy="3519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11" name="Rectangle 43"/>
              <p:cNvSpPr>
                <a:spLocks noChangeArrowheads="1"/>
              </p:cNvSpPr>
              <p:nvPr/>
            </p:nvSpPr>
            <p:spPr bwMode="auto">
              <a:xfrm>
                <a:off x="973494" y="4645694"/>
                <a:ext cx="679518" cy="1944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ko-KR" sz="1400" b="1" dirty="0" smtClean="0"/>
                  <a:t>49.6%</a:t>
                </a:r>
                <a:endParaRPr lang="ko-KR" altLang="en-US" sz="1400" b="1" dirty="0"/>
              </a:p>
            </p:txBody>
          </p:sp>
          <p:pic>
            <p:nvPicPr>
              <p:cNvPr id="112" name="Picture 48" descr="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t="52255" r="54288"/>
              <a:stretch>
                <a:fillRect/>
              </a:stretch>
            </p:blipFill>
            <p:spPr bwMode="auto">
              <a:xfrm>
                <a:off x="948232" y="4773385"/>
                <a:ext cx="772566" cy="1044745"/>
              </a:xfrm>
              <a:prstGeom prst="rect">
                <a:avLst/>
              </a:prstGeom>
              <a:noFill/>
            </p:spPr>
          </p:pic>
          <p:pic>
            <p:nvPicPr>
              <p:cNvPr id="113" name="Picture 56" descr="019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312891" y="3942924"/>
                <a:ext cx="1863377" cy="761893"/>
              </a:xfrm>
              <a:prstGeom prst="rect">
                <a:avLst/>
              </a:prstGeom>
              <a:noFill/>
              <a:scene3d>
                <a:camera prst="orthographicFront">
                  <a:rot lat="0" lon="21551546" rev="0"/>
                </a:camera>
                <a:lightRig rig="threePt" dir="t"/>
              </a:scene3d>
            </p:spPr>
          </p:pic>
          <p:pic>
            <p:nvPicPr>
              <p:cNvPr id="114" name="Picture 48" descr="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t="52255" r="54288"/>
              <a:stretch>
                <a:fillRect/>
              </a:stretch>
            </p:blipFill>
            <p:spPr bwMode="auto">
              <a:xfrm>
                <a:off x="1839216" y="4300811"/>
                <a:ext cx="772566" cy="1571115"/>
              </a:xfrm>
              <a:prstGeom prst="rect">
                <a:avLst/>
              </a:prstGeom>
              <a:noFill/>
            </p:spPr>
          </p:pic>
          <p:sp>
            <p:nvSpPr>
              <p:cNvPr id="115" name="Rectangle 43"/>
              <p:cNvSpPr>
                <a:spLocks noChangeArrowheads="1"/>
              </p:cNvSpPr>
              <p:nvPr/>
            </p:nvSpPr>
            <p:spPr bwMode="auto">
              <a:xfrm>
                <a:off x="1874065" y="4205854"/>
                <a:ext cx="679518" cy="1944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altLang="ko-KR" sz="1400" b="1" dirty="0" smtClean="0"/>
                  <a:t>71.5%</a:t>
                </a:r>
                <a:endParaRPr lang="ko-KR" altLang="en-US" sz="1400" b="1" dirty="0"/>
              </a:p>
            </p:txBody>
          </p:sp>
          <p:sp>
            <p:nvSpPr>
              <p:cNvPr id="116" name="Rectangle 43"/>
              <p:cNvSpPr>
                <a:spLocks noChangeArrowheads="1"/>
              </p:cNvSpPr>
              <p:nvPr/>
            </p:nvSpPr>
            <p:spPr bwMode="auto">
              <a:xfrm>
                <a:off x="2770901" y="4209146"/>
                <a:ext cx="679519" cy="1944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r>
                  <a:rPr lang="en-US" altLang="ko-KR" sz="1400" b="1" dirty="0" smtClean="0"/>
                  <a:t>70.4%</a:t>
                </a:r>
                <a:endParaRPr lang="ko-KR" altLang="en-US" sz="1400" b="1" dirty="0"/>
              </a:p>
            </p:txBody>
          </p:sp>
          <p:sp>
            <p:nvSpPr>
              <p:cNvPr id="117" name="Text Box 8"/>
              <p:cNvSpPr txBox="1">
                <a:spLocks noChangeArrowheads="1"/>
              </p:cNvSpPr>
              <p:nvPr/>
            </p:nvSpPr>
            <p:spPr bwMode="auto">
              <a:xfrm>
                <a:off x="1965220" y="5849034"/>
                <a:ext cx="565617" cy="1448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r>
                  <a:rPr lang="en-US" altLang="ko-KR" sz="1600" dirty="0" smtClean="0">
                    <a:solidFill>
                      <a:schemeClr val="bg2">
                        <a:lumMod val="25000"/>
                      </a:schemeClr>
                    </a:solidFill>
                    <a:latin typeface="Arial"/>
                  </a:rPr>
                  <a:t>2007</a:t>
                </a:r>
                <a:endParaRPr lang="ko-KR" altLang="en-US" sz="16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18" name="Text Box 8"/>
              <p:cNvSpPr txBox="1">
                <a:spLocks noChangeArrowheads="1"/>
              </p:cNvSpPr>
              <p:nvPr/>
            </p:nvSpPr>
            <p:spPr bwMode="auto">
              <a:xfrm>
                <a:off x="2888749" y="5849034"/>
                <a:ext cx="565617" cy="1448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r>
                  <a:rPr lang="en-US" altLang="ko-KR" sz="1600" dirty="0" smtClean="0">
                    <a:solidFill>
                      <a:schemeClr val="bg2">
                        <a:lumMod val="25000"/>
                      </a:schemeClr>
                    </a:solidFill>
                    <a:latin typeface="Arial"/>
                  </a:rPr>
                  <a:t>2010</a:t>
                </a:r>
                <a:endParaRPr lang="ko-KR" altLang="en-US" sz="16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pic>
            <p:nvPicPr>
              <p:cNvPr id="119" name="Picture 48" descr="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t="52255" r="54288"/>
              <a:stretch>
                <a:fillRect/>
              </a:stretch>
            </p:blipFill>
            <p:spPr bwMode="auto">
              <a:xfrm>
                <a:off x="2730200" y="4299845"/>
                <a:ext cx="772566" cy="1596672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그룹 91"/>
            <p:cNvGrpSpPr/>
            <p:nvPr/>
          </p:nvGrpSpPr>
          <p:grpSpPr>
            <a:xfrm>
              <a:off x="78654" y="2276757"/>
              <a:ext cx="8803557" cy="4780599"/>
              <a:chOff x="157848" y="1904755"/>
              <a:chExt cx="9138442" cy="5093946"/>
            </a:xfrm>
          </p:grpSpPr>
          <p:sp>
            <p:nvSpPr>
              <p:cNvPr id="95" name="Rectangle 45"/>
              <p:cNvSpPr>
                <a:spLocks noChangeArrowheads="1"/>
              </p:cNvSpPr>
              <p:nvPr/>
            </p:nvSpPr>
            <p:spPr bwMode="auto">
              <a:xfrm>
                <a:off x="584053" y="3220148"/>
                <a:ext cx="1254340" cy="4559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90000" tIns="46800" rIns="90000" bIns="46800">
                <a:spAutoFit/>
              </a:bodyPr>
              <a:lstStyle/>
              <a:p>
                <a:pPr algn="ctr"/>
                <a:r>
                  <a:rPr lang="en-US" altLang="ko-KR" sz="1400" b="1" dirty="0" smtClean="0"/>
                  <a:t>49.0%</a:t>
                </a:r>
                <a:endParaRPr lang="ko-KR" altLang="en-US" sz="1400" b="1" dirty="0"/>
              </a:p>
            </p:txBody>
          </p:sp>
          <p:pic>
            <p:nvPicPr>
              <p:cNvPr id="96" name="Picture 58" descr="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902945" y="1904755"/>
                <a:ext cx="2135374" cy="1453527"/>
              </a:xfrm>
              <a:prstGeom prst="rect">
                <a:avLst/>
              </a:prstGeom>
              <a:noFill/>
              <a:scene3d>
                <a:camera prst="orthographicFront">
                  <a:rot lat="21299999" lon="0" rev="3600000"/>
                </a:camera>
                <a:lightRig rig="threePt" dir="t"/>
              </a:scene3d>
            </p:spPr>
          </p:pic>
          <p:sp>
            <p:nvSpPr>
              <p:cNvPr id="98" name="Text Box 8"/>
              <p:cNvSpPr txBox="1">
                <a:spLocks noChangeArrowheads="1"/>
              </p:cNvSpPr>
              <p:nvPr/>
            </p:nvSpPr>
            <p:spPr bwMode="auto">
              <a:xfrm>
                <a:off x="878814" y="5800761"/>
                <a:ext cx="771219" cy="3407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90000" tIns="46800" rIns="90000" bIns="46800">
                <a:spAutoFit/>
              </a:bodyPr>
              <a:lstStyle/>
              <a:p>
                <a:r>
                  <a:rPr lang="en-US" altLang="ko-KR" sz="1600" dirty="0" smtClean="0">
                    <a:solidFill>
                      <a:schemeClr val="bg2">
                        <a:lumMod val="25000"/>
                      </a:schemeClr>
                    </a:solidFill>
                    <a:latin typeface="Arial"/>
                  </a:rPr>
                  <a:t>2004</a:t>
                </a:r>
                <a:endParaRPr lang="ko-KR" altLang="en-US" sz="16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pic>
            <p:nvPicPr>
              <p:cNvPr id="99" name="Picture 42" descr="a01"/>
              <p:cNvPicPr>
                <a:picLocks noChangeAspect="1" noChangeArrowheads="1"/>
              </p:cNvPicPr>
              <p:nvPr/>
            </p:nvPicPr>
            <p:blipFill>
              <a:blip r:embed="rId8" cstate="print">
                <a:lum bright="6000" contrast="6000"/>
                <a:grayscl/>
              </a:blip>
              <a:srcRect/>
              <a:stretch>
                <a:fillRect/>
              </a:stretch>
            </p:blipFill>
            <p:spPr bwMode="auto">
              <a:xfrm rot="16200000">
                <a:off x="2210500" y="3397266"/>
                <a:ext cx="410652" cy="4515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00" name="Text Box 8"/>
              <p:cNvSpPr txBox="1">
                <a:spLocks noChangeArrowheads="1"/>
              </p:cNvSpPr>
              <p:nvPr/>
            </p:nvSpPr>
            <p:spPr bwMode="auto">
              <a:xfrm>
                <a:off x="2898896" y="5810834"/>
                <a:ext cx="722868" cy="3407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90000" tIns="46800" rIns="90000" bIns="46800">
                <a:spAutoFit/>
              </a:bodyPr>
              <a:lstStyle/>
              <a:p>
                <a:r>
                  <a:rPr lang="en-US" altLang="ko-KR" sz="1600" dirty="0" smtClean="0">
                    <a:solidFill>
                      <a:schemeClr val="bg2">
                        <a:lumMod val="25000"/>
                      </a:schemeClr>
                    </a:solidFill>
                    <a:latin typeface="Arial"/>
                  </a:rPr>
                  <a:t>2007</a:t>
                </a:r>
                <a:endParaRPr lang="ko-KR" altLang="en-US" sz="16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pic>
            <p:nvPicPr>
              <p:cNvPr id="101" name="Picture 49" descr="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64038" t="18048"/>
              <a:stretch>
                <a:fillRect/>
              </a:stretch>
            </p:blipFill>
            <p:spPr bwMode="auto">
              <a:xfrm>
                <a:off x="815487" y="3696374"/>
                <a:ext cx="790298" cy="1974597"/>
              </a:xfrm>
              <a:prstGeom prst="rect">
                <a:avLst/>
              </a:prstGeom>
              <a:noFill/>
            </p:spPr>
          </p:pic>
          <p:pic>
            <p:nvPicPr>
              <p:cNvPr id="102" name="Picture 49" descr="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64038" t="18048"/>
              <a:stretch>
                <a:fillRect/>
              </a:stretch>
            </p:blipFill>
            <p:spPr bwMode="auto">
              <a:xfrm>
                <a:off x="2845375" y="2624804"/>
                <a:ext cx="790298" cy="3076829"/>
              </a:xfrm>
              <a:prstGeom prst="rect">
                <a:avLst/>
              </a:prstGeom>
              <a:noFill/>
            </p:spPr>
          </p:pic>
          <p:sp>
            <p:nvSpPr>
              <p:cNvPr id="103" name="Rectangle 45"/>
              <p:cNvSpPr>
                <a:spLocks noChangeArrowheads="1"/>
              </p:cNvSpPr>
              <p:nvPr/>
            </p:nvSpPr>
            <p:spPr bwMode="auto">
              <a:xfrm>
                <a:off x="2621249" y="2110415"/>
                <a:ext cx="1254341" cy="4559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90000" tIns="46800" rIns="90000" bIns="46800">
                <a:spAutoFit/>
              </a:bodyPr>
              <a:lstStyle/>
              <a:p>
                <a:pPr algn="ctr"/>
                <a:r>
                  <a:rPr lang="en-US" altLang="ko-KR" sz="1400" b="1" dirty="0" smtClean="0"/>
                  <a:t>67.6%</a:t>
                </a:r>
                <a:endParaRPr lang="ko-KR" altLang="en-US" sz="1400" b="1" dirty="0"/>
              </a:p>
            </p:txBody>
          </p:sp>
          <p:sp>
            <p:nvSpPr>
              <p:cNvPr id="104" name="Rectangle 4"/>
              <p:cNvSpPr>
                <a:spLocks noChangeArrowheads="1"/>
              </p:cNvSpPr>
              <p:nvPr/>
            </p:nvSpPr>
            <p:spPr bwMode="auto">
              <a:xfrm>
                <a:off x="238456" y="6591258"/>
                <a:ext cx="9057834" cy="4074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chemeClr val="bg1"/>
                </a:outerShdw>
              </a:effectLst>
            </p:spPr>
            <p:txBody>
              <a:bodyPr wrap="square" anchor="ctr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ko-KR" sz="1200" dirty="0" smtClean="0"/>
                  <a:t>※ </a:t>
                </a:r>
                <a:r>
                  <a:rPr lang="ko-KR" altLang="en-US" sz="1200" kern="1200" dirty="0" smtClean="0">
                    <a:solidFill>
                      <a:srgbClr val="292929"/>
                    </a:solidFill>
                    <a:latin typeface="+mj-ea"/>
                    <a:ea typeface="+mj-ea"/>
                    <a:cs typeface="+mn-cs"/>
                  </a:rPr>
                  <a:t>자료</a:t>
                </a:r>
                <a:r>
                  <a:rPr lang="en-US" altLang="ko-KR" sz="1200" kern="1200" dirty="0" smtClean="0">
                    <a:solidFill>
                      <a:srgbClr val="292929"/>
                    </a:solidFill>
                    <a:latin typeface="+mj-ea"/>
                    <a:ea typeface="+mj-ea"/>
                    <a:cs typeface="+mn-cs"/>
                  </a:rPr>
                  <a:t>: </a:t>
                </a:r>
                <a:r>
                  <a:rPr lang="ko-KR" altLang="en-US" sz="1200" kern="1200" dirty="0" smtClean="0">
                    <a:solidFill>
                      <a:srgbClr val="292929"/>
                    </a:solidFill>
                    <a:latin typeface="+mj-ea"/>
                    <a:ea typeface="+mj-ea"/>
                    <a:cs typeface="+mn-cs"/>
                  </a:rPr>
                  <a:t>본인부담실태조사자료 각 연도</a:t>
                </a:r>
                <a:r>
                  <a:rPr lang="en-US" altLang="ko-KR" sz="1200" kern="1200" dirty="0" smtClean="0">
                    <a:solidFill>
                      <a:srgbClr val="292929"/>
                    </a:solidFill>
                    <a:latin typeface="+mj-ea"/>
                    <a:ea typeface="+mj-ea"/>
                    <a:cs typeface="+mn-cs"/>
                  </a:rPr>
                  <a:t>, </a:t>
                </a:r>
                <a:r>
                  <a:rPr lang="ko-KR" altLang="en-US" sz="1200" kern="1200" dirty="0" smtClean="0">
                    <a:solidFill>
                      <a:srgbClr val="292929"/>
                    </a:solidFill>
                    <a:latin typeface="+mj-ea"/>
                    <a:ea typeface="+mj-ea"/>
                    <a:cs typeface="+mn-cs"/>
                  </a:rPr>
                  <a:t>건강보험공단</a:t>
                </a:r>
                <a:endParaRPr lang="en-US" altLang="ko-KR" sz="1200" kern="1200" dirty="0" smtClean="0">
                  <a:solidFill>
                    <a:srgbClr val="292929"/>
                  </a:solidFill>
                  <a:latin typeface="+mj-ea"/>
                  <a:ea typeface="+mj-ea"/>
                  <a:cs typeface="+mn-cs"/>
                </a:endParaRPr>
              </a:p>
            </p:txBody>
          </p:sp>
        </p:grpSp>
      </p:grpSp>
      <p:sp>
        <p:nvSpPr>
          <p:cNvPr id="39" name="TextBox 38"/>
          <p:cNvSpPr txBox="1"/>
          <p:nvPr/>
        </p:nvSpPr>
        <p:spPr>
          <a:xfrm>
            <a:off x="571472" y="344977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altLang="ko-K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2. </a:t>
            </a:r>
            <a:r>
              <a:rPr lang="ko-KR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B" pitchFamily="18" charset="-127"/>
                <a:ea typeface="HY울릉도B" pitchFamily="18" charset="-127"/>
              </a:rPr>
              <a:t>건강보험 보장성 강화 정책 평가</a:t>
            </a:r>
            <a:endParaRPr lang="ko-KR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B" pitchFamily="18" charset="-127"/>
              <a:ea typeface="HY울릉도B" pitchFamily="18" charset="-127"/>
            </a:endParaRPr>
          </a:p>
        </p:txBody>
      </p:sp>
      <p:pic>
        <p:nvPicPr>
          <p:cNvPr id="38" name="Picture 11" descr="page3 copy"/>
          <p:cNvPicPr>
            <a:picLocks noChangeAspect="1" noChangeArrowheads="1"/>
          </p:cNvPicPr>
          <p:nvPr/>
        </p:nvPicPr>
        <p:blipFill>
          <a:blip r:embed="rId9" cstate="print"/>
          <a:srcRect l="3542" t="12199" r="42117" b="74142"/>
          <a:stretch>
            <a:fillRect/>
          </a:stretch>
        </p:blipFill>
        <p:spPr bwMode="auto">
          <a:xfrm>
            <a:off x="285720" y="1928802"/>
            <a:ext cx="442915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TextBox 39"/>
          <p:cNvSpPr txBox="1"/>
          <p:nvPr/>
        </p:nvSpPr>
        <p:spPr>
          <a:xfrm>
            <a:off x="928661" y="2214554"/>
            <a:ext cx="3482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  <a:cs typeface="Arial" pitchFamily="34" charset="0"/>
              </a:rPr>
              <a:t>고액진료비 </a:t>
            </a:r>
            <a:r>
              <a:rPr lang="ko-KR" altLang="en-US" sz="1600" b="1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  <a:cs typeface="Arial" pitchFamily="34" charset="0"/>
              </a:rPr>
              <a:t>보장률</a:t>
            </a:r>
            <a:r>
              <a:rPr lang="en-US" altLang="ko-KR" sz="1600" b="1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  <a:cs typeface="Arial" pitchFamily="34" charset="0"/>
              </a:rPr>
              <a:t>(500</a:t>
            </a:r>
            <a:r>
              <a:rPr lang="ko-KR" altLang="en-US" sz="1600" b="1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  <a:cs typeface="Arial" pitchFamily="34" charset="0"/>
              </a:rPr>
              <a:t>만원 이상</a:t>
            </a:r>
            <a:r>
              <a:rPr lang="en-US" altLang="ko-KR" sz="1600" b="1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  <a:cs typeface="Arial" pitchFamily="34" charset="0"/>
              </a:rPr>
              <a:t>)</a:t>
            </a:r>
            <a:endParaRPr lang="ko-KR" altLang="en-US" sz="1600" b="1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  <a:cs typeface="Arial" pitchFamily="34" charset="0"/>
            </a:endParaRPr>
          </a:p>
        </p:txBody>
      </p:sp>
      <p:pic>
        <p:nvPicPr>
          <p:cNvPr id="41" name="Picture 11" descr="page3 copy"/>
          <p:cNvPicPr>
            <a:picLocks noChangeAspect="1" noChangeArrowheads="1"/>
          </p:cNvPicPr>
          <p:nvPr/>
        </p:nvPicPr>
        <p:blipFill>
          <a:blip r:embed="rId9" cstate="print"/>
          <a:srcRect l="3542" t="12199" r="42117" b="74142"/>
          <a:stretch>
            <a:fillRect/>
          </a:stretch>
        </p:blipFill>
        <p:spPr bwMode="auto">
          <a:xfrm>
            <a:off x="4786315" y="1928802"/>
            <a:ext cx="3798687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Box 41"/>
          <p:cNvSpPr txBox="1"/>
          <p:nvPr/>
        </p:nvSpPr>
        <p:spPr>
          <a:xfrm>
            <a:off x="6012160" y="2226350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  <a:cs typeface="Arial" pitchFamily="34" charset="0"/>
              </a:rPr>
              <a:t> 암 </a:t>
            </a:r>
            <a:r>
              <a:rPr lang="ko-KR" altLang="en-US" sz="1600" b="1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  <a:cs typeface="Arial" pitchFamily="34" charset="0"/>
              </a:rPr>
              <a:t>보장률</a:t>
            </a:r>
            <a:endParaRPr lang="ko-KR" altLang="en-US" sz="1600" b="1" dirty="0" smtClean="0">
              <a:solidFill>
                <a:schemeClr val="bg1"/>
              </a:solidFill>
              <a:latin typeface="HY울릉도B" pitchFamily="18" charset="-127"/>
              <a:ea typeface="HY울릉도B" pitchFamily="18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광장">
  <a:themeElements>
    <a:clrScheme name="광장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광장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광장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4265</TotalTime>
  <Words>3006</Words>
  <Application>Microsoft Office PowerPoint</Application>
  <PresentationFormat>화면 슬라이드 쇼(4:3)</PresentationFormat>
  <Paragraphs>902</Paragraphs>
  <Slides>39</Slides>
  <Notes>35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39</vt:i4>
      </vt:variant>
    </vt:vector>
  </HeadingPairs>
  <TitlesOfParts>
    <vt:vector size="41" baseType="lpstr">
      <vt:lpstr>광장</vt:lpstr>
      <vt:lpstr>Image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</vt:vector>
  </TitlesOfParts>
  <Company>국민건강보험공단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user</dc:creator>
  <cp:lastModifiedBy>a</cp:lastModifiedBy>
  <cp:revision>1097</cp:revision>
  <dcterms:created xsi:type="dcterms:W3CDTF">2012-06-22T07:06:12Z</dcterms:created>
  <dcterms:modified xsi:type="dcterms:W3CDTF">2013-01-18T09:37:50Z</dcterms:modified>
</cp:coreProperties>
</file>